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1" r:id="rId2"/>
    <p:sldId id="302" r:id="rId3"/>
    <p:sldId id="258" r:id="rId4"/>
    <p:sldId id="308" r:id="rId5"/>
    <p:sldId id="309" r:id="rId6"/>
    <p:sldId id="310" r:id="rId7"/>
    <p:sldId id="311" r:id="rId8"/>
    <p:sldId id="312" r:id="rId9"/>
    <p:sldId id="319" r:id="rId10"/>
    <p:sldId id="313" r:id="rId11"/>
    <p:sldId id="260" r:id="rId12"/>
    <p:sldId id="314" r:id="rId13"/>
    <p:sldId id="315" r:id="rId14"/>
    <p:sldId id="316" r:id="rId15"/>
    <p:sldId id="320" r:id="rId16"/>
    <p:sldId id="293" r:id="rId17"/>
    <p:sldId id="271" r:id="rId18"/>
    <p:sldId id="270" r:id="rId19"/>
    <p:sldId id="269" r:id="rId20"/>
    <p:sldId id="279" r:id="rId21"/>
    <p:sldId id="268" r:id="rId22"/>
    <p:sldId id="267" r:id="rId23"/>
    <p:sldId id="277" r:id="rId24"/>
    <p:sldId id="287" r:id="rId25"/>
    <p:sldId id="286" r:id="rId26"/>
    <p:sldId id="289" r:id="rId27"/>
    <p:sldId id="288" r:id="rId28"/>
    <p:sldId id="283" r:id="rId29"/>
    <p:sldId id="285" r:id="rId30"/>
    <p:sldId id="284" r:id="rId31"/>
    <p:sldId id="282" r:id="rId32"/>
    <p:sldId id="291" r:id="rId33"/>
    <p:sldId id="292" r:id="rId34"/>
    <p:sldId id="290" r:id="rId35"/>
    <p:sldId id="307" r:id="rId36"/>
    <p:sldId id="294" r:id="rId37"/>
    <p:sldId id="297" r:id="rId3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W. Mellady" initials="MWM" lastIdx="18" clrIdx="1">
    <p:extLst>
      <p:ext uri="{19B8F6BF-5375-455C-9EA6-DF929625EA0E}">
        <p15:presenceInfo xmlns:p15="http://schemas.microsoft.com/office/powerpoint/2012/main" xmlns="" userId="Matthew W. Mellady" providerId="None"/>
      </p:ext>
    </p:extLst>
  </p:cmAuthor>
  <p:cmAuthor id="2" name="Parks, Brantley W." initials="PBW" lastIdx="5" clrIdx="0">
    <p:extLst>
      <p:ext uri="{19B8F6BF-5375-455C-9EA6-DF929625EA0E}">
        <p15:presenceInfo xmlns:p15="http://schemas.microsoft.com/office/powerpoint/2012/main" xmlns="" userId="Parks, Brantley 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p:scale>
          <a:sx n="55" d="100"/>
          <a:sy n="55" d="100"/>
        </p:scale>
        <p:origin x="-84" y="-312"/>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9CB97ED-1EB8-4E8C-9CAE-CB23D6873852}" type="datetimeFigureOut">
              <a:rPr lang="en-US" smtClean="0"/>
              <a:t>9/2/2021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08FEFEB-1382-45EB-A434-624EC0E6FB5D}" type="slidenum">
              <a:rPr lang="en-US" smtClean="0"/>
              <a:t>‹#›</a:t>
            </a:fld>
            <a:endParaRPr lang="en-US"/>
          </a:p>
        </p:txBody>
      </p:sp>
    </p:spTree>
    <p:extLst>
      <p:ext uri="{BB962C8B-B14F-4D97-AF65-F5344CB8AC3E}">
        <p14:creationId xmlns:p14="http://schemas.microsoft.com/office/powerpoint/2010/main" val="20776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a:t>
            </a:fld>
            <a:endParaRPr lang="en-US"/>
          </a:p>
        </p:txBody>
      </p:sp>
    </p:spTree>
    <p:extLst>
      <p:ext uri="{BB962C8B-B14F-4D97-AF65-F5344CB8AC3E}">
        <p14:creationId xmlns:p14="http://schemas.microsoft.com/office/powerpoint/2010/main" val="155050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10</a:t>
            </a:fld>
            <a:endParaRPr lang="en-US"/>
          </a:p>
        </p:txBody>
      </p:sp>
    </p:spTree>
    <p:extLst>
      <p:ext uri="{BB962C8B-B14F-4D97-AF65-F5344CB8AC3E}">
        <p14:creationId xmlns:p14="http://schemas.microsoft.com/office/powerpoint/2010/main" val="505187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11</a:t>
            </a:fld>
            <a:endParaRPr lang="en-US"/>
          </a:p>
        </p:txBody>
      </p:sp>
    </p:spTree>
    <p:extLst>
      <p:ext uri="{BB962C8B-B14F-4D97-AF65-F5344CB8AC3E}">
        <p14:creationId xmlns:p14="http://schemas.microsoft.com/office/powerpoint/2010/main" val="426116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12</a:t>
            </a:fld>
            <a:endParaRPr lang="en-US"/>
          </a:p>
        </p:txBody>
      </p:sp>
    </p:spTree>
    <p:extLst>
      <p:ext uri="{BB962C8B-B14F-4D97-AF65-F5344CB8AC3E}">
        <p14:creationId xmlns:p14="http://schemas.microsoft.com/office/powerpoint/2010/main" val="3066615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13</a:t>
            </a:fld>
            <a:endParaRPr lang="en-US"/>
          </a:p>
        </p:txBody>
      </p:sp>
    </p:spTree>
    <p:extLst>
      <p:ext uri="{BB962C8B-B14F-4D97-AF65-F5344CB8AC3E}">
        <p14:creationId xmlns:p14="http://schemas.microsoft.com/office/powerpoint/2010/main" val="2620543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14</a:t>
            </a:fld>
            <a:endParaRPr lang="en-US"/>
          </a:p>
        </p:txBody>
      </p:sp>
    </p:spTree>
    <p:extLst>
      <p:ext uri="{BB962C8B-B14F-4D97-AF65-F5344CB8AC3E}">
        <p14:creationId xmlns:p14="http://schemas.microsoft.com/office/powerpoint/2010/main" val="321963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FEFEB-1382-45EB-A434-624EC0E6FB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01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08FEFEB-1382-45EB-A434-624EC0E6FB5D}" type="slidenum">
              <a:rPr lang="en-US" smtClean="0"/>
              <a:t>16</a:t>
            </a:fld>
            <a:endParaRPr lang="en-US"/>
          </a:p>
        </p:txBody>
      </p:sp>
    </p:spTree>
    <p:extLst>
      <p:ext uri="{BB962C8B-B14F-4D97-AF65-F5344CB8AC3E}">
        <p14:creationId xmlns:p14="http://schemas.microsoft.com/office/powerpoint/2010/main" val="192708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17</a:t>
            </a:fld>
            <a:endParaRPr lang="en-US"/>
          </a:p>
        </p:txBody>
      </p:sp>
    </p:spTree>
    <p:extLst>
      <p:ext uri="{BB962C8B-B14F-4D97-AF65-F5344CB8AC3E}">
        <p14:creationId xmlns:p14="http://schemas.microsoft.com/office/powerpoint/2010/main" val="829946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18</a:t>
            </a:fld>
            <a:endParaRPr lang="en-US"/>
          </a:p>
        </p:txBody>
      </p:sp>
    </p:spTree>
    <p:extLst>
      <p:ext uri="{BB962C8B-B14F-4D97-AF65-F5344CB8AC3E}">
        <p14:creationId xmlns:p14="http://schemas.microsoft.com/office/powerpoint/2010/main" val="1258676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19</a:t>
            </a:fld>
            <a:endParaRPr lang="en-US"/>
          </a:p>
        </p:txBody>
      </p:sp>
    </p:spTree>
    <p:extLst>
      <p:ext uri="{BB962C8B-B14F-4D97-AF65-F5344CB8AC3E}">
        <p14:creationId xmlns:p14="http://schemas.microsoft.com/office/powerpoint/2010/main" val="376094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a:t>
            </a:fld>
            <a:endParaRPr lang="en-US"/>
          </a:p>
        </p:txBody>
      </p:sp>
    </p:spTree>
    <p:extLst>
      <p:ext uri="{BB962C8B-B14F-4D97-AF65-F5344CB8AC3E}">
        <p14:creationId xmlns:p14="http://schemas.microsoft.com/office/powerpoint/2010/main" val="406040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20</a:t>
            </a:fld>
            <a:endParaRPr lang="en-US"/>
          </a:p>
        </p:txBody>
      </p:sp>
    </p:spTree>
    <p:extLst>
      <p:ext uri="{BB962C8B-B14F-4D97-AF65-F5344CB8AC3E}">
        <p14:creationId xmlns:p14="http://schemas.microsoft.com/office/powerpoint/2010/main" val="1228716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21</a:t>
            </a:fld>
            <a:endParaRPr lang="en-US"/>
          </a:p>
        </p:txBody>
      </p:sp>
    </p:spTree>
    <p:extLst>
      <p:ext uri="{BB962C8B-B14F-4D97-AF65-F5344CB8AC3E}">
        <p14:creationId xmlns:p14="http://schemas.microsoft.com/office/powerpoint/2010/main" val="4126249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smtClean="0"/>
          </a:p>
        </p:txBody>
      </p:sp>
      <p:sp>
        <p:nvSpPr>
          <p:cNvPr id="4" name="Slide Number Placeholder 3"/>
          <p:cNvSpPr>
            <a:spLocks noGrp="1"/>
          </p:cNvSpPr>
          <p:nvPr>
            <p:ph type="sldNum" sz="quarter" idx="10"/>
          </p:nvPr>
        </p:nvSpPr>
        <p:spPr/>
        <p:txBody>
          <a:bodyPr/>
          <a:lstStyle/>
          <a:p>
            <a:fld id="{108FEFEB-1382-45EB-A434-624EC0E6FB5D}" type="slidenum">
              <a:rPr lang="en-US" smtClean="0"/>
              <a:t>22</a:t>
            </a:fld>
            <a:endParaRPr lang="en-US"/>
          </a:p>
        </p:txBody>
      </p:sp>
    </p:spTree>
    <p:extLst>
      <p:ext uri="{BB962C8B-B14F-4D97-AF65-F5344CB8AC3E}">
        <p14:creationId xmlns:p14="http://schemas.microsoft.com/office/powerpoint/2010/main" val="253785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23</a:t>
            </a:fld>
            <a:endParaRPr lang="en-US"/>
          </a:p>
        </p:txBody>
      </p:sp>
    </p:spTree>
    <p:extLst>
      <p:ext uri="{BB962C8B-B14F-4D97-AF65-F5344CB8AC3E}">
        <p14:creationId xmlns:p14="http://schemas.microsoft.com/office/powerpoint/2010/main" val="3902667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24</a:t>
            </a:fld>
            <a:endParaRPr lang="en-US"/>
          </a:p>
        </p:txBody>
      </p:sp>
    </p:spTree>
    <p:extLst>
      <p:ext uri="{BB962C8B-B14F-4D97-AF65-F5344CB8AC3E}">
        <p14:creationId xmlns:p14="http://schemas.microsoft.com/office/powerpoint/2010/main" val="4078061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25</a:t>
            </a:fld>
            <a:endParaRPr lang="en-US"/>
          </a:p>
        </p:txBody>
      </p:sp>
    </p:spTree>
    <p:extLst>
      <p:ext uri="{BB962C8B-B14F-4D97-AF65-F5344CB8AC3E}">
        <p14:creationId xmlns:p14="http://schemas.microsoft.com/office/powerpoint/2010/main" val="2947455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26</a:t>
            </a:fld>
            <a:endParaRPr lang="en-US"/>
          </a:p>
        </p:txBody>
      </p:sp>
    </p:spTree>
    <p:extLst>
      <p:ext uri="{BB962C8B-B14F-4D97-AF65-F5344CB8AC3E}">
        <p14:creationId xmlns:p14="http://schemas.microsoft.com/office/powerpoint/2010/main" val="2704143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27</a:t>
            </a:fld>
            <a:endParaRPr lang="en-US"/>
          </a:p>
        </p:txBody>
      </p:sp>
    </p:spTree>
    <p:extLst>
      <p:ext uri="{BB962C8B-B14F-4D97-AF65-F5344CB8AC3E}">
        <p14:creationId xmlns:p14="http://schemas.microsoft.com/office/powerpoint/2010/main" val="2183983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28</a:t>
            </a:fld>
            <a:endParaRPr lang="en-US"/>
          </a:p>
        </p:txBody>
      </p:sp>
    </p:spTree>
    <p:extLst>
      <p:ext uri="{BB962C8B-B14F-4D97-AF65-F5344CB8AC3E}">
        <p14:creationId xmlns:p14="http://schemas.microsoft.com/office/powerpoint/2010/main" val="1658381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29</a:t>
            </a:fld>
            <a:endParaRPr lang="en-US"/>
          </a:p>
        </p:txBody>
      </p:sp>
    </p:spTree>
    <p:extLst>
      <p:ext uri="{BB962C8B-B14F-4D97-AF65-F5344CB8AC3E}">
        <p14:creationId xmlns:p14="http://schemas.microsoft.com/office/powerpoint/2010/main" val="238995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3</a:t>
            </a:fld>
            <a:endParaRPr lang="en-US"/>
          </a:p>
        </p:txBody>
      </p:sp>
    </p:spTree>
    <p:extLst>
      <p:ext uri="{BB962C8B-B14F-4D97-AF65-F5344CB8AC3E}">
        <p14:creationId xmlns:p14="http://schemas.microsoft.com/office/powerpoint/2010/main" val="4082167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30</a:t>
            </a:fld>
            <a:endParaRPr lang="en-US"/>
          </a:p>
        </p:txBody>
      </p:sp>
    </p:spTree>
    <p:extLst>
      <p:ext uri="{BB962C8B-B14F-4D97-AF65-F5344CB8AC3E}">
        <p14:creationId xmlns:p14="http://schemas.microsoft.com/office/powerpoint/2010/main" val="841535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31</a:t>
            </a:fld>
            <a:endParaRPr lang="en-US"/>
          </a:p>
        </p:txBody>
      </p:sp>
    </p:spTree>
    <p:extLst>
      <p:ext uri="{BB962C8B-B14F-4D97-AF65-F5344CB8AC3E}">
        <p14:creationId xmlns:p14="http://schemas.microsoft.com/office/powerpoint/2010/main" val="4035156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32</a:t>
            </a:fld>
            <a:endParaRPr lang="en-US"/>
          </a:p>
        </p:txBody>
      </p:sp>
    </p:spTree>
    <p:extLst>
      <p:ext uri="{BB962C8B-B14F-4D97-AF65-F5344CB8AC3E}">
        <p14:creationId xmlns:p14="http://schemas.microsoft.com/office/powerpoint/2010/main" val="1709479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33</a:t>
            </a:fld>
            <a:endParaRPr lang="en-US"/>
          </a:p>
        </p:txBody>
      </p:sp>
    </p:spTree>
    <p:extLst>
      <p:ext uri="{BB962C8B-B14F-4D97-AF65-F5344CB8AC3E}">
        <p14:creationId xmlns:p14="http://schemas.microsoft.com/office/powerpoint/2010/main" val="819063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34</a:t>
            </a:fld>
            <a:endParaRPr lang="en-US"/>
          </a:p>
        </p:txBody>
      </p:sp>
    </p:spTree>
    <p:extLst>
      <p:ext uri="{BB962C8B-B14F-4D97-AF65-F5344CB8AC3E}">
        <p14:creationId xmlns:p14="http://schemas.microsoft.com/office/powerpoint/2010/main" val="268382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FEFEB-1382-45EB-A434-624EC0E6FB5D}" type="slidenum">
              <a:rPr lang="en-US" smtClean="0"/>
              <a:t>35</a:t>
            </a:fld>
            <a:endParaRPr lang="en-US"/>
          </a:p>
        </p:txBody>
      </p:sp>
    </p:spTree>
    <p:extLst>
      <p:ext uri="{BB962C8B-B14F-4D97-AF65-F5344CB8AC3E}">
        <p14:creationId xmlns:p14="http://schemas.microsoft.com/office/powerpoint/2010/main" val="196363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36</a:t>
            </a:fld>
            <a:endParaRPr lang="en-US"/>
          </a:p>
        </p:txBody>
      </p:sp>
    </p:spTree>
    <p:extLst>
      <p:ext uri="{BB962C8B-B14F-4D97-AF65-F5344CB8AC3E}">
        <p14:creationId xmlns:p14="http://schemas.microsoft.com/office/powerpoint/2010/main" val="254527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37</a:t>
            </a:fld>
            <a:endParaRPr lang="en-US"/>
          </a:p>
        </p:txBody>
      </p:sp>
    </p:spTree>
    <p:extLst>
      <p:ext uri="{BB962C8B-B14F-4D97-AF65-F5344CB8AC3E}">
        <p14:creationId xmlns:p14="http://schemas.microsoft.com/office/powerpoint/2010/main" val="138858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4</a:t>
            </a:fld>
            <a:endParaRPr lang="en-US"/>
          </a:p>
        </p:txBody>
      </p:sp>
    </p:spTree>
    <p:extLst>
      <p:ext uri="{BB962C8B-B14F-4D97-AF65-F5344CB8AC3E}">
        <p14:creationId xmlns:p14="http://schemas.microsoft.com/office/powerpoint/2010/main" val="176624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8FEFEB-1382-45EB-A434-624EC0E6FB5D}" type="slidenum">
              <a:rPr lang="en-US" smtClean="0"/>
              <a:t>5</a:t>
            </a:fld>
            <a:endParaRPr lang="en-US"/>
          </a:p>
        </p:txBody>
      </p:sp>
    </p:spTree>
    <p:extLst>
      <p:ext uri="{BB962C8B-B14F-4D97-AF65-F5344CB8AC3E}">
        <p14:creationId xmlns:p14="http://schemas.microsoft.com/office/powerpoint/2010/main" val="115635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6</a:t>
            </a:fld>
            <a:endParaRPr lang="en-US"/>
          </a:p>
        </p:txBody>
      </p:sp>
    </p:spTree>
    <p:extLst>
      <p:ext uri="{BB962C8B-B14F-4D97-AF65-F5344CB8AC3E}">
        <p14:creationId xmlns:p14="http://schemas.microsoft.com/office/powerpoint/2010/main" val="411209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7</a:t>
            </a:fld>
            <a:endParaRPr lang="en-US"/>
          </a:p>
        </p:txBody>
      </p:sp>
    </p:spTree>
    <p:extLst>
      <p:ext uri="{BB962C8B-B14F-4D97-AF65-F5344CB8AC3E}">
        <p14:creationId xmlns:p14="http://schemas.microsoft.com/office/powerpoint/2010/main" val="126803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8</a:t>
            </a:fld>
            <a:endParaRPr lang="en-US"/>
          </a:p>
        </p:txBody>
      </p:sp>
    </p:spTree>
    <p:extLst>
      <p:ext uri="{BB962C8B-B14F-4D97-AF65-F5344CB8AC3E}">
        <p14:creationId xmlns:p14="http://schemas.microsoft.com/office/powerpoint/2010/main" val="262011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FEFEB-1382-45EB-A434-624EC0E6FB5D}" type="slidenum">
              <a:rPr lang="en-US" smtClean="0"/>
              <a:t>9</a:t>
            </a:fld>
            <a:endParaRPr lang="en-US"/>
          </a:p>
        </p:txBody>
      </p:sp>
    </p:spTree>
    <p:extLst>
      <p:ext uri="{BB962C8B-B14F-4D97-AF65-F5344CB8AC3E}">
        <p14:creationId xmlns:p14="http://schemas.microsoft.com/office/powerpoint/2010/main" val="275347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9BCA0A-31FD-486E-97D8-950F6350FB64}"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7059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BCA0A-31FD-486E-97D8-950F6350FB64}"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3853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BCA0A-31FD-486E-97D8-950F6350FB64}"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132554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BCA0A-31FD-486E-97D8-950F6350FB64}"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109306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9BCA0A-31FD-486E-97D8-950F6350FB64}"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383205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9BCA0A-31FD-486E-97D8-950F6350FB64}"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270961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9BCA0A-31FD-486E-97D8-950F6350FB64}"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333232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9BCA0A-31FD-486E-97D8-950F6350FB64}"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236395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BCA0A-31FD-486E-97D8-950F6350FB64}"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225237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9BCA0A-31FD-486E-97D8-950F6350FB64}"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135193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9BCA0A-31FD-486E-97D8-950F6350FB64}"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AD333-3E6E-4494-B906-BD948B0261AD}" type="slidenum">
              <a:rPr lang="en-US" smtClean="0"/>
              <a:t>‹#›</a:t>
            </a:fld>
            <a:endParaRPr lang="en-US"/>
          </a:p>
        </p:txBody>
      </p:sp>
    </p:spTree>
    <p:extLst>
      <p:ext uri="{BB962C8B-B14F-4D97-AF65-F5344CB8AC3E}">
        <p14:creationId xmlns:p14="http://schemas.microsoft.com/office/powerpoint/2010/main" val="21009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BCA0A-31FD-486E-97D8-950F6350FB64}" type="datetimeFigureOut">
              <a:rPr lang="en-US" smtClean="0"/>
              <a:t>9/2/2021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AD333-3E6E-4494-B906-BD948B0261AD}" type="slidenum">
              <a:rPr lang="en-US" smtClean="0"/>
              <a:t>‹#›</a:t>
            </a:fld>
            <a:endParaRPr lang="en-US"/>
          </a:p>
        </p:txBody>
      </p:sp>
    </p:spTree>
    <p:extLst>
      <p:ext uri="{BB962C8B-B14F-4D97-AF65-F5344CB8AC3E}">
        <p14:creationId xmlns:p14="http://schemas.microsoft.com/office/powerpoint/2010/main" val="353970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1.next.westlaw.com/Link/Document/FullText?findType=L&amp;originatingContext=document&amp;transitionType=DocumentItem&amp;pubNum=1016992&amp;refType=SP&amp;originatingDoc=Ibabe6e00831a11e7b5e0b09de984c264&amp;cite=MDCRLWS4-10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1.next.westlaw.com/Link/Document/FullText?findType=L&amp;originatingContext=document&amp;transitionType=DocumentItem&amp;pubNum=1016992&amp;refType=LQ&amp;originatingDoc=Ibabe9511831a11e7b5e0b09de984c264&amp;cite=MDCRLWS10-60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courts.state.md.us/district/directories/commissionerma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1.next.westlaw.com/Link/Document/FullText?findType=L&amp;originatingContext=document&amp;transitionType=DocumentItem&amp;pubNum=1016992&amp;refType=LQ&amp;originatingDoc=Ibabf0a40831a11e7b5e0b09de984c264&amp;cite=MDCRLWS6-301" TargetMode="External"/><Relationship Id="rId3" Type="http://schemas.openxmlformats.org/officeDocument/2006/relationships/hyperlink" Target="https://1.next.westlaw.com/Link/Document/FullText?findType=L&amp;originatingContext=document&amp;transitionType=DocumentItem&amp;pubNum=1016992&amp;refType=LQ&amp;originatingDoc=Ibabebc20831a11e7b5e0b09de984c264&amp;cite=MDCRLWS5-601" TargetMode="External"/><Relationship Id="rId7" Type="http://schemas.openxmlformats.org/officeDocument/2006/relationships/hyperlink" Target="https://1.next.westlaw.com/Link/Document/FullText?findType=L&amp;originatingContext=document&amp;transitionType=DocumentItem&amp;pubNum=1015618&amp;refType=LQ&amp;originatingDoc=Ibabee333831a11e7b5e0b09de984c264&amp;cite=MDABS6-30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1.next.westlaw.com/Link/Document/FullText?findType=L&amp;originatingContext=document&amp;transitionType=DocumentItem&amp;pubNum=1015618&amp;refType=LQ&amp;originatingDoc=Ibabee332831a11e7b5e0b09de984c264&amp;cite=MDABS6-308" TargetMode="External"/><Relationship Id="rId5" Type="http://schemas.openxmlformats.org/officeDocument/2006/relationships/hyperlink" Target="https://1.next.westlaw.com/Link/Document/FullText?findType=L&amp;originatingContext=document&amp;transitionType=DocumentItem&amp;pubNum=1015618&amp;refType=LQ&amp;originatingDoc=Ibabee331831a11e7b5e0b09de984c264&amp;cite=MDABS6-307" TargetMode="External"/><Relationship Id="rId4" Type="http://schemas.openxmlformats.org/officeDocument/2006/relationships/hyperlink" Target="https://1.next.westlaw.com/Link/Document/FullText?findType=L&amp;originatingContext=document&amp;transitionType=DocumentItem&amp;pubNum=1015618&amp;refType=LQ&amp;originatingDoc=Ibabee330831a11e7b5e0b09de984c264&amp;cite=MDABS6-30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1.next.westlaw.com/Link/Document/FullText?findType=L&amp;originatingContext=document&amp;transitionType=DocumentItem&amp;pubNum=1016992&amp;refType=SP&amp;originatingDoc=Ibabf3150831a11e7b5e0b09de984c264&amp;cite=MDCRLWS7-1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822" y="1206500"/>
            <a:ext cx="11863753" cy="1344246"/>
          </a:xfrm>
        </p:spPr>
        <p:txBody>
          <a:bodyPr>
            <a:normAutofit/>
          </a:bodyPr>
          <a:lstStyle/>
          <a:p>
            <a:pPr algn="ctr"/>
            <a:r>
              <a:rPr lang="en-US" dirty="0" smtClean="0"/>
              <a:t>Criminal Citations in </a:t>
            </a:r>
            <a:r>
              <a:rPr lang="en-US" dirty="0"/>
              <a:t>Lieu of </a:t>
            </a:r>
            <a:r>
              <a:rPr lang="en-US" dirty="0" smtClean="0"/>
              <a:t>Arrest Best </a:t>
            </a:r>
            <a:r>
              <a:rPr lang="en-US" dirty="0"/>
              <a:t>Practices</a:t>
            </a:r>
          </a:p>
        </p:txBody>
      </p:sp>
      <p:pic>
        <p:nvPicPr>
          <p:cNvPr id="4" name="Content Placeholder 3"/>
          <p:cNvPicPr>
            <a:picLocks noGrp="1" noChangeAspect="1"/>
          </p:cNvPicPr>
          <p:nvPr>
            <p:ph idx="1"/>
          </p:nvPr>
        </p:nvPicPr>
        <p:blipFill>
          <a:blip r:embed="rId3"/>
          <a:stretch>
            <a:fillRect/>
          </a:stretch>
        </p:blipFill>
        <p:spPr>
          <a:xfrm>
            <a:off x="4659298" y="2740256"/>
            <a:ext cx="2898799" cy="3405731"/>
          </a:xfrm>
          <a:prstGeom prst="rect">
            <a:avLst/>
          </a:prstGeom>
          <a:effectLst>
            <a:outerShdw blurRad="50800" dist="50800" dir="5400000" algn="ctr" rotWithShape="0">
              <a:schemeClr val="tx1">
                <a:alpha val="1000"/>
              </a:schemeClr>
            </a:outerShdw>
          </a:effectLst>
        </p:spPr>
      </p:pic>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90821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5"/>
            <a:ext cx="10732769" cy="1325563"/>
          </a:xfrm>
        </p:spPr>
        <p:txBody>
          <a:bodyPr/>
          <a:lstStyle/>
          <a:p>
            <a:pPr algn="ctr"/>
            <a:r>
              <a:rPr lang="en-US" altLang="en-US" dirty="0">
                <a:latin typeface="Arial" charset="0"/>
              </a:rPr>
              <a:t>Criminal Procedures Article </a:t>
            </a:r>
            <a:r>
              <a:rPr lang="en-US" altLang="en-US" dirty="0" smtClean="0">
                <a:latin typeface="Arial" charset="0"/>
              </a:rPr>
              <a:t>Section</a:t>
            </a:r>
            <a:br>
              <a:rPr lang="en-US" altLang="en-US" dirty="0" smtClean="0">
                <a:latin typeface="Arial" charset="0"/>
              </a:rPr>
            </a:br>
            <a:r>
              <a:rPr lang="en-US" altLang="en-US" dirty="0" smtClean="0">
                <a:latin typeface="Arial" charset="0"/>
              </a:rPr>
              <a:t> 4–101(c)(3)</a:t>
            </a:r>
            <a:endParaRPr lang="en-US" dirty="0"/>
          </a:p>
        </p:txBody>
      </p:sp>
      <p:sp>
        <p:nvSpPr>
          <p:cNvPr id="3" name="Content Placeholder 2"/>
          <p:cNvSpPr>
            <a:spLocks noGrp="1"/>
          </p:cNvSpPr>
          <p:nvPr>
            <p:ph idx="1"/>
          </p:nvPr>
        </p:nvSpPr>
        <p:spPr>
          <a:xfrm>
            <a:off x="838200" y="2556106"/>
            <a:ext cx="10515600" cy="2998874"/>
          </a:xfrm>
        </p:spPr>
        <p:txBody>
          <a:bodyPr>
            <a:normAutofit lnSpcReduction="10000"/>
          </a:bodyPr>
          <a:lstStyle/>
          <a:p>
            <a:r>
              <a:rPr lang="en-US" sz="3600" dirty="0"/>
              <a:t>(3) A police officer who has grounds to make a warrantless arrest for an offense that may be charged by citation under this subsection may:</a:t>
            </a:r>
          </a:p>
          <a:p>
            <a:pPr lvl="1"/>
            <a:r>
              <a:rPr lang="en-US" sz="3600" dirty="0"/>
              <a:t>(</a:t>
            </a:r>
            <a:r>
              <a:rPr lang="en-US" sz="3600" dirty="0" err="1"/>
              <a:t>i</a:t>
            </a:r>
            <a:r>
              <a:rPr lang="en-US" sz="3600" dirty="0"/>
              <a:t>) issue a citation in lieu of making the arrest;  or</a:t>
            </a:r>
          </a:p>
          <a:p>
            <a:pPr lvl="1"/>
            <a:r>
              <a:rPr lang="en-US" sz="3600" dirty="0"/>
              <a:t>(ii) make the arrest and subsequently issue a citation in lieu of continued custody.</a:t>
            </a:r>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74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370" y="365125"/>
            <a:ext cx="10801349" cy="1325563"/>
          </a:xfrm>
        </p:spPr>
        <p:txBody>
          <a:bodyPr/>
          <a:lstStyle/>
          <a:p>
            <a:pPr algn="ctr"/>
            <a:r>
              <a:rPr lang="en-US" altLang="en-US" dirty="0">
                <a:latin typeface="Arial" charset="0"/>
              </a:rPr>
              <a:t>Criminal </a:t>
            </a:r>
            <a:r>
              <a:rPr lang="en-US" altLang="en-US" dirty="0" smtClean="0">
                <a:latin typeface="Arial" charset="0"/>
              </a:rPr>
              <a:t>Procedures Article </a:t>
            </a:r>
            <a:r>
              <a:rPr lang="en-US" altLang="en-US" dirty="0">
                <a:latin typeface="Arial" charset="0"/>
              </a:rPr>
              <a:t>Section </a:t>
            </a:r>
            <a:r>
              <a:rPr lang="en-US" altLang="en-US" dirty="0" smtClean="0">
                <a:latin typeface="Arial" charset="0"/>
              </a:rPr>
              <a:t>4–101</a:t>
            </a:r>
            <a:endParaRPr lang="en-US" dirty="0"/>
          </a:p>
        </p:txBody>
      </p:sp>
      <p:sp>
        <p:nvSpPr>
          <p:cNvPr id="3" name="Content Placeholder 2"/>
          <p:cNvSpPr>
            <a:spLocks noGrp="1"/>
          </p:cNvSpPr>
          <p:nvPr>
            <p:ph idx="1"/>
          </p:nvPr>
        </p:nvSpPr>
        <p:spPr>
          <a:xfrm>
            <a:off x="817244" y="1644016"/>
            <a:ext cx="10515600" cy="4982499"/>
          </a:xfrm>
        </p:spPr>
        <p:txBody>
          <a:bodyPr>
            <a:normAutofit fontScale="92500" lnSpcReduction="10000"/>
          </a:bodyPr>
          <a:lstStyle/>
          <a:p>
            <a:pPr marL="0" indent="0">
              <a:buNone/>
            </a:pPr>
            <a:r>
              <a:rPr lang="en-US" dirty="0" smtClean="0"/>
              <a:t>Offenses that qualify for a Criminal Citation</a:t>
            </a:r>
          </a:p>
          <a:p>
            <a:pPr marL="0" indent="0">
              <a:buNone/>
            </a:pPr>
            <a:r>
              <a:rPr lang="en-US" dirty="0"/>
              <a:t>	</a:t>
            </a:r>
            <a:r>
              <a:rPr lang="en-US" b="1" dirty="0" smtClean="0"/>
              <a:t>Trespassing  CR 6–403 </a:t>
            </a:r>
          </a:p>
          <a:p>
            <a:pPr marL="0" indent="0">
              <a:buNone/>
            </a:pPr>
            <a:r>
              <a:rPr lang="en-US" b="1" dirty="0"/>
              <a:t>	</a:t>
            </a:r>
            <a:r>
              <a:rPr lang="en-US" b="1" dirty="0" smtClean="0"/>
              <a:t>Destruction of Property under $</a:t>
            </a:r>
            <a:r>
              <a:rPr lang="en-US" b="1" dirty="0"/>
              <a:t>500 CR </a:t>
            </a:r>
            <a:r>
              <a:rPr lang="en-US" b="1" dirty="0" smtClean="0"/>
              <a:t>6–301</a:t>
            </a:r>
          </a:p>
          <a:p>
            <a:pPr marL="0" indent="0">
              <a:buNone/>
            </a:pPr>
            <a:r>
              <a:rPr lang="en-US" b="1" dirty="0" smtClean="0"/>
              <a:t>	Theft under $100  CR 7–104 </a:t>
            </a:r>
          </a:p>
          <a:p>
            <a:pPr marL="0" indent="0">
              <a:buNone/>
            </a:pPr>
            <a:r>
              <a:rPr lang="en-US" b="1" dirty="0"/>
              <a:t>	</a:t>
            </a:r>
            <a:r>
              <a:rPr lang="en-US" b="1" dirty="0" smtClean="0"/>
              <a:t>Possession of Marijuana 10 grams or more  CR 5–601(a)(1)</a:t>
            </a:r>
          </a:p>
          <a:p>
            <a:pPr marL="0" indent="0">
              <a:buNone/>
            </a:pPr>
            <a:r>
              <a:rPr lang="en-US" b="1" dirty="0"/>
              <a:t>	</a:t>
            </a:r>
            <a:r>
              <a:rPr lang="en-US" b="1" dirty="0" smtClean="0"/>
              <a:t>Disorderly Conduct CR 10 – 201(c)(2)</a:t>
            </a:r>
          </a:p>
          <a:p>
            <a:pPr marL="0" indent="0">
              <a:buNone/>
            </a:pPr>
            <a:r>
              <a:rPr lang="en-US" b="1" dirty="0"/>
              <a:t>	</a:t>
            </a:r>
            <a:r>
              <a:rPr lang="en-US" b="1" dirty="0" smtClean="0"/>
              <a:t>Urinating in Public (Local Ordinance)</a:t>
            </a:r>
          </a:p>
          <a:p>
            <a:pPr marL="0" indent="0">
              <a:buNone/>
            </a:pPr>
            <a:r>
              <a:rPr lang="en-US" b="1" dirty="0"/>
              <a:t>	</a:t>
            </a:r>
            <a:r>
              <a:rPr lang="en-US" b="1" dirty="0" smtClean="0"/>
              <a:t>Disturbing the Peace   CR 10–201</a:t>
            </a:r>
          </a:p>
          <a:p>
            <a:pPr marL="0" indent="0">
              <a:buNone/>
            </a:pPr>
            <a:endParaRPr lang="en-US" dirty="0"/>
          </a:p>
          <a:p>
            <a:pPr marL="0" indent="0">
              <a:buNone/>
            </a:pPr>
            <a:r>
              <a:rPr lang="en-US" b="1" dirty="0" smtClean="0"/>
              <a:t>This List is not all inclusive. Officers are reminded to check with their local Agency for qualifying ordinances.</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337461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694766" cy="1325563"/>
          </a:xfrm>
        </p:spPr>
        <p:txBody>
          <a:bodyPr/>
          <a:lstStyle/>
          <a:p>
            <a:pPr algn="ctr"/>
            <a:r>
              <a:rPr lang="en-US" altLang="en-US" dirty="0">
                <a:latin typeface="Arial" charset="0"/>
              </a:rPr>
              <a:t>Criminal Procedures Article </a:t>
            </a:r>
            <a:r>
              <a:rPr lang="en-US" altLang="en-US" dirty="0" smtClean="0">
                <a:latin typeface="Arial" charset="0"/>
              </a:rPr>
              <a:t>Section        4–101(c)(1)(</a:t>
            </a:r>
            <a:r>
              <a:rPr lang="en-US" altLang="en-US" dirty="0" err="1" smtClean="0">
                <a:latin typeface="Arial" charset="0"/>
              </a:rPr>
              <a:t>i</a:t>
            </a:r>
            <a:r>
              <a:rPr lang="en-US" altLang="en-US" dirty="0" smtClean="0">
                <a:latin typeface="Arial" charset="0"/>
              </a:rPr>
              <a:t>)(2)</a:t>
            </a:r>
            <a:endParaRPr lang="en-US" dirty="0"/>
          </a:p>
        </p:txBody>
      </p:sp>
      <p:sp>
        <p:nvSpPr>
          <p:cNvPr id="3" name="Content Placeholder 2"/>
          <p:cNvSpPr>
            <a:spLocks noGrp="1"/>
          </p:cNvSpPr>
          <p:nvPr>
            <p:ph idx="1"/>
          </p:nvPr>
        </p:nvSpPr>
        <p:spPr>
          <a:xfrm>
            <a:off x="858068" y="2248699"/>
            <a:ext cx="10515600" cy="4334106"/>
          </a:xfrm>
        </p:spPr>
        <p:txBody>
          <a:bodyPr/>
          <a:lstStyle/>
          <a:p>
            <a:pPr marL="0" indent="0">
              <a:buNone/>
            </a:pPr>
            <a:r>
              <a:rPr lang="en-US" dirty="0"/>
              <a:t>Offenses that do not qualify for the issuance of a criminal citation</a:t>
            </a:r>
          </a:p>
          <a:p>
            <a:pPr marL="0" indent="0">
              <a:buNone/>
            </a:pPr>
            <a:endParaRPr lang="en-US" dirty="0"/>
          </a:p>
          <a:p>
            <a:pPr lvl="1"/>
            <a:r>
              <a:rPr lang="en-US" dirty="0"/>
              <a:t>	Failure to comply with a peace order under 3-1508 of the Courts Article.</a:t>
            </a:r>
          </a:p>
          <a:p>
            <a:pPr marL="457200" lvl="1" indent="0">
              <a:buNone/>
            </a:pPr>
            <a:endParaRPr lang="en-US" dirty="0"/>
          </a:p>
          <a:p>
            <a:pPr lvl="1"/>
            <a:r>
              <a:rPr lang="en-US" dirty="0"/>
              <a:t>	Failure to comply with a protective order under 4-509 of the Family Law  	Article.</a:t>
            </a:r>
          </a:p>
          <a:p>
            <a:pPr marL="457200" lvl="1" indent="0">
              <a:buNone/>
            </a:pPr>
            <a:endParaRPr lang="en-US" dirty="0"/>
          </a:p>
          <a:p>
            <a:pPr lvl="1"/>
            <a:r>
              <a:rPr lang="en-US" dirty="0"/>
              <a:t>	Violation of an out-of-state domestic order under 4-508.1 of the Family 	Law Article.</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34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694766" cy="1325563"/>
          </a:xfrm>
        </p:spPr>
        <p:txBody>
          <a:bodyPr/>
          <a:lstStyle/>
          <a:p>
            <a:pPr algn="ctr"/>
            <a:r>
              <a:rPr lang="en-US" altLang="en-US" dirty="0">
                <a:latin typeface="Arial" charset="0"/>
              </a:rPr>
              <a:t>Criminal Procedures Article </a:t>
            </a:r>
            <a:r>
              <a:rPr lang="en-US" altLang="en-US" dirty="0" smtClean="0">
                <a:latin typeface="Arial" charset="0"/>
              </a:rPr>
              <a:t>Section</a:t>
            </a:r>
            <a:r>
              <a:rPr lang="en-US" altLang="en-US" dirty="0">
                <a:latin typeface="Arial" charset="0"/>
              </a:rPr>
              <a:t/>
            </a:r>
            <a:br>
              <a:rPr lang="en-US" altLang="en-US" dirty="0">
                <a:latin typeface="Arial" charset="0"/>
              </a:rPr>
            </a:br>
            <a:r>
              <a:rPr lang="en-US" altLang="en-US" dirty="0">
                <a:latin typeface="Arial" charset="0"/>
              </a:rPr>
              <a:t>4–101(c)(1)(</a:t>
            </a:r>
            <a:r>
              <a:rPr lang="en-US" altLang="en-US" dirty="0" err="1">
                <a:latin typeface="Arial" charset="0"/>
              </a:rPr>
              <a:t>i</a:t>
            </a:r>
            <a:r>
              <a:rPr lang="en-US" altLang="en-US" dirty="0">
                <a:latin typeface="Arial" charset="0"/>
              </a:rPr>
              <a:t>)(2)</a:t>
            </a:r>
            <a:endParaRPr lang="en-US" dirty="0"/>
          </a:p>
        </p:txBody>
      </p:sp>
      <p:sp>
        <p:nvSpPr>
          <p:cNvPr id="3" name="Content Placeholder 2"/>
          <p:cNvSpPr>
            <a:spLocks noGrp="1"/>
          </p:cNvSpPr>
          <p:nvPr>
            <p:ph idx="1"/>
          </p:nvPr>
        </p:nvSpPr>
        <p:spPr>
          <a:xfrm>
            <a:off x="838200" y="1767436"/>
            <a:ext cx="10515600" cy="4334106"/>
          </a:xfrm>
        </p:spPr>
        <p:txBody>
          <a:bodyPr/>
          <a:lstStyle/>
          <a:p>
            <a:pPr marL="0" indent="0">
              <a:buNone/>
            </a:pPr>
            <a:r>
              <a:rPr lang="en-US" dirty="0"/>
              <a:t>Offenses that do not qualify for the issuance of a criminal citation</a:t>
            </a:r>
          </a:p>
          <a:p>
            <a:pPr marL="0" indent="0" algn="ctr">
              <a:buNone/>
            </a:pPr>
            <a:r>
              <a:rPr lang="en-US" dirty="0"/>
              <a:t>(cont.)</a:t>
            </a:r>
          </a:p>
          <a:p>
            <a:pPr lvl="1"/>
            <a:r>
              <a:rPr lang="en-US" dirty="0"/>
              <a:t>	possession of an electronic control device after conviction of a drug felony 	or crime of violence under </a:t>
            </a:r>
            <a:r>
              <a:rPr lang="en-US" dirty="0">
                <a:hlinkClick r:id="rId3" tooltip="§ 4-109(b) of the Criminal Law Article"/>
              </a:rPr>
              <a:t>§ 4-109(b) of the Criminal Law Article</a:t>
            </a:r>
            <a:endParaRPr lang="en-US" dirty="0"/>
          </a:p>
          <a:p>
            <a:pPr marL="457200" lvl="1" indent="0">
              <a:buNone/>
            </a:pPr>
            <a:endParaRPr lang="en-US" dirty="0"/>
          </a:p>
          <a:p>
            <a:pPr lvl="1"/>
            <a:r>
              <a:rPr lang="en-US" dirty="0"/>
              <a:t>	abuse or neglect of an animal under </a:t>
            </a:r>
            <a:r>
              <a:rPr lang="en-US" dirty="0">
                <a:hlinkClick r:id="rId4" tooltip="§ 10-604 of the Criminal Law Article"/>
              </a:rPr>
              <a:t>§ 10-604 of the Criminal Law Article</a:t>
            </a:r>
            <a:r>
              <a:rPr lang="en-US" dirty="0"/>
              <a:t> </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31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b="1" dirty="0"/>
              <a:t>Remember</a:t>
            </a:r>
            <a:r>
              <a:rPr lang="en-US" b="1" dirty="0" smtClean="0"/>
              <a:t>!</a:t>
            </a:r>
            <a:endParaRPr lang="en-US" b="1" dirty="0"/>
          </a:p>
        </p:txBody>
      </p:sp>
      <p:sp>
        <p:nvSpPr>
          <p:cNvPr id="3" name="Content Placeholder 2"/>
          <p:cNvSpPr>
            <a:spLocks noGrp="1"/>
          </p:cNvSpPr>
          <p:nvPr>
            <p:ph idx="1"/>
          </p:nvPr>
        </p:nvSpPr>
        <p:spPr>
          <a:xfrm>
            <a:off x="803342" y="1418521"/>
            <a:ext cx="10515600" cy="4949248"/>
          </a:xfrm>
        </p:spPr>
        <p:txBody>
          <a:bodyPr>
            <a:normAutofit lnSpcReduction="10000"/>
          </a:bodyPr>
          <a:lstStyle/>
          <a:p>
            <a:pPr marL="0" indent="0">
              <a:buNone/>
            </a:pPr>
            <a:r>
              <a:rPr lang="en-US" sz="3200" dirty="0"/>
              <a:t>Before a criminal citation can be issued:</a:t>
            </a:r>
          </a:p>
          <a:p>
            <a:pPr marL="0" indent="0">
              <a:buNone/>
            </a:pPr>
            <a:endParaRPr lang="en-US" sz="3200" dirty="0"/>
          </a:p>
          <a:p>
            <a:pPr lvl="1"/>
            <a:r>
              <a:rPr lang="en-US" sz="2800" dirty="0"/>
              <a:t>The Officer must have positively identified the defendant</a:t>
            </a:r>
          </a:p>
          <a:p>
            <a:pPr marL="457200" lvl="1" indent="0">
              <a:buNone/>
            </a:pPr>
            <a:endParaRPr lang="en-US" sz="2800" dirty="0"/>
          </a:p>
          <a:p>
            <a:pPr lvl="1"/>
            <a:r>
              <a:rPr lang="en-US" sz="2800" dirty="0"/>
              <a:t>The violation must qualify under the criminal procedure article as an offense for which the criminal citation can be issued</a:t>
            </a:r>
          </a:p>
          <a:p>
            <a:pPr lvl="1"/>
            <a:endParaRPr lang="en-US" sz="2800" dirty="0"/>
          </a:p>
          <a:p>
            <a:pPr lvl="1"/>
            <a:r>
              <a:rPr lang="en-US" sz="2800" dirty="0"/>
              <a:t>The Officer reasonably believes that the defendant will comply with the citation </a:t>
            </a:r>
          </a:p>
          <a:p>
            <a:pPr lvl="1"/>
            <a:endParaRPr lang="en-US" sz="2800" dirty="0"/>
          </a:p>
          <a:p>
            <a:pPr lvl="1"/>
            <a:r>
              <a:rPr lang="en-US" sz="2800" dirty="0"/>
              <a:t>There is no </a:t>
            </a:r>
            <a:r>
              <a:rPr lang="en-US" sz="2800" dirty="0" smtClean="0"/>
              <a:t> outstanding warrant, felony charge or misdemeanor charge involving a serious injury or immediate health risk</a:t>
            </a:r>
            <a:endParaRPr lang="en-US" sz="2800" dirty="0"/>
          </a:p>
          <a:p>
            <a:pPr lvl="1"/>
            <a:endParaRPr lang="en-US" sz="2800" dirty="0"/>
          </a:p>
          <a:p>
            <a:pPr lvl="1"/>
            <a:endParaRPr lang="en-US" sz="2800"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99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Criminal Citation</a:t>
            </a:r>
          </a:p>
        </p:txBody>
      </p:sp>
      <p:sp>
        <p:nvSpPr>
          <p:cNvPr id="3" name="Content Placeholder 2"/>
          <p:cNvSpPr>
            <a:spLocks noGrp="1"/>
          </p:cNvSpPr>
          <p:nvPr>
            <p:ph idx="1"/>
          </p:nvPr>
        </p:nvSpPr>
        <p:spPr>
          <a:xfrm>
            <a:off x="838200" y="1363578"/>
            <a:ext cx="10515600" cy="5005137"/>
          </a:xfrm>
        </p:spPr>
        <p:txBody>
          <a:bodyPr>
            <a:normAutofit/>
          </a:bodyPr>
          <a:lstStyle/>
          <a:p>
            <a:pPr marL="0" indent="0" algn="ctr">
              <a:buNone/>
            </a:pPr>
            <a:r>
              <a:rPr lang="en-US" dirty="0" smtClean="0"/>
              <a:t>Signature </a:t>
            </a:r>
            <a:r>
              <a:rPr lang="en-US" dirty="0"/>
              <a:t>by the defendant</a:t>
            </a:r>
          </a:p>
          <a:p>
            <a:pPr marL="0" indent="0">
              <a:buNone/>
            </a:pPr>
            <a:r>
              <a:rPr lang="en-US" dirty="0" smtClean="0"/>
              <a:t>The </a:t>
            </a:r>
            <a:r>
              <a:rPr lang="en-US" dirty="0"/>
              <a:t>failure of the defendant to sign does not invalidate the charging document; that being the criminal citation. In this instance the officer can write refused on the defendant signature line, document the refusal in the statement of probable cause and in the report, then release the defendant</a:t>
            </a:r>
            <a:r>
              <a:rPr lang="en-US" dirty="0" smtClean="0"/>
              <a:t>.</a:t>
            </a:r>
          </a:p>
          <a:p>
            <a:pPr marL="0" indent="0">
              <a:buNone/>
            </a:pPr>
            <a:r>
              <a:rPr lang="en-US" dirty="0" smtClean="0"/>
              <a:t>Some Agencies’ Policies indicate that if the defendant refuses to sign make the arrest. The Policies regard the failure to sign as failing to comply with the citation.(</a:t>
            </a:r>
            <a:r>
              <a:rPr lang="en-US" b="1" dirty="0" smtClean="0"/>
              <a:t>Refer </a:t>
            </a:r>
            <a:r>
              <a:rPr lang="en-US" b="1" dirty="0"/>
              <a:t>to your Agency Policy</a:t>
            </a:r>
            <a:r>
              <a:rPr lang="en-US" dirty="0"/>
              <a:t>)</a:t>
            </a:r>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19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7436"/>
            <a:ext cx="10515600" cy="4585238"/>
          </a:xfrm>
        </p:spPr>
        <p:txBody>
          <a:bodyPr>
            <a:normAutofit/>
          </a:bodyPr>
          <a:lstStyle/>
          <a:p>
            <a:pPr marL="0" indent="0">
              <a:buNone/>
            </a:pPr>
            <a:r>
              <a:rPr lang="en-US" dirty="0" smtClean="0"/>
              <a:t>In addition to meeting the requirements set </a:t>
            </a:r>
            <a:r>
              <a:rPr lang="en-US" dirty="0"/>
              <a:t>forth in Criminal Procedures Article </a:t>
            </a:r>
            <a:r>
              <a:rPr lang="en-US" dirty="0" smtClean="0"/>
              <a:t>4-101 Officers should complete a</a:t>
            </a:r>
          </a:p>
          <a:p>
            <a:pPr marL="0" indent="0">
              <a:buNone/>
            </a:pPr>
            <a:endParaRPr lang="en-US" dirty="0"/>
          </a:p>
          <a:p>
            <a:r>
              <a:rPr lang="en-US" dirty="0" smtClean="0"/>
              <a:t>Wanted/warrant check</a:t>
            </a:r>
          </a:p>
          <a:p>
            <a:endParaRPr lang="en-US" dirty="0"/>
          </a:p>
          <a:p>
            <a:r>
              <a:rPr lang="en-US" dirty="0" smtClean="0"/>
              <a:t>Use Secure Case Search to search MD Judiciary. The public case search does not contain all the information Officers require. </a:t>
            </a:r>
          </a:p>
          <a:p>
            <a:pPr marL="0" indent="0">
              <a:buNone/>
            </a:pPr>
            <a:r>
              <a:rPr lang="en-US" dirty="0"/>
              <a:t>	</a:t>
            </a:r>
            <a:r>
              <a:rPr lang="en-US" dirty="0" smtClean="0"/>
              <a:t>	(Officers can receive access to secure case search through 		the District Court IT Department)</a:t>
            </a:r>
          </a:p>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itle 1"/>
          <p:cNvSpPr>
            <a:spLocks noGrp="1"/>
          </p:cNvSpPr>
          <p:nvPr>
            <p:ph type="title"/>
          </p:nvPr>
        </p:nvSpPr>
        <p:spPr>
          <a:xfrm>
            <a:off x="768350" y="365125"/>
            <a:ext cx="10585450" cy="1325563"/>
          </a:xfrm>
        </p:spPr>
        <p:txBody>
          <a:bodyPr>
            <a:normAutofit/>
          </a:bodyPr>
          <a:lstStyle/>
          <a:p>
            <a:pPr algn="ctr"/>
            <a:r>
              <a:rPr lang="en-US" dirty="0" smtClean="0"/>
              <a:t>Uniform Criminal Citation DCCR-045</a:t>
            </a:r>
            <a:endParaRPr lang="en-US" dirty="0"/>
          </a:p>
        </p:txBody>
      </p:sp>
    </p:spTree>
    <p:extLst>
      <p:ext uri="{BB962C8B-B14F-4D97-AF65-F5344CB8AC3E}">
        <p14:creationId xmlns:p14="http://schemas.microsoft.com/office/powerpoint/2010/main" val="2004983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662781"/>
          </a:xfrm>
        </p:spPr>
        <p:txBody>
          <a:bodyPr>
            <a:normAutofit fontScale="90000"/>
          </a:bodyPr>
          <a:lstStyle/>
          <a:p>
            <a:pPr algn="ctr"/>
            <a:r>
              <a:rPr lang="en-US" dirty="0" smtClean="0"/>
              <a:t>Uniform Criminal Citation DCCR-045</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0767" y="894484"/>
            <a:ext cx="346075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400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49" y="2222610"/>
            <a:ext cx="2652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19698" y="1269750"/>
            <a:ext cx="11482754" cy="992390"/>
          </a:xfrm>
        </p:spPr>
        <p:txBody>
          <a:bodyPr/>
          <a:lstStyle/>
          <a:p>
            <a:pPr marL="0" indent="0">
              <a:buNone/>
            </a:pPr>
            <a:r>
              <a:rPr lang="en-US" dirty="0" smtClean="0"/>
              <a:t>When completing the hand written citation fill in the appropriate information</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4494" y="1690688"/>
            <a:ext cx="8242300" cy="506741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768350" y="365125"/>
            <a:ext cx="10585450" cy="1325563"/>
          </a:xfrm>
        </p:spPr>
        <p:txBody>
          <a:bodyPr>
            <a:normAutofit/>
          </a:bodyPr>
          <a:lstStyle/>
          <a:p>
            <a:pPr algn="ctr"/>
            <a:r>
              <a:rPr lang="en-US" dirty="0" smtClean="0"/>
              <a:t>Uniform Criminal Citation DCCR-045</a:t>
            </a:r>
            <a:endParaRPr lang="en-US" dirty="0"/>
          </a:p>
        </p:txBody>
      </p:sp>
      <p:sp>
        <p:nvSpPr>
          <p:cNvPr id="4" name="TextBox 3"/>
          <p:cNvSpPr txBox="1"/>
          <p:nvPr/>
        </p:nvSpPr>
        <p:spPr>
          <a:xfrm>
            <a:off x="2442008" y="4031186"/>
            <a:ext cx="5976850" cy="461665"/>
          </a:xfrm>
          <a:prstGeom prst="rect">
            <a:avLst/>
          </a:prstGeom>
          <a:noFill/>
        </p:spPr>
        <p:txBody>
          <a:bodyPr wrap="square" rtlCol="0">
            <a:spAutoFit/>
          </a:bodyPr>
          <a:lstStyle/>
          <a:p>
            <a:r>
              <a:rPr lang="en-US" sz="2400" dirty="0" smtClean="0"/>
              <a:t>600 North Anywhere Street</a:t>
            </a:r>
            <a:endParaRPr lang="en-US" sz="2400" dirty="0"/>
          </a:p>
        </p:txBody>
      </p:sp>
      <p:sp>
        <p:nvSpPr>
          <p:cNvPr id="8" name="TextBox 7"/>
          <p:cNvSpPr txBox="1"/>
          <p:nvPr/>
        </p:nvSpPr>
        <p:spPr>
          <a:xfrm>
            <a:off x="5302683" y="3399078"/>
            <a:ext cx="1471352" cy="461665"/>
          </a:xfrm>
          <a:prstGeom prst="rect">
            <a:avLst/>
          </a:prstGeom>
          <a:noFill/>
        </p:spPr>
        <p:txBody>
          <a:bodyPr wrap="square" rtlCol="0">
            <a:spAutoFit/>
          </a:bodyPr>
          <a:lstStyle/>
          <a:p>
            <a:r>
              <a:rPr lang="en-US" sz="2400" dirty="0" smtClean="0"/>
              <a:t>Wilbur</a:t>
            </a:r>
            <a:endParaRPr lang="en-US" sz="2400" dirty="0"/>
          </a:p>
        </p:txBody>
      </p:sp>
      <p:sp>
        <p:nvSpPr>
          <p:cNvPr id="9" name="TextBox 8"/>
          <p:cNvSpPr txBox="1"/>
          <p:nvPr/>
        </p:nvSpPr>
        <p:spPr>
          <a:xfrm>
            <a:off x="7830329" y="3391383"/>
            <a:ext cx="1471352" cy="461665"/>
          </a:xfrm>
          <a:prstGeom prst="rect">
            <a:avLst/>
          </a:prstGeom>
          <a:noFill/>
        </p:spPr>
        <p:txBody>
          <a:bodyPr wrap="square" rtlCol="0">
            <a:spAutoFit/>
          </a:bodyPr>
          <a:lstStyle/>
          <a:p>
            <a:r>
              <a:rPr lang="en-US" sz="2400" dirty="0" smtClean="0"/>
              <a:t>Rufus</a:t>
            </a:r>
            <a:endParaRPr lang="en-US" sz="2400" dirty="0"/>
          </a:p>
        </p:txBody>
      </p:sp>
      <p:sp>
        <p:nvSpPr>
          <p:cNvPr id="11" name="TextBox 10"/>
          <p:cNvSpPr txBox="1"/>
          <p:nvPr/>
        </p:nvSpPr>
        <p:spPr>
          <a:xfrm>
            <a:off x="2442008" y="3391384"/>
            <a:ext cx="1903614" cy="461665"/>
          </a:xfrm>
          <a:prstGeom prst="rect">
            <a:avLst/>
          </a:prstGeom>
          <a:noFill/>
        </p:spPr>
        <p:txBody>
          <a:bodyPr wrap="square" rtlCol="0">
            <a:spAutoFit/>
          </a:bodyPr>
          <a:lstStyle/>
          <a:p>
            <a:r>
              <a:rPr lang="en-US" sz="2400" dirty="0" smtClean="0"/>
              <a:t>Whitfield</a:t>
            </a:r>
            <a:endParaRPr lang="en-US" sz="2400" dirty="0"/>
          </a:p>
        </p:txBody>
      </p:sp>
      <p:sp>
        <p:nvSpPr>
          <p:cNvPr id="12" name="TextBox 11"/>
          <p:cNvSpPr txBox="1"/>
          <p:nvPr/>
        </p:nvSpPr>
        <p:spPr>
          <a:xfrm>
            <a:off x="2390877" y="4617314"/>
            <a:ext cx="1423409" cy="461665"/>
          </a:xfrm>
          <a:prstGeom prst="rect">
            <a:avLst/>
          </a:prstGeom>
          <a:noFill/>
        </p:spPr>
        <p:txBody>
          <a:bodyPr wrap="square" rtlCol="0">
            <a:spAutoFit/>
          </a:bodyPr>
          <a:lstStyle/>
          <a:p>
            <a:r>
              <a:rPr lang="en-US" sz="2400" dirty="0" smtClean="0"/>
              <a:t>Sykesville</a:t>
            </a:r>
            <a:endParaRPr lang="en-US" sz="2400" dirty="0"/>
          </a:p>
        </p:txBody>
      </p:sp>
      <p:sp>
        <p:nvSpPr>
          <p:cNvPr id="13" name="TextBox 12"/>
          <p:cNvSpPr txBox="1"/>
          <p:nvPr/>
        </p:nvSpPr>
        <p:spPr>
          <a:xfrm>
            <a:off x="5245977" y="4642727"/>
            <a:ext cx="1423409" cy="461665"/>
          </a:xfrm>
          <a:prstGeom prst="rect">
            <a:avLst/>
          </a:prstGeom>
          <a:noFill/>
        </p:spPr>
        <p:txBody>
          <a:bodyPr wrap="square" rtlCol="0">
            <a:spAutoFit/>
          </a:bodyPr>
          <a:lstStyle/>
          <a:p>
            <a:r>
              <a:rPr lang="en-US" sz="2400" dirty="0" smtClean="0"/>
              <a:t>Carroll</a:t>
            </a:r>
            <a:endParaRPr lang="en-US" sz="2400" dirty="0"/>
          </a:p>
        </p:txBody>
      </p:sp>
      <p:sp>
        <p:nvSpPr>
          <p:cNvPr id="14" name="TextBox 13"/>
          <p:cNvSpPr txBox="1"/>
          <p:nvPr/>
        </p:nvSpPr>
        <p:spPr>
          <a:xfrm>
            <a:off x="7193591" y="4627865"/>
            <a:ext cx="711705" cy="461665"/>
          </a:xfrm>
          <a:prstGeom prst="rect">
            <a:avLst/>
          </a:prstGeom>
          <a:noFill/>
        </p:spPr>
        <p:txBody>
          <a:bodyPr wrap="square" rtlCol="0">
            <a:spAutoFit/>
          </a:bodyPr>
          <a:lstStyle/>
          <a:p>
            <a:r>
              <a:rPr lang="en-US" sz="2400" dirty="0" smtClean="0"/>
              <a:t>MD</a:t>
            </a:r>
            <a:endParaRPr lang="en-US" sz="2400" dirty="0"/>
          </a:p>
        </p:txBody>
      </p:sp>
      <p:sp>
        <p:nvSpPr>
          <p:cNvPr id="15" name="TextBox 14"/>
          <p:cNvSpPr txBox="1"/>
          <p:nvPr/>
        </p:nvSpPr>
        <p:spPr>
          <a:xfrm>
            <a:off x="8495731" y="4645348"/>
            <a:ext cx="1423409" cy="461665"/>
          </a:xfrm>
          <a:prstGeom prst="rect">
            <a:avLst/>
          </a:prstGeom>
          <a:noFill/>
        </p:spPr>
        <p:txBody>
          <a:bodyPr wrap="square" rtlCol="0">
            <a:spAutoFit/>
          </a:bodyPr>
          <a:lstStyle/>
          <a:p>
            <a:r>
              <a:rPr lang="en-US" sz="2400" dirty="0" smtClean="0"/>
              <a:t>21784</a:t>
            </a:r>
            <a:endParaRPr lang="en-US" sz="2400" dirty="0"/>
          </a:p>
        </p:txBody>
      </p:sp>
      <p:sp>
        <p:nvSpPr>
          <p:cNvPr id="16" name="TextBox 15"/>
          <p:cNvSpPr txBox="1"/>
          <p:nvPr/>
        </p:nvSpPr>
        <p:spPr>
          <a:xfrm>
            <a:off x="2209780" y="5329918"/>
            <a:ext cx="1306809" cy="369332"/>
          </a:xfrm>
          <a:prstGeom prst="rect">
            <a:avLst/>
          </a:prstGeom>
          <a:noFill/>
        </p:spPr>
        <p:txBody>
          <a:bodyPr wrap="square" rtlCol="0">
            <a:spAutoFit/>
          </a:bodyPr>
          <a:lstStyle/>
          <a:p>
            <a:r>
              <a:rPr lang="en-US" dirty="0" smtClean="0"/>
              <a:t>12/25/2000</a:t>
            </a:r>
            <a:endParaRPr lang="en-US" dirty="0"/>
          </a:p>
        </p:txBody>
      </p:sp>
      <p:sp>
        <p:nvSpPr>
          <p:cNvPr id="17" name="TextBox 16"/>
          <p:cNvSpPr txBox="1"/>
          <p:nvPr/>
        </p:nvSpPr>
        <p:spPr>
          <a:xfrm>
            <a:off x="3437042" y="5283751"/>
            <a:ext cx="819928" cy="461665"/>
          </a:xfrm>
          <a:prstGeom prst="rect">
            <a:avLst/>
          </a:prstGeom>
          <a:noFill/>
        </p:spPr>
        <p:txBody>
          <a:bodyPr wrap="square" rtlCol="0">
            <a:spAutoFit/>
          </a:bodyPr>
          <a:lstStyle/>
          <a:p>
            <a:r>
              <a:rPr lang="en-US" sz="2400" dirty="0" smtClean="0"/>
              <a:t>5’10</a:t>
            </a:r>
            <a:endParaRPr lang="en-US" sz="2400" dirty="0"/>
          </a:p>
        </p:txBody>
      </p:sp>
      <p:sp>
        <p:nvSpPr>
          <p:cNvPr id="18" name="TextBox 17"/>
          <p:cNvSpPr txBox="1"/>
          <p:nvPr/>
        </p:nvSpPr>
        <p:spPr>
          <a:xfrm>
            <a:off x="4219352" y="5270255"/>
            <a:ext cx="819928" cy="461665"/>
          </a:xfrm>
          <a:prstGeom prst="rect">
            <a:avLst/>
          </a:prstGeom>
          <a:noFill/>
        </p:spPr>
        <p:txBody>
          <a:bodyPr wrap="square" rtlCol="0">
            <a:spAutoFit/>
          </a:bodyPr>
          <a:lstStyle/>
          <a:p>
            <a:r>
              <a:rPr lang="en-US" sz="2400" dirty="0" smtClean="0"/>
              <a:t>195</a:t>
            </a:r>
            <a:endParaRPr lang="en-US" sz="2400" dirty="0"/>
          </a:p>
        </p:txBody>
      </p:sp>
      <p:sp>
        <p:nvSpPr>
          <p:cNvPr id="19" name="TextBox 18"/>
          <p:cNvSpPr txBox="1"/>
          <p:nvPr/>
        </p:nvSpPr>
        <p:spPr>
          <a:xfrm>
            <a:off x="5109217" y="5242433"/>
            <a:ext cx="520031" cy="461665"/>
          </a:xfrm>
          <a:prstGeom prst="rect">
            <a:avLst/>
          </a:prstGeom>
          <a:noFill/>
        </p:spPr>
        <p:txBody>
          <a:bodyPr wrap="square" rtlCol="0">
            <a:spAutoFit/>
          </a:bodyPr>
          <a:lstStyle/>
          <a:p>
            <a:r>
              <a:rPr lang="en-US" sz="2400" dirty="0" smtClean="0"/>
              <a:t>M</a:t>
            </a:r>
            <a:endParaRPr lang="en-US" sz="2400" dirty="0"/>
          </a:p>
        </p:txBody>
      </p:sp>
      <p:sp>
        <p:nvSpPr>
          <p:cNvPr id="20" name="TextBox 19"/>
          <p:cNvSpPr txBox="1"/>
          <p:nvPr/>
        </p:nvSpPr>
        <p:spPr>
          <a:xfrm>
            <a:off x="5918769" y="5258238"/>
            <a:ext cx="454023" cy="461665"/>
          </a:xfrm>
          <a:prstGeom prst="rect">
            <a:avLst/>
          </a:prstGeom>
          <a:noFill/>
        </p:spPr>
        <p:txBody>
          <a:bodyPr wrap="square" rtlCol="0">
            <a:spAutoFit/>
          </a:bodyPr>
          <a:lstStyle/>
          <a:p>
            <a:r>
              <a:rPr lang="en-US" sz="2400" dirty="0" smtClean="0"/>
              <a:t>2</a:t>
            </a:r>
            <a:endParaRPr lang="en-US" sz="2400" dirty="0"/>
          </a:p>
        </p:txBody>
      </p:sp>
      <p:sp>
        <p:nvSpPr>
          <p:cNvPr id="22" name="TextBox 21"/>
          <p:cNvSpPr txBox="1"/>
          <p:nvPr/>
        </p:nvSpPr>
        <p:spPr>
          <a:xfrm>
            <a:off x="7851895" y="5278119"/>
            <a:ext cx="759647" cy="461665"/>
          </a:xfrm>
          <a:prstGeom prst="rect">
            <a:avLst/>
          </a:prstGeom>
          <a:noFill/>
        </p:spPr>
        <p:txBody>
          <a:bodyPr wrap="square" rtlCol="0">
            <a:spAutoFit/>
          </a:bodyPr>
          <a:lstStyle/>
          <a:p>
            <a:r>
              <a:rPr lang="en-US" sz="2400" dirty="0" smtClean="0"/>
              <a:t>BRN</a:t>
            </a:r>
            <a:endParaRPr lang="en-US" sz="2400" dirty="0"/>
          </a:p>
        </p:txBody>
      </p:sp>
      <p:sp>
        <p:nvSpPr>
          <p:cNvPr id="23" name="TextBox 22"/>
          <p:cNvSpPr txBox="1"/>
          <p:nvPr/>
        </p:nvSpPr>
        <p:spPr>
          <a:xfrm>
            <a:off x="8827611" y="5277009"/>
            <a:ext cx="759647" cy="461665"/>
          </a:xfrm>
          <a:prstGeom prst="rect">
            <a:avLst/>
          </a:prstGeom>
          <a:noFill/>
        </p:spPr>
        <p:txBody>
          <a:bodyPr wrap="square" rtlCol="0">
            <a:spAutoFit/>
          </a:bodyPr>
          <a:lstStyle/>
          <a:p>
            <a:r>
              <a:rPr lang="en-US" sz="2400" dirty="0" smtClean="0"/>
              <a:t>BLU</a:t>
            </a:r>
            <a:endParaRPr lang="en-US" sz="2400" dirty="0"/>
          </a:p>
        </p:txBody>
      </p:sp>
      <p:sp>
        <p:nvSpPr>
          <p:cNvPr id="24" name="TextBox 23"/>
          <p:cNvSpPr txBox="1">
            <a:spLocks noChangeArrowheads="1"/>
          </p:cNvSpPr>
          <p:nvPr/>
        </p:nvSpPr>
        <p:spPr bwMode="auto">
          <a:xfrm>
            <a:off x="2038668" y="5712355"/>
            <a:ext cx="44885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Indicate any traffic, civil, </a:t>
            </a:r>
            <a:r>
              <a:rPr lang="en-US" altLang="en-US" dirty="0" smtClean="0"/>
              <a:t>or other related criminal citation # here</a:t>
            </a:r>
            <a:endParaRPr lang="en-US" altLang="en-US" dirty="0"/>
          </a:p>
        </p:txBody>
      </p:sp>
      <p:sp>
        <p:nvSpPr>
          <p:cNvPr id="25" name="TextBox 24"/>
          <p:cNvSpPr txBox="1">
            <a:spLocks noChangeArrowheads="1"/>
          </p:cNvSpPr>
          <p:nvPr/>
        </p:nvSpPr>
        <p:spPr bwMode="auto">
          <a:xfrm>
            <a:off x="6788929" y="5949143"/>
            <a:ext cx="208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Indicate a phone #</a:t>
            </a:r>
          </a:p>
        </p:txBody>
      </p:sp>
      <p:sp>
        <p:nvSpPr>
          <p:cNvPr id="27" name="TextBox 26"/>
          <p:cNvSpPr txBox="1">
            <a:spLocks noChangeArrowheads="1"/>
          </p:cNvSpPr>
          <p:nvPr/>
        </p:nvSpPr>
        <p:spPr bwMode="auto">
          <a:xfrm>
            <a:off x="63563" y="2222610"/>
            <a:ext cx="1830931" cy="1476375"/>
          </a:xfrm>
          <a:prstGeom prst="rect">
            <a:avLst/>
          </a:prstGeom>
          <a:solidFill>
            <a:srgbClr val="FF00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a:p>
            <a:endParaRPr lang="en-US" altLang="en-US"/>
          </a:p>
          <a:p>
            <a:endParaRPr lang="en-US" altLang="en-US"/>
          </a:p>
          <a:p>
            <a:endParaRPr lang="en-US" altLang="en-US"/>
          </a:p>
          <a:p>
            <a:endParaRPr lang="en-US" altLang="en-US"/>
          </a:p>
        </p:txBody>
      </p:sp>
      <p:sp>
        <p:nvSpPr>
          <p:cNvPr id="28" name="TextBox 27"/>
          <p:cNvSpPr txBox="1">
            <a:spLocks noChangeArrowheads="1"/>
          </p:cNvSpPr>
          <p:nvPr/>
        </p:nvSpPr>
        <p:spPr bwMode="auto">
          <a:xfrm>
            <a:off x="4360985" y="6265498"/>
            <a:ext cx="328832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FF0000"/>
                </a:solidFill>
              </a:rPr>
              <a:t>Report </a:t>
            </a:r>
            <a:r>
              <a:rPr lang="en-US" altLang="en-US" dirty="0" smtClean="0">
                <a:solidFill>
                  <a:srgbClr val="FF0000"/>
                </a:solidFill>
              </a:rPr>
              <a:t>Number or </a:t>
            </a:r>
            <a:r>
              <a:rPr lang="en-US" altLang="en-US" dirty="0" err="1" smtClean="0">
                <a:solidFill>
                  <a:srgbClr val="FF0000"/>
                </a:solidFill>
              </a:rPr>
              <a:t>Arr</a:t>
            </a:r>
            <a:r>
              <a:rPr lang="en-US" altLang="en-US" dirty="0" smtClean="0">
                <a:solidFill>
                  <a:srgbClr val="FF0000"/>
                </a:solidFill>
              </a:rPr>
              <a:t> # </a:t>
            </a:r>
            <a:r>
              <a:rPr lang="en-US" altLang="en-US" dirty="0">
                <a:solidFill>
                  <a:srgbClr val="FF0000"/>
                </a:solidFill>
              </a:rPr>
              <a:t>Here</a:t>
            </a:r>
          </a:p>
        </p:txBody>
      </p:sp>
      <p:sp>
        <p:nvSpPr>
          <p:cNvPr id="30" name="TextBox 29"/>
          <p:cNvSpPr txBox="1"/>
          <p:nvPr/>
        </p:nvSpPr>
        <p:spPr>
          <a:xfrm>
            <a:off x="6788929" y="5242432"/>
            <a:ext cx="908494" cy="461665"/>
          </a:xfrm>
          <a:prstGeom prst="rect">
            <a:avLst/>
          </a:prstGeom>
          <a:noFill/>
        </p:spPr>
        <p:txBody>
          <a:bodyPr wrap="square" rtlCol="0">
            <a:spAutoFit/>
          </a:bodyPr>
          <a:lstStyle/>
          <a:p>
            <a:r>
              <a:rPr lang="en-US" sz="2400" dirty="0" smtClean="0"/>
              <a:t>Blank</a:t>
            </a:r>
            <a:endParaRPr lang="en-US" sz="2400" dirty="0"/>
          </a:p>
        </p:txBody>
      </p:sp>
    </p:spTree>
    <p:extLst>
      <p:ext uri="{BB962C8B-B14F-4D97-AF65-F5344CB8AC3E}">
        <p14:creationId xmlns:p14="http://schemas.microsoft.com/office/powerpoint/2010/main" val="87029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1" grpId="0"/>
      <p:bldP spid="12" grpId="0"/>
      <p:bldP spid="13" grpId="0"/>
      <p:bldP spid="14" grpId="0"/>
      <p:bldP spid="15" grpId="0"/>
      <p:bldP spid="16" grpId="0"/>
      <p:bldP spid="17" grpId="0"/>
      <p:bldP spid="18" grpId="0"/>
      <p:bldP spid="19" grpId="0"/>
      <p:bldP spid="20" grpId="0"/>
      <p:bldP spid="22" grpId="0"/>
      <p:bldP spid="23" grpId="0"/>
      <p:bldP spid="24" grpId="0"/>
      <p:bldP spid="25" grpId="0"/>
      <p:bldP spid="27" grpId="0" animBg="1"/>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3634"/>
            <a:ext cx="2652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0" y="3628304"/>
            <a:ext cx="2651125" cy="1476375"/>
          </a:xfrm>
          <a:prstGeom prst="rect">
            <a:avLst/>
          </a:prstGeom>
          <a:solidFill>
            <a:srgbClr val="FF00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a:p>
            <a:endParaRPr lang="en-US" altLang="en-US"/>
          </a:p>
          <a:p>
            <a:endParaRPr lang="en-US" altLang="en-US"/>
          </a:p>
          <a:p>
            <a:endParaRPr lang="en-US" altLang="en-US"/>
          </a:p>
          <a:p>
            <a:endParaRPr lang="en-US" alt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0271" y="1611659"/>
            <a:ext cx="9118126" cy="507278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7390613" y="1587829"/>
            <a:ext cx="1791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Date Occurred</a:t>
            </a:r>
            <a:endParaRPr lang="en-US" altLang="en-US" dirty="0"/>
          </a:p>
        </p:txBody>
      </p:sp>
      <p:sp>
        <p:nvSpPr>
          <p:cNvPr id="11" name="TextBox 10"/>
          <p:cNvSpPr txBox="1">
            <a:spLocks noChangeArrowheads="1"/>
          </p:cNvSpPr>
          <p:nvPr/>
        </p:nvSpPr>
        <p:spPr bwMode="auto">
          <a:xfrm>
            <a:off x="9671900" y="1587829"/>
            <a:ext cx="1791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Year Occurred</a:t>
            </a:r>
            <a:endParaRPr lang="en-US" altLang="en-US" dirty="0"/>
          </a:p>
        </p:txBody>
      </p:sp>
      <p:sp>
        <p:nvSpPr>
          <p:cNvPr id="12" name="TextBox 11"/>
          <p:cNvSpPr txBox="1">
            <a:spLocks noChangeArrowheads="1"/>
          </p:cNvSpPr>
          <p:nvPr/>
        </p:nvSpPr>
        <p:spPr bwMode="auto">
          <a:xfrm>
            <a:off x="2724347" y="1967263"/>
            <a:ext cx="1979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solidFill>
                  <a:srgbClr val="FF0000"/>
                </a:solidFill>
              </a:rPr>
              <a:t>   </a:t>
            </a:r>
            <a:r>
              <a:rPr lang="en-US" altLang="en-US" sz="1600" dirty="0" smtClean="0"/>
              <a:t>Standard</a:t>
            </a:r>
            <a:r>
              <a:rPr lang="en-US" altLang="en-US" sz="1600" dirty="0" smtClean="0">
                <a:solidFill>
                  <a:srgbClr val="FF0000"/>
                </a:solidFill>
              </a:rPr>
              <a:t>  </a:t>
            </a:r>
            <a:r>
              <a:rPr lang="en-US" altLang="en-US" sz="1600" dirty="0" smtClean="0"/>
              <a:t>Time</a:t>
            </a:r>
          </a:p>
        </p:txBody>
      </p:sp>
      <p:sp>
        <p:nvSpPr>
          <p:cNvPr id="13" name="TextBox 12"/>
          <p:cNvSpPr txBox="1">
            <a:spLocks noChangeArrowheads="1"/>
          </p:cNvSpPr>
          <p:nvPr/>
        </p:nvSpPr>
        <p:spPr bwMode="auto">
          <a:xfrm>
            <a:off x="4888388" y="1931291"/>
            <a:ext cx="3020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Address Offense Occurred</a:t>
            </a:r>
            <a:endParaRPr lang="en-US" altLang="en-US" dirty="0"/>
          </a:p>
        </p:txBody>
      </p:sp>
      <p:sp>
        <p:nvSpPr>
          <p:cNvPr id="14" name="TextBox 13"/>
          <p:cNvSpPr txBox="1">
            <a:spLocks noChangeArrowheads="1"/>
          </p:cNvSpPr>
          <p:nvPr/>
        </p:nvSpPr>
        <p:spPr bwMode="auto">
          <a:xfrm>
            <a:off x="3683855" y="2342054"/>
            <a:ext cx="4587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City or County </a:t>
            </a:r>
            <a:r>
              <a:rPr lang="en-US" altLang="en-US" dirty="0"/>
              <a:t>W</a:t>
            </a:r>
            <a:r>
              <a:rPr lang="en-US" altLang="en-US" dirty="0" smtClean="0"/>
              <a:t>here Offense Occurred</a:t>
            </a:r>
            <a:endParaRPr lang="en-US" altLang="en-US" dirty="0"/>
          </a:p>
        </p:txBody>
      </p:sp>
      <p:sp>
        <p:nvSpPr>
          <p:cNvPr id="15" name="TextBox 14"/>
          <p:cNvSpPr txBox="1">
            <a:spLocks noChangeArrowheads="1"/>
          </p:cNvSpPr>
          <p:nvPr/>
        </p:nvSpPr>
        <p:spPr bwMode="auto">
          <a:xfrm>
            <a:off x="2723594" y="3108059"/>
            <a:ext cx="7466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Enter the wording as it appears in the Commissioner Charging Manual</a:t>
            </a:r>
          </a:p>
        </p:txBody>
      </p:sp>
      <p:sp>
        <p:nvSpPr>
          <p:cNvPr id="16" name="TextBox 15"/>
          <p:cNvSpPr txBox="1">
            <a:spLocks noChangeArrowheads="1"/>
          </p:cNvSpPr>
          <p:nvPr/>
        </p:nvSpPr>
        <p:spPr bwMode="auto">
          <a:xfrm>
            <a:off x="5533535" y="5631831"/>
            <a:ext cx="54392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t>Enter the Article Section and CJIS Code from the Charging Manual</a:t>
            </a:r>
            <a:endParaRPr lang="en-US" altLang="en-US" sz="1400" dirty="0"/>
          </a:p>
        </p:txBody>
      </p:sp>
      <p:sp>
        <p:nvSpPr>
          <p:cNvPr id="17" name="TextBox 16"/>
          <p:cNvSpPr txBox="1">
            <a:spLocks noChangeArrowheads="1"/>
          </p:cNvSpPr>
          <p:nvPr/>
        </p:nvSpPr>
        <p:spPr bwMode="auto">
          <a:xfrm>
            <a:off x="2669536" y="2682790"/>
            <a:ext cx="79512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t>… </a:t>
            </a:r>
            <a:r>
              <a:rPr lang="en-US" altLang="en-US" sz="1500" dirty="0"/>
              <a:t>steal ______________ (property or service) of ______ (owner) having a value of </a:t>
            </a:r>
            <a:r>
              <a:rPr lang="en-US" altLang="en-US" sz="1500" dirty="0" smtClean="0"/>
              <a:t>less</a:t>
            </a:r>
          </a:p>
          <a:p>
            <a:r>
              <a:rPr lang="en-US" altLang="en-US" sz="1500" dirty="0" smtClean="0"/>
              <a:t> </a:t>
            </a:r>
            <a:r>
              <a:rPr lang="en-US" altLang="en-US" sz="1500" dirty="0"/>
              <a:t>than $100.00. </a:t>
            </a:r>
          </a:p>
        </p:txBody>
      </p:sp>
      <p:sp>
        <p:nvSpPr>
          <p:cNvPr id="18" name="TextBox 17"/>
          <p:cNvSpPr txBox="1">
            <a:spLocks noChangeArrowheads="1"/>
          </p:cNvSpPr>
          <p:nvPr/>
        </p:nvSpPr>
        <p:spPr bwMode="auto">
          <a:xfrm>
            <a:off x="2724346" y="4874553"/>
            <a:ext cx="7843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t>Check the box for the source document</a:t>
            </a:r>
            <a:endParaRPr lang="en-US" altLang="en-US" sz="1600" dirty="0"/>
          </a:p>
        </p:txBody>
      </p:sp>
      <p:sp>
        <p:nvSpPr>
          <p:cNvPr id="4" name="TextBox 3"/>
          <p:cNvSpPr txBox="1"/>
          <p:nvPr/>
        </p:nvSpPr>
        <p:spPr>
          <a:xfrm>
            <a:off x="4104784" y="5299447"/>
            <a:ext cx="174985" cy="369332"/>
          </a:xfrm>
          <a:prstGeom prst="rect">
            <a:avLst/>
          </a:prstGeom>
          <a:noFill/>
        </p:spPr>
        <p:txBody>
          <a:bodyPr wrap="square" rtlCol="0">
            <a:spAutoFit/>
          </a:bodyPr>
          <a:lstStyle/>
          <a:p>
            <a:r>
              <a:rPr lang="en-US" dirty="0" smtClean="0"/>
              <a:t>X</a:t>
            </a:r>
            <a:endParaRPr lang="en-US" dirty="0"/>
          </a:p>
        </p:txBody>
      </p:sp>
      <p:sp>
        <p:nvSpPr>
          <p:cNvPr id="20" name="TextBox 19"/>
          <p:cNvSpPr txBox="1">
            <a:spLocks noChangeArrowheads="1"/>
          </p:cNvSpPr>
          <p:nvPr/>
        </p:nvSpPr>
        <p:spPr bwMode="auto">
          <a:xfrm>
            <a:off x="4362059" y="5939761"/>
            <a:ext cx="580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CR</a:t>
            </a:r>
            <a:endParaRPr lang="en-US" altLang="en-US" dirty="0"/>
          </a:p>
        </p:txBody>
      </p:sp>
      <p:sp>
        <p:nvSpPr>
          <p:cNvPr id="21" name="TextBox 20"/>
          <p:cNvSpPr txBox="1">
            <a:spLocks noChangeArrowheads="1"/>
          </p:cNvSpPr>
          <p:nvPr/>
        </p:nvSpPr>
        <p:spPr bwMode="auto">
          <a:xfrm>
            <a:off x="6645144" y="5963438"/>
            <a:ext cx="999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7–104</a:t>
            </a:r>
            <a:endParaRPr lang="en-US" altLang="en-US" dirty="0"/>
          </a:p>
        </p:txBody>
      </p:sp>
      <p:sp>
        <p:nvSpPr>
          <p:cNvPr id="22" name="TextBox 21"/>
          <p:cNvSpPr txBox="1">
            <a:spLocks noChangeArrowheads="1"/>
          </p:cNvSpPr>
          <p:nvPr/>
        </p:nvSpPr>
        <p:spPr bwMode="auto">
          <a:xfrm>
            <a:off x="9166660" y="5948825"/>
            <a:ext cx="1263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*1_0521*</a:t>
            </a:r>
            <a:endParaRPr lang="en-US" altLang="en-US" dirty="0"/>
          </a:p>
        </p:txBody>
      </p:sp>
      <p:sp>
        <p:nvSpPr>
          <p:cNvPr id="23" name="TextBox 22"/>
          <p:cNvSpPr txBox="1">
            <a:spLocks noChangeArrowheads="1"/>
          </p:cNvSpPr>
          <p:nvPr/>
        </p:nvSpPr>
        <p:spPr bwMode="auto">
          <a:xfrm>
            <a:off x="3730502" y="6303544"/>
            <a:ext cx="75533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This entry is not required but can be recorded from the charging manual</a:t>
            </a:r>
            <a:endParaRPr lang="en-US" altLang="en-US" dirty="0"/>
          </a:p>
        </p:txBody>
      </p:sp>
    </p:spTree>
    <p:extLst>
      <p:ext uri="{BB962C8B-B14F-4D97-AF65-F5344CB8AC3E}">
        <p14:creationId xmlns:p14="http://schemas.microsoft.com/office/powerpoint/2010/main" val="28906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18" grpId="0"/>
      <p:bldP spid="4"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838200" y="1767436"/>
            <a:ext cx="10515600" cy="4519064"/>
          </a:xfrm>
        </p:spPr>
        <p:txBody>
          <a:bodyPr>
            <a:normAutofit fontScale="92500" lnSpcReduction="10000"/>
          </a:bodyPr>
          <a:lstStyle/>
          <a:p>
            <a:pPr marL="0" indent="0">
              <a:buNone/>
            </a:pPr>
            <a:r>
              <a:rPr lang="en-US" altLang="en-US" dirty="0">
                <a:latin typeface="Arial" charset="0"/>
              </a:rPr>
              <a:t>Identify non-traffic offenses for which a written citation may be issued in lieu of a physical </a:t>
            </a:r>
            <a:r>
              <a:rPr lang="en-US" altLang="en-US" dirty="0" smtClean="0">
                <a:latin typeface="Arial" charset="0"/>
              </a:rPr>
              <a:t>arrest.</a:t>
            </a:r>
          </a:p>
          <a:p>
            <a:pPr marL="0" indent="0">
              <a:buNone/>
            </a:pPr>
            <a:endParaRPr lang="en-US" altLang="en-US" dirty="0" smtClean="0">
              <a:latin typeface="Arial" charset="0"/>
            </a:endParaRPr>
          </a:p>
          <a:p>
            <a:pPr marL="0" indent="0">
              <a:buNone/>
            </a:pPr>
            <a:r>
              <a:rPr lang="en-US" altLang="en-US" dirty="0" smtClean="0">
                <a:latin typeface="Arial" charset="0"/>
              </a:rPr>
              <a:t>Identify when a criminal citation can be used in lieu of an arrest.</a:t>
            </a:r>
          </a:p>
          <a:p>
            <a:pPr marL="0" indent="0">
              <a:buNone/>
            </a:pPr>
            <a:endParaRPr lang="en-US" altLang="en-US" dirty="0" smtClean="0">
              <a:latin typeface="Arial" charset="0"/>
            </a:endParaRPr>
          </a:p>
          <a:p>
            <a:pPr marL="0" indent="0">
              <a:buNone/>
            </a:pPr>
            <a:r>
              <a:rPr lang="en-US" altLang="en-US" dirty="0" smtClean="0">
                <a:latin typeface="Arial" charset="0"/>
              </a:rPr>
              <a:t>Identify the procedures for issuing a citation and releasing at the scene or making the physical arrest and releasing on citation from booking.</a:t>
            </a:r>
            <a:endParaRPr lang="en-US" altLang="en-US" dirty="0">
              <a:latin typeface="Arial" charset="0"/>
            </a:endParaRPr>
          </a:p>
          <a:p>
            <a:pPr marL="0" indent="0">
              <a:buNone/>
            </a:pPr>
            <a:endParaRPr lang="en-US" altLang="en-US" dirty="0">
              <a:latin typeface="Arial" charset="0"/>
            </a:endParaRPr>
          </a:p>
          <a:p>
            <a:pPr marL="0" indent="0">
              <a:buNone/>
            </a:pPr>
            <a:r>
              <a:rPr lang="en-US" altLang="en-US" dirty="0" smtClean="0">
                <a:latin typeface="Arial" charset="0"/>
              </a:rPr>
              <a:t>In a practical exercise select the appropriate charge and complete a criminal citation.</a:t>
            </a:r>
          </a:p>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60473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rotWithShape="1">
          <a:blip r:embed="rId3"/>
          <a:srcRect l="27384" t="14971" r="28678" b="4691"/>
          <a:stretch/>
        </p:blipFill>
        <p:spPr>
          <a:xfrm>
            <a:off x="1" y="117231"/>
            <a:ext cx="5305926" cy="6649604"/>
          </a:xfrm>
          <a:prstGeom prst="rect">
            <a:avLst/>
          </a:prstGeom>
        </p:spPr>
      </p:pic>
      <p:sp>
        <p:nvSpPr>
          <p:cNvPr id="6" name="Content Placeholder 5"/>
          <p:cNvSpPr txBox="1">
            <a:spLocks noGrp="1" noChangeArrowheads="1"/>
          </p:cNvSpPr>
          <p:nvPr>
            <p:ph idx="1"/>
          </p:nvPr>
        </p:nvSpPr>
        <p:spPr bwMode="auto">
          <a:xfrm>
            <a:off x="5305927" y="117231"/>
            <a:ext cx="6886575" cy="23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altLang="en-US" sz="2400" dirty="0" smtClean="0"/>
              <a:t>The charging language can be found on line </a:t>
            </a:r>
            <a:r>
              <a:rPr lang="en-US" altLang="en-US" sz="2400" dirty="0"/>
              <a:t>at  </a:t>
            </a:r>
            <a:r>
              <a:rPr lang="en-US" altLang="en-US" sz="2400" dirty="0">
                <a:hlinkClick r:id="rId4"/>
              </a:rPr>
              <a:t>https://</a:t>
            </a:r>
            <a:r>
              <a:rPr lang="en-US" altLang="en-US" sz="2400" dirty="0" smtClean="0">
                <a:hlinkClick r:id="rId4"/>
              </a:rPr>
              <a:t>www.courts.state.md.us/district/directories/commissionermap</a:t>
            </a:r>
            <a:endParaRPr lang="en-US" altLang="en-US" sz="2400" dirty="0"/>
          </a:p>
          <a:p>
            <a:pPr marL="0" indent="0">
              <a:buNone/>
            </a:pPr>
            <a:endParaRPr lang="en-US" altLang="en-US" sz="2400" dirty="0" smtClean="0"/>
          </a:p>
          <a:p>
            <a:pPr marL="0" indent="0">
              <a:buNone/>
            </a:pPr>
            <a:r>
              <a:rPr lang="en-US" altLang="en-US" sz="2400" dirty="0" smtClean="0"/>
              <a:t>Locate the wording for the appropriate charge and enter the wording on the citation</a:t>
            </a:r>
            <a:endParaRPr lang="en-US" altLang="en-US" sz="2400" dirty="0"/>
          </a:p>
        </p:txBody>
      </p:sp>
      <p:sp>
        <p:nvSpPr>
          <p:cNvPr id="7" name="Rectangle 6"/>
          <p:cNvSpPr/>
          <p:nvPr/>
        </p:nvSpPr>
        <p:spPr>
          <a:xfrm>
            <a:off x="1" y="5205046"/>
            <a:ext cx="5305926" cy="1561789"/>
          </a:xfrm>
          <a:prstGeom prst="rect">
            <a:avLst/>
          </a:prstGeom>
          <a:solidFill>
            <a:srgbClr val="C0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5"/>
          <a:srcRect l="15037" t="28177" r="6767" b="24852"/>
          <a:stretch/>
        </p:blipFill>
        <p:spPr>
          <a:xfrm>
            <a:off x="2365155" y="2534819"/>
            <a:ext cx="9549194" cy="3226466"/>
          </a:xfrm>
          <a:prstGeom prst="rect">
            <a:avLst/>
          </a:prstGeom>
        </p:spPr>
      </p:pic>
      <p:sp>
        <p:nvSpPr>
          <p:cNvPr id="8" name="Oval 7"/>
          <p:cNvSpPr/>
          <p:nvPr/>
        </p:nvSpPr>
        <p:spPr>
          <a:xfrm>
            <a:off x="2365155" y="3575538"/>
            <a:ext cx="1644137" cy="57251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32882" y="2542868"/>
            <a:ext cx="2273300" cy="982612"/>
          </a:xfrm>
          <a:prstGeom prst="ellipse">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67263" y="3073540"/>
            <a:ext cx="1074010" cy="369332"/>
          </a:xfrm>
          <a:prstGeom prst="rect">
            <a:avLst/>
          </a:prstGeom>
          <a:noFill/>
        </p:spPr>
        <p:txBody>
          <a:bodyPr wrap="square" rtlCol="0">
            <a:spAutoFit/>
          </a:bodyPr>
          <a:lstStyle/>
          <a:p>
            <a:r>
              <a:rPr lang="en-US" dirty="0" smtClean="0"/>
              <a:t>CJIS Code</a:t>
            </a:r>
            <a:endParaRPr lang="en-US" dirty="0"/>
          </a:p>
        </p:txBody>
      </p:sp>
      <p:sp>
        <p:nvSpPr>
          <p:cNvPr id="12" name="TextBox 11"/>
          <p:cNvSpPr txBox="1"/>
          <p:nvPr/>
        </p:nvSpPr>
        <p:spPr>
          <a:xfrm>
            <a:off x="9563100" y="2704208"/>
            <a:ext cx="1790700" cy="369332"/>
          </a:xfrm>
          <a:prstGeom prst="rect">
            <a:avLst/>
          </a:prstGeom>
          <a:noFill/>
        </p:spPr>
        <p:txBody>
          <a:bodyPr wrap="square" rtlCol="0">
            <a:spAutoFit/>
          </a:bodyPr>
          <a:lstStyle/>
          <a:p>
            <a:r>
              <a:rPr lang="en-US" dirty="0" smtClean="0"/>
              <a:t>Article/Section</a:t>
            </a:r>
            <a:endParaRPr lang="en-US" dirty="0"/>
          </a:p>
        </p:txBody>
      </p:sp>
    </p:spTree>
    <p:extLst>
      <p:ext uri="{BB962C8B-B14F-4D97-AF65-F5344CB8AC3E}">
        <p14:creationId xmlns:p14="http://schemas.microsoft.com/office/powerpoint/2010/main" val="33074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82005"/>
            <a:ext cx="2652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9406" y="1905628"/>
            <a:ext cx="9870977" cy="3078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3016577" y="3399704"/>
            <a:ext cx="3239843" cy="457200"/>
          </a:xfrm>
          <a:prstGeom prst="ellipse">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1" name="TextBox 10"/>
          <p:cNvSpPr txBox="1"/>
          <p:nvPr/>
        </p:nvSpPr>
        <p:spPr>
          <a:xfrm>
            <a:off x="2841592" y="3399704"/>
            <a:ext cx="174985" cy="369332"/>
          </a:xfrm>
          <a:prstGeom prst="rect">
            <a:avLst/>
          </a:prstGeom>
          <a:noFill/>
        </p:spPr>
        <p:txBody>
          <a:bodyPr wrap="square" rtlCol="0">
            <a:spAutoFit/>
          </a:bodyPr>
          <a:lstStyle/>
          <a:p>
            <a:r>
              <a:rPr lang="en-US" dirty="0" smtClean="0"/>
              <a:t>X</a:t>
            </a:r>
            <a:endParaRPr lang="en-US" dirty="0"/>
          </a:p>
        </p:txBody>
      </p:sp>
      <p:sp>
        <p:nvSpPr>
          <p:cNvPr id="4" name="TextBox 3"/>
          <p:cNvSpPr txBox="1"/>
          <p:nvPr/>
        </p:nvSpPr>
        <p:spPr>
          <a:xfrm>
            <a:off x="2652713" y="5074822"/>
            <a:ext cx="9320212" cy="1569660"/>
          </a:xfrm>
          <a:prstGeom prst="rect">
            <a:avLst/>
          </a:prstGeom>
          <a:noFill/>
        </p:spPr>
        <p:txBody>
          <a:bodyPr wrap="square" rtlCol="0">
            <a:spAutoFit/>
          </a:bodyPr>
          <a:lstStyle/>
          <a:p>
            <a:r>
              <a:rPr lang="en-US" sz="2400" dirty="0"/>
              <a:t>Enter the District Court for the Jurisdiction where the offense occurred </a:t>
            </a:r>
            <a:r>
              <a:rPr lang="en-US" sz="2400"/>
              <a:t>Strike </a:t>
            </a:r>
            <a:r>
              <a:rPr lang="en-US" sz="2400" smtClean="0"/>
              <a:t>through </a:t>
            </a:r>
            <a:r>
              <a:rPr lang="en-US" sz="2400" dirty="0" smtClean="0"/>
              <a:t>City </a:t>
            </a:r>
            <a:r>
              <a:rPr lang="en-US" sz="2400" dirty="0"/>
              <a:t>or if it occurred in Baltimore City strike through </a:t>
            </a:r>
            <a:r>
              <a:rPr lang="en-US" sz="2400" dirty="0" smtClean="0"/>
              <a:t>County. </a:t>
            </a:r>
            <a:r>
              <a:rPr lang="en-US" sz="2400" dirty="0"/>
              <a:t>Enter The Court Address that you attend, Check off when required by the court.</a:t>
            </a:r>
          </a:p>
        </p:txBody>
      </p:sp>
      <p:sp>
        <p:nvSpPr>
          <p:cNvPr id="12" name="TextBox 11"/>
          <p:cNvSpPr txBox="1"/>
          <p:nvPr/>
        </p:nvSpPr>
        <p:spPr>
          <a:xfrm>
            <a:off x="5881688" y="2417239"/>
            <a:ext cx="1046375" cy="461665"/>
          </a:xfrm>
          <a:prstGeom prst="rect">
            <a:avLst/>
          </a:prstGeom>
          <a:noFill/>
        </p:spPr>
        <p:txBody>
          <a:bodyPr wrap="square" rtlCol="0">
            <a:spAutoFit/>
          </a:bodyPr>
          <a:lstStyle/>
          <a:p>
            <a:r>
              <a:rPr lang="en-US" sz="2400" dirty="0" smtClean="0"/>
              <a:t>Carroll</a:t>
            </a:r>
            <a:endParaRPr lang="en-US" sz="2400" dirty="0"/>
          </a:p>
        </p:txBody>
      </p:sp>
      <p:sp>
        <p:nvSpPr>
          <p:cNvPr id="13" name="TextBox 12"/>
          <p:cNvSpPr txBox="1"/>
          <p:nvPr/>
        </p:nvSpPr>
        <p:spPr>
          <a:xfrm>
            <a:off x="8265556" y="2447088"/>
            <a:ext cx="539079" cy="369332"/>
          </a:xfrm>
          <a:prstGeom prst="rect">
            <a:avLst/>
          </a:prstGeom>
          <a:noFill/>
        </p:spPr>
        <p:txBody>
          <a:bodyPr wrap="square" rtlCol="0">
            <a:spAutoFit/>
          </a:bodyPr>
          <a:lstStyle/>
          <a:p>
            <a:r>
              <a:rPr lang="en-US" b="1" dirty="0" smtClean="0"/>
              <a:t>___</a:t>
            </a:r>
            <a:endParaRPr lang="en-US" b="1" dirty="0"/>
          </a:p>
        </p:txBody>
      </p:sp>
      <p:sp>
        <p:nvSpPr>
          <p:cNvPr id="15" name="TextBox 14"/>
          <p:cNvSpPr txBox="1"/>
          <p:nvPr/>
        </p:nvSpPr>
        <p:spPr>
          <a:xfrm>
            <a:off x="0" y="5288437"/>
            <a:ext cx="2652713" cy="848412"/>
          </a:xfrm>
          <a:prstGeom prst="rect">
            <a:avLst/>
          </a:prstGeom>
          <a:solidFill>
            <a:srgbClr val="FF0000">
              <a:alpha val="29000"/>
            </a:srgbClr>
          </a:solidFill>
        </p:spPr>
        <p:txBody>
          <a:bodyPr wrap="square" rtlCol="0">
            <a:spAutoFit/>
          </a:bodyPr>
          <a:lstStyle/>
          <a:p>
            <a:endParaRPr lang="en-US" dirty="0"/>
          </a:p>
        </p:txBody>
      </p:sp>
      <p:sp>
        <p:nvSpPr>
          <p:cNvPr id="3" name="TextBox 2"/>
          <p:cNvSpPr txBox="1"/>
          <p:nvPr/>
        </p:nvSpPr>
        <p:spPr>
          <a:xfrm>
            <a:off x="2681288" y="2777328"/>
            <a:ext cx="6424612" cy="400110"/>
          </a:xfrm>
          <a:prstGeom prst="rect">
            <a:avLst/>
          </a:prstGeom>
          <a:noFill/>
        </p:spPr>
        <p:txBody>
          <a:bodyPr wrap="square" rtlCol="0">
            <a:spAutoFit/>
          </a:bodyPr>
          <a:lstStyle/>
          <a:p>
            <a:r>
              <a:rPr lang="en-US" sz="2000" b="1" dirty="0" smtClean="0"/>
              <a:t>101 N. Court Street Carroll County 21157</a:t>
            </a:r>
            <a:endParaRPr lang="en-US" sz="2000" b="1" dirty="0"/>
          </a:p>
        </p:txBody>
      </p:sp>
    </p:spTree>
    <p:extLst>
      <p:ext uri="{BB962C8B-B14F-4D97-AF65-F5344CB8AC3E}">
        <p14:creationId xmlns:p14="http://schemas.microsoft.com/office/powerpoint/2010/main" val="27632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2357438"/>
            <a:ext cx="2652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7622" y="2263631"/>
            <a:ext cx="9550509" cy="268996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4989565" y="2924406"/>
            <a:ext cx="2463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Defendant’s Signature</a:t>
            </a:r>
            <a:endParaRPr lang="en-US" altLang="en-US" dirty="0"/>
          </a:p>
        </p:txBody>
      </p:sp>
      <p:sp>
        <p:nvSpPr>
          <p:cNvPr id="8" name="TextBox 7"/>
          <p:cNvSpPr txBox="1">
            <a:spLocks noChangeArrowheads="1"/>
          </p:cNvSpPr>
          <p:nvPr/>
        </p:nvSpPr>
        <p:spPr bwMode="auto">
          <a:xfrm>
            <a:off x="3508890" y="3866681"/>
            <a:ext cx="1853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latin typeface="Segoe Script" panose="030B0504020000000003" pitchFamily="66" charset="0"/>
              </a:rPr>
              <a:t>Off Signature</a:t>
            </a:r>
            <a:endParaRPr lang="en-US" altLang="en-US" dirty="0">
              <a:latin typeface="Segoe Script" panose="030B0504020000000003" pitchFamily="66" charset="0"/>
            </a:endParaRPr>
          </a:p>
        </p:txBody>
      </p:sp>
      <p:sp>
        <p:nvSpPr>
          <p:cNvPr id="9" name="TextBox 8"/>
          <p:cNvSpPr txBox="1">
            <a:spLocks noChangeArrowheads="1"/>
          </p:cNvSpPr>
          <p:nvPr/>
        </p:nvSpPr>
        <p:spPr bwMode="auto">
          <a:xfrm>
            <a:off x="5359668" y="3872562"/>
            <a:ext cx="140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Date issued</a:t>
            </a:r>
            <a:endParaRPr lang="en-US" altLang="en-US" dirty="0"/>
          </a:p>
        </p:txBody>
      </p:sp>
      <p:sp>
        <p:nvSpPr>
          <p:cNvPr id="11" name="TextBox 10"/>
          <p:cNvSpPr txBox="1">
            <a:spLocks noChangeArrowheads="1"/>
          </p:cNvSpPr>
          <p:nvPr/>
        </p:nvSpPr>
        <p:spPr bwMode="auto">
          <a:xfrm>
            <a:off x="6789795" y="3863114"/>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Agency Code</a:t>
            </a:r>
            <a:endParaRPr lang="en-US" altLang="en-US" dirty="0"/>
          </a:p>
        </p:txBody>
      </p:sp>
      <p:sp>
        <p:nvSpPr>
          <p:cNvPr id="12" name="TextBox 11"/>
          <p:cNvSpPr txBox="1">
            <a:spLocks noChangeArrowheads="1"/>
          </p:cNvSpPr>
          <p:nvPr/>
        </p:nvSpPr>
        <p:spPr bwMode="auto">
          <a:xfrm>
            <a:off x="8256931" y="3872562"/>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Sub Agency</a:t>
            </a:r>
            <a:endParaRPr lang="en-US" altLang="en-US" dirty="0"/>
          </a:p>
        </p:txBody>
      </p:sp>
      <p:sp>
        <p:nvSpPr>
          <p:cNvPr id="13" name="TextBox 12"/>
          <p:cNvSpPr txBox="1">
            <a:spLocks noChangeArrowheads="1"/>
          </p:cNvSpPr>
          <p:nvPr/>
        </p:nvSpPr>
        <p:spPr bwMode="auto">
          <a:xfrm>
            <a:off x="9938910" y="3863114"/>
            <a:ext cx="1296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OFF’s ID #</a:t>
            </a:r>
            <a:endParaRPr lang="en-US" altLang="en-US" dirty="0"/>
          </a:p>
        </p:txBody>
      </p:sp>
      <p:sp>
        <p:nvSpPr>
          <p:cNvPr id="4" name="TextBox 3"/>
          <p:cNvSpPr txBox="1"/>
          <p:nvPr/>
        </p:nvSpPr>
        <p:spPr>
          <a:xfrm>
            <a:off x="2957831" y="5304172"/>
            <a:ext cx="8750300" cy="1200329"/>
          </a:xfrm>
          <a:prstGeom prst="rect">
            <a:avLst/>
          </a:prstGeom>
          <a:noFill/>
        </p:spPr>
        <p:txBody>
          <a:bodyPr wrap="square" rtlCol="0">
            <a:spAutoFit/>
          </a:bodyPr>
          <a:lstStyle/>
          <a:p>
            <a:r>
              <a:rPr lang="en-US" sz="2400" dirty="0" smtClean="0"/>
              <a:t>Complete the bottom with your information, signature, date issued Agency code, Sub-Agency and ID#. </a:t>
            </a:r>
          </a:p>
          <a:p>
            <a:r>
              <a:rPr lang="en-US" sz="2400" dirty="0" smtClean="0"/>
              <a:t>Have the defendant sign by defendant’s signature.</a:t>
            </a:r>
            <a:endParaRPr lang="en-US" sz="2400" dirty="0"/>
          </a:p>
        </p:txBody>
      </p:sp>
    </p:spTree>
    <p:extLst>
      <p:ext uri="{BB962C8B-B14F-4D97-AF65-F5344CB8AC3E}">
        <p14:creationId xmlns:p14="http://schemas.microsoft.com/office/powerpoint/2010/main" val="223289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2357438"/>
            <a:ext cx="2652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273" y="2263631"/>
            <a:ext cx="9550509" cy="268996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4989565" y="2924406"/>
            <a:ext cx="5486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latin typeface="Segoe Script" panose="030B0504020000000003" pitchFamily="66" charset="0"/>
              </a:rPr>
              <a:t>Wilbur Rufus Whitfield</a:t>
            </a:r>
            <a:endParaRPr lang="en-US" altLang="en-US" dirty="0">
              <a:latin typeface="Segoe Script" panose="030B0504020000000003" pitchFamily="66" charset="0"/>
            </a:endParaRPr>
          </a:p>
        </p:txBody>
      </p:sp>
      <p:sp>
        <p:nvSpPr>
          <p:cNvPr id="8" name="TextBox 7"/>
          <p:cNvSpPr txBox="1">
            <a:spLocks noChangeArrowheads="1"/>
          </p:cNvSpPr>
          <p:nvPr/>
        </p:nvSpPr>
        <p:spPr bwMode="auto">
          <a:xfrm>
            <a:off x="3655422" y="3863114"/>
            <a:ext cx="1853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latin typeface="Segoe Script" panose="030B0504020000000003" pitchFamily="66" charset="0"/>
              </a:rPr>
              <a:t>Off P. Malloy</a:t>
            </a:r>
            <a:endParaRPr lang="en-US" altLang="en-US" dirty="0">
              <a:latin typeface="Segoe Script" panose="030B0504020000000003" pitchFamily="66" charset="0"/>
            </a:endParaRPr>
          </a:p>
        </p:txBody>
      </p:sp>
      <p:sp>
        <p:nvSpPr>
          <p:cNvPr id="9" name="TextBox 8"/>
          <p:cNvSpPr txBox="1">
            <a:spLocks noChangeArrowheads="1"/>
          </p:cNvSpPr>
          <p:nvPr/>
        </p:nvSpPr>
        <p:spPr bwMode="auto">
          <a:xfrm>
            <a:off x="5766077" y="3876509"/>
            <a:ext cx="123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5-26-2021</a:t>
            </a:r>
            <a:endParaRPr lang="en-US" altLang="en-US" dirty="0"/>
          </a:p>
        </p:txBody>
      </p:sp>
      <p:sp>
        <p:nvSpPr>
          <p:cNvPr id="11" name="TextBox 10"/>
          <p:cNvSpPr txBox="1">
            <a:spLocks noChangeArrowheads="1"/>
          </p:cNvSpPr>
          <p:nvPr/>
        </p:nvSpPr>
        <p:spPr bwMode="auto">
          <a:xfrm>
            <a:off x="7271486" y="3863114"/>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AE</a:t>
            </a:r>
            <a:endParaRPr lang="en-US" altLang="en-US" dirty="0"/>
          </a:p>
        </p:txBody>
      </p:sp>
      <p:sp>
        <p:nvSpPr>
          <p:cNvPr id="12" name="TextBox 11"/>
          <p:cNvSpPr txBox="1">
            <a:spLocks noChangeArrowheads="1"/>
          </p:cNvSpPr>
          <p:nvPr/>
        </p:nvSpPr>
        <p:spPr bwMode="auto">
          <a:xfrm>
            <a:off x="8438486" y="3863114"/>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PC# 7</a:t>
            </a:r>
            <a:endParaRPr lang="en-US" altLang="en-US" dirty="0"/>
          </a:p>
        </p:txBody>
      </p:sp>
      <p:sp>
        <p:nvSpPr>
          <p:cNvPr id="13" name="TextBox 12"/>
          <p:cNvSpPr txBox="1">
            <a:spLocks noChangeArrowheads="1"/>
          </p:cNvSpPr>
          <p:nvPr/>
        </p:nvSpPr>
        <p:spPr bwMode="auto">
          <a:xfrm>
            <a:off x="10170841" y="3876509"/>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#3014</a:t>
            </a:r>
            <a:endParaRPr lang="en-US" altLang="en-US" dirty="0"/>
          </a:p>
        </p:txBody>
      </p:sp>
    </p:spTree>
    <p:extLst>
      <p:ext uri="{BB962C8B-B14F-4D97-AF65-F5344CB8AC3E}">
        <p14:creationId xmlns:p14="http://schemas.microsoft.com/office/powerpoint/2010/main" val="160660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136939"/>
            <a:ext cx="10585315" cy="1325563"/>
          </a:xfrm>
        </p:spPr>
        <p:txBody>
          <a:bodyPr/>
          <a:lstStyle/>
          <a:p>
            <a:pPr algn="ctr"/>
            <a:r>
              <a:rPr lang="en-US" dirty="0"/>
              <a:t>Uniform Criminal Citation DCCR-045</a:t>
            </a:r>
          </a:p>
        </p:txBody>
      </p:sp>
      <p:sp>
        <p:nvSpPr>
          <p:cNvPr id="3" name="Content Placeholder 2"/>
          <p:cNvSpPr>
            <a:spLocks noGrp="1"/>
          </p:cNvSpPr>
          <p:nvPr>
            <p:ph idx="1"/>
          </p:nvPr>
        </p:nvSpPr>
        <p:spPr>
          <a:xfrm>
            <a:off x="838200" y="1767436"/>
            <a:ext cx="8166100" cy="4112664"/>
          </a:xfrm>
        </p:spPr>
        <p:txBody>
          <a:bodyPr/>
          <a:lstStyle/>
          <a:p>
            <a:pPr marL="0" indent="0" algn="ctr">
              <a:buNone/>
            </a:pPr>
            <a:r>
              <a:rPr lang="en-US" dirty="0" smtClean="0"/>
              <a:t>Witnesses to be Summonsed</a:t>
            </a:r>
          </a:p>
          <a:p>
            <a:pPr marL="0" indent="0">
              <a:buNone/>
            </a:pPr>
            <a:endParaRPr lang="en-US" dirty="0"/>
          </a:p>
          <a:p>
            <a:pPr marL="0" indent="0">
              <a:buNone/>
            </a:pPr>
            <a:r>
              <a:rPr lang="en-US" dirty="0" smtClean="0"/>
              <a:t>On the rear of the Court copy, you will find the section to request summonses for witnesses. Complete the blocks as necessary for witness Officers only. If it is necessary to summons a civilian witness, use the standard District Court summons form DC/CR 92.</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100" y="1157568"/>
            <a:ext cx="2882900" cy="57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804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3" name="Content Placeholder 2"/>
          <p:cNvSpPr>
            <a:spLocks noGrp="1"/>
          </p:cNvSpPr>
          <p:nvPr>
            <p:ph idx="1"/>
          </p:nvPr>
        </p:nvSpPr>
        <p:spPr>
          <a:xfrm>
            <a:off x="3980850" y="1308100"/>
            <a:ext cx="7372950" cy="5397500"/>
          </a:xfrm>
        </p:spPr>
        <p:txBody>
          <a:bodyPr>
            <a:normAutofit/>
          </a:bodyPr>
          <a:lstStyle/>
          <a:p>
            <a:pPr marL="0" indent="0">
              <a:buNone/>
            </a:pPr>
            <a:r>
              <a:rPr lang="en-US" dirty="0" smtClean="0"/>
              <a:t>The rear of the State’s Attorney’s copy must be completed. It must describe the events surrounding the issuance of the citation. If more room is necessary to complete the statement the officer may continue on a DCCR 4A, Statement of probable cause continuation.</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0" y="365125"/>
            <a:ext cx="3980850" cy="6492875"/>
          </a:xfrm>
          <a:prstGeom prst="rect">
            <a:avLst/>
          </a:prstGeom>
        </p:spPr>
      </p:pic>
    </p:spTree>
    <p:extLst>
      <p:ext uri="{BB962C8B-B14F-4D97-AF65-F5344CB8AC3E}">
        <p14:creationId xmlns:p14="http://schemas.microsoft.com/office/powerpoint/2010/main" val="3249287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3" name="Content Placeholder 2"/>
          <p:cNvSpPr>
            <a:spLocks noGrp="1"/>
          </p:cNvSpPr>
          <p:nvPr>
            <p:ph idx="1"/>
          </p:nvPr>
        </p:nvSpPr>
        <p:spPr>
          <a:xfrm>
            <a:off x="3980850" y="1308100"/>
            <a:ext cx="4299550" cy="5397500"/>
          </a:xfrm>
        </p:spPr>
        <p:txBody>
          <a:bodyPr>
            <a:normAutofit/>
          </a:bodyPr>
          <a:lstStyle/>
          <a:p>
            <a:pPr marL="0" indent="0">
              <a:buNone/>
            </a:pPr>
            <a:endParaRPr lang="en-US" dirty="0"/>
          </a:p>
          <a:p>
            <a:pPr marL="0" indent="0">
              <a:buNone/>
            </a:pPr>
            <a:endParaRPr lang="en-US" dirty="0" smtClean="0"/>
          </a:p>
          <a:p>
            <a:pPr marL="0" indent="0">
              <a:buNone/>
            </a:pPr>
            <a:r>
              <a:rPr lang="en-US" dirty="0" smtClean="0"/>
              <a:t>The Officer may elect to write, “See attached DCCR 4A” and complete the entire statement on the continuation sheet.</a:t>
            </a:r>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0" y="365125"/>
            <a:ext cx="3980850" cy="6492875"/>
          </a:xfrm>
          <a:prstGeom prst="rect">
            <a:avLst/>
          </a:prstGeom>
        </p:spPr>
      </p:pic>
      <p:pic>
        <p:nvPicPr>
          <p:cNvPr id="6" name="Picture 6" descr="DC CR4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172" y="1308100"/>
            <a:ext cx="394811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4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Uniform Criminal Citation DCCR-045</a:t>
            </a:r>
          </a:p>
        </p:txBody>
      </p:sp>
      <p:sp>
        <p:nvSpPr>
          <p:cNvPr id="3" name="Content Placeholder 2"/>
          <p:cNvSpPr>
            <a:spLocks noGrp="1"/>
          </p:cNvSpPr>
          <p:nvPr>
            <p:ph idx="1"/>
          </p:nvPr>
        </p:nvSpPr>
        <p:spPr>
          <a:xfrm>
            <a:off x="3980850" y="1308100"/>
            <a:ext cx="7372950" cy="5397500"/>
          </a:xfrm>
        </p:spPr>
        <p:txBody>
          <a:bodyPr>
            <a:normAutofit/>
          </a:bodyPr>
          <a:lstStyle/>
          <a:p>
            <a:pPr marL="0" indent="0">
              <a:buNone/>
            </a:pPr>
            <a:endParaRPr lang="en-US" dirty="0"/>
          </a:p>
          <a:p>
            <a:pPr marL="0" indent="0">
              <a:buNone/>
            </a:pPr>
            <a:r>
              <a:rPr lang="en-US" dirty="0" smtClean="0"/>
              <a:t>Note: Some Agencies have an agreement with the State’s Attorney's Office for their jurisdiction that allows Officers to complete the narrative supporting the issuance of the citation in an incident report. The State’s Attorney’s Office has direct access to the reporting system and accesses the narrative directly.</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0" y="365125"/>
            <a:ext cx="3980850" cy="6492875"/>
          </a:xfrm>
          <a:prstGeom prst="rect">
            <a:avLst/>
          </a:prstGeom>
        </p:spPr>
      </p:pic>
    </p:spTree>
    <p:extLst>
      <p:ext uri="{BB962C8B-B14F-4D97-AF65-F5344CB8AC3E}">
        <p14:creationId xmlns:p14="http://schemas.microsoft.com/office/powerpoint/2010/main" val="3863123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2253456" y="1117552"/>
            <a:ext cx="7685088" cy="5651548"/>
          </a:xfrm>
          <a:prstGeom prst="rect">
            <a:avLst/>
          </a:prstGeom>
        </p:spPr>
      </p:pic>
      <p:sp>
        <p:nvSpPr>
          <p:cNvPr id="6" name="Title 1"/>
          <p:cNvSpPr>
            <a:spLocks noGrp="1"/>
          </p:cNvSpPr>
          <p:nvPr>
            <p:ph type="title"/>
          </p:nvPr>
        </p:nvSpPr>
        <p:spPr>
          <a:xfrm>
            <a:off x="768350" y="136477"/>
            <a:ext cx="10585450" cy="1069975"/>
          </a:xfrm>
        </p:spPr>
        <p:txBody>
          <a:bodyPr/>
          <a:lstStyle/>
          <a:p>
            <a:pPr algn="ctr"/>
            <a:r>
              <a:rPr lang="en-US" dirty="0"/>
              <a:t>Criminal Citation DCCR-045 Digital Version</a:t>
            </a:r>
          </a:p>
        </p:txBody>
      </p:sp>
    </p:spTree>
    <p:extLst>
      <p:ext uri="{BB962C8B-B14F-4D97-AF65-F5344CB8AC3E}">
        <p14:creationId xmlns:p14="http://schemas.microsoft.com/office/powerpoint/2010/main" val="1097045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a:t>Criminal Citation </a:t>
            </a:r>
            <a:r>
              <a:rPr lang="en-US" dirty="0" smtClean="0"/>
              <a:t>DCCR-045 Digital Version</a:t>
            </a:r>
            <a:endParaRPr lang="en-US" dirty="0"/>
          </a:p>
        </p:txBody>
      </p:sp>
      <p:sp>
        <p:nvSpPr>
          <p:cNvPr id="3" name="Content Placeholder 2"/>
          <p:cNvSpPr>
            <a:spLocks noGrp="1"/>
          </p:cNvSpPr>
          <p:nvPr>
            <p:ph idx="1"/>
          </p:nvPr>
        </p:nvSpPr>
        <p:spPr>
          <a:xfrm>
            <a:off x="768485" y="1449936"/>
            <a:ext cx="10515600" cy="5090564"/>
          </a:xfrm>
        </p:spPr>
        <p:txBody>
          <a:bodyPr>
            <a:normAutofit fontScale="85000" lnSpcReduction="20000"/>
          </a:bodyPr>
          <a:lstStyle/>
          <a:p>
            <a:pPr marL="285750" indent="-285750">
              <a:lnSpc>
                <a:spcPct val="200000"/>
              </a:lnSpc>
              <a:defRPr/>
            </a:pPr>
            <a:r>
              <a:rPr lang="en-US" dirty="0">
                <a:latin typeface="Arial" charset="0"/>
              </a:rPr>
              <a:t>Digital Citations are now an option</a:t>
            </a:r>
          </a:p>
          <a:p>
            <a:pPr marL="285750" indent="-285750">
              <a:lnSpc>
                <a:spcPct val="200000"/>
              </a:lnSpc>
              <a:defRPr/>
            </a:pPr>
            <a:r>
              <a:rPr lang="en-US" dirty="0">
                <a:latin typeface="Arial" charset="0"/>
              </a:rPr>
              <a:t>Officer will fill out PDF version </a:t>
            </a:r>
          </a:p>
          <a:p>
            <a:pPr marL="285750" indent="-285750">
              <a:lnSpc>
                <a:spcPct val="200000"/>
              </a:lnSpc>
              <a:defRPr/>
            </a:pPr>
            <a:r>
              <a:rPr lang="en-US" dirty="0">
                <a:latin typeface="Arial" charset="0"/>
              </a:rPr>
              <a:t>Officers MUST use the tracking number from a pre-printed DC/CR 45 and type that number into the PDF version. </a:t>
            </a:r>
          </a:p>
          <a:p>
            <a:pPr marL="285750" indent="-285750">
              <a:lnSpc>
                <a:spcPct val="200000"/>
              </a:lnSpc>
              <a:defRPr/>
            </a:pPr>
            <a:r>
              <a:rPr lang="en-US" dirty="0">
                <a:latin typeface="Arial" charset="0"/>
              </a:rPr>
              <a:t>The pre-printed/pre-numbered DC/CR 45 from the citation book will have a diagonal line drawn across it and will be stapled to the Court copy of the PDF version.</a:t>
            </a:r>
          </a:p>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3172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smtClean="0"/>
              <a:t>Criminal Citations in Lieu of Arrest</a:t>
            </a:r>
            <a:endParaRPr lang="en-US" dirty="0"/>
          </a:p>
        </p:txBody>
      </p:sp>
      <p:sp>
        <p:nvSpPr>
          <p:cNvPr id="3" name="Content Placeholder 2"/>
          <p:cNvSpPr>
            <a:spLocks noGrp="1"/>
          </p:cNvSpPr>
          <p:nvPr>
            <p:ph idx="1"/>
          </p:nvPr>
        </p:nvSpPr>
        <p:spPr>
          <a:xfrm>
            <a:off x="838200" y="1800687"/>
            <a:ext cx="10515600" cy="992390"/>
          </a:xfrm>
        </p:spPr>
        <p:txBody>
          <a:bodyPr/>
          <a:lstStyle/>
          <a:p>
            <a:pPr marL="0" indent="0">
              <a:buNone/>
            </a:pPr>
            <a:r>
              <a:rPr lang="en-US" dirty="0" smtClean="0"/>
              <a:t>Maryland Law allows Police Officers and Deputies to issue criminal citations, instead of a physical arrest, in certain circumstances.</a:t>
            </a:r>
          </a:p>
        </p:txBody>
      </p:sp>
      <p:sp>
        <p:nvSpPr>
          <p:cNvPr id="10" name="Content Placeholder 2"/>
          <p:cNvSpPr txBox="1">
            <a:spLocks/>
          </p:cNvSpPr>
          <p:nvPr/>
        </p:nvSpPr>
        <p:spPr>
          <a:xfrm>
            <a:off x="838200" y="4463098"/>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2"/>
          <p:cNvSpPr txBox="1">
            <a:spLocks/>
          </p:cNvSpPr>
          <p:nvPr/>
        </p:nvSpPr>
        <p:spPr>
          <a:xfrm>
            <a:off x="768485" y="3204152"/>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The law governing criminal citations is found in Criminal Procedure Article, Section 4 – 101.</a:t>
            </a:r>
            <a:endParaRPr lang="en-US" dirty="0"/>
          </a:p>
        </p:txBody>
      </p:sp>
      <p:sp>
        <p:nvSpPr>
          <p:cNvPr id="12" name="Content Placeholder 2"/>
          <p:cNvSpPr txBox="1">
            <a:spLocks/>
          </p:cNvSpPr>
          <p:nvPr/>
        </p:nvSpPr>
        <p:spPr>
          <a:xfrm>
            <a:off x="768485" y="4654723"/>
            <a:ext cx="10515600" cy="1318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In addition to MD State Law individual Agencies may also have policies governing the issuance of criminal citations. It is incumbent upon each Officer or Deputy to know their agency's policy.</a:t>
            </a:r>
            <a:endParaRPr lang="en-US" dirty="0"/>
          </a:p>
        </p:txBody>
      </p:sp>
    </p:spTree>
    <p:extLst>
      <p:ext uri="{BB962C8B-B14F-4D97-AF65-F5344CB8AC3E}">
        <p14:creationId xmlns:p14="http://schemas.microsoft.com/office/powerpoint/2010/main" val="3321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053581"/>
          </a:xfrm>
        </p:spPr>
        <p:txBody>
          <a:bodyPr/>
          <a:lstStyle/>
          <a:p>
            <a:pPr algn="ctr"/>
            <a:r>
              <a:rPr lang="en-US" dirty="0"/>
              <a:t>Criminal Citation DCCR-045 Digital Version</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67" y="1130300"/>
            <a:ext cx="3460750" cy="560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190500" y="1587500"/>
            <a:ext cx="3073400" cy="5041900"/>
          </a:xfrm>
          <a:prstGeom prst="line">
            <a:avLst/>
          </a:prstGeom>
          <a:ln w="31750"/>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4"/>
          <a:stretch>
            <a:fillRect/>
          </a:stretch>
        </p:blipFill>
        <p:spPr>
          <a:xfrm>
            <a:off x="8554453" y="1130300"/>
            <a:ext cx="3568003" cy="5693441"/>
          </a:xfrm>
          <a:prstGeom prst="rect">
            <a:avLst/>
          </a:prstGeom>
        </p:spPr>
      </p:pic>
      <p:cxnSp>
        <p:nvCxnSpPr>
          <p:cNvPr id="9" name="Straight Arrow Connector 8"/>
          <p:cNvCxnSpPr>
            <a:endCxn id="12" idx="1"/>
          </p:cNvCxnSpPr>
          <p:nvPr/>
        </p:nvCxnSpPr>
        <p:spPr>
          <a:xfrm flipV="1">
            <a:off x="7953639" y="1402834"/>
            <a:ext cx="2568617" cy="4224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522256" y="1218168"/>
            <a:ext cx="1600200" cy="369332"/>
          </a:xfrm>
          <a:prstGeom prst="rect">
            <a:avLst/>
          </a:prstGeom>
          <a:noFill/>
        </p:spPr>
        <p:txBody>
          <a:bodyPr wrap="square" rtlCol="0">
            <a:spAutoFit/>
          </a:bodyPr>
          <a:lstStyle/>
          <a:p>
            <a:r>
              <a:rPr lang="en-US" dirty="0" smtClean="0"/>
              <a:t>142003168764</a:t>
            </a:r>
            <a:endParaRPr lang="en-US" dirty="0"/>
          </a:p>
        </p:txBody>
      </p:sp>
      <p:sp>
        <p:nvSpPr>
          <p:cNvPr id="17" name="TextBox 16"/>
          <p:cNvSpPr txBox="1"/>
          <p:nvPr/>
        </p:nvSpPr>
        <p:spPr>
          <a:xfrm>
            <a:off x="5218945" y="1318437"/>
            <a:ext cx="2880608" cy="369332"/>
          </a:xfrm>
          <a:prstGeom prst="rect">
            <a:avLst/>
          </a:prstGeom>
          <a:noFill/>
        </p:spPr>
        <p:txBody>
          <a:bodyPr wrap="square" rtlCol="0">
            <a:spAutoFit/>
          </a:bodyPr>
          <a:lstStyle/>
          <a:p>
            <a:r>
              <a:rPr lang="en-US" dirty="0" smtClean="0"/>
              <a:t>This Citation number</a:t>
            </a:r>
            <a:endParaRPr lang="en-US" dirty="0"/>
          </a:p>
        </p:txBody>
      </p:sp>
      <p:sp>
        <p:nvSpPr>
          <p:cNvPr id="19" name="TextBox 18"/>
          <p:cNvSpPr txBox="1"/>
          <p:nvPr/>
        </p:nvSpPr>
        <p:spPr>
          <a:xfrm>
            <a:off x="5218945" y="1640618"/>
            <a:ext cx="2734694" cy="923330"/>
          </a:xfrm>
          <a:prstGeom prst="rect">
            <a:avLst/>
          </a:prstGeom>
          <a:noFill/>
        </p:spPr>
        <p:txBody>
          <a:bodyPr wrap="square" rtlCol="0">
            <a:spAutoFit/>
          </a:bodyPr>
          <a:lstStyle/>
          <a:p>
            <a:r>
              <a:rPr lang="en-US" dirty="0" smtClean="0"/>
              <a:t>goes </a:t>
            </a:r>
            <a:r>
              <a:rPr lang="en-US" dirty="0"/>
              <a:t>here on the electronic version</a:t>
            </a:r>
          </a:p>
          <a:p>
            <a:endParaRPr lang="en-US" dirty="0"/>
          </a:p>
        </p:txBody>
      </p:sp>
      <p:cxnSp>
        <p:nvCxnSpPr>
          <p:cNvPr id="25" name="Straight Arrow Connector 24"/>
          <p:cNvCxnSpPr>
            <a:stCxn id="17" idx="1"/>
          </p:cNvCxnSpPr>
          <p:nvPr/>
        </p:nvCxnSpPr>
        <p:spPr>
          <a:xfrm flipH="1" flipV="1">
            <a:off x="2952750" y="1418707"/>
            <a:ext cx="2266195" cy="843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4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1127"/>
            <a:ext cx="10515600" cy="5534526"/>
          </a:xfrm>
        </p:spPr>
        <p:txBody>
          <a:bodyPr>
            <a:normAutofit/>
          </a:bodyPr>
          <a:lstStyle/>
          <a:p>
            <a:pPr marL="0" indent="0">
              <a:buNone/>
            </a:pPr>
            <a:r>
              <a:rPr lang="en-US" sz="3000" dirty="0" smtClean="0"/>
              <a:t>The digital version of the Criminal Citation may be accessed through any computer that has internet access and an attached printer.</a:t>
            </a:r>
          </a:p>
          <a:p>
            <a:pPr marL="0" indent="0">
              <a:buNone/>
            </a:pPr>
            <a:r>
              <a:rPr lang="en-US" sz="3000" dirty="0" smtClean="0"/>
              <a:t>Go to MD Court Home page.</a:t>
            </a:r>
          </a:p>
          <a:p>
            <a:pPr marL="0" indent="0">
              <a:buNone/>
            </a:pPr>
            <a:r>
              <a:rPr lang="en-US" sz="3000" dirty="0" smtClean="0"/>
              <a:t>Click on Courts tab.</a:t>
            </a:r>
          </a:p>
          <a:p>
            <a:pPr marL="0" indent="0">
              <a:buNone/>
            </a:pPr>
            <a:r>
              <a:rPr lang="en-US" sz="3000" dirty="0" smtClean="0"/>
              <a:t>Locate District Court on the Drop down and Click on it.</a:t>
            </a:r>
          </a:p>
          <a:p>
            <a:pPr marL="0" indent="0">
              <a:buNone/>
            </a:pPr>
            <a:r>
              <a:rPr lang="en-US" sz="3000" dirty="0" smtClean="0"/>
              <a:t>On the left hand side locate the tab that reads Law enforcement.</a:t>
            </a:r>
          </a:p>
          <a:p>
            <a:pPr marL="0" indent="0">
              <a:buNone/>
            </a:pPr>
            <a:r>
              <a:rPr lang="en-US" sz="3000" dirty="0" smtClean="0"/>
              <a:t>Enter the user name and password.</a:t>
            </a:r>
          </a:p>
          <a:p>
            <a:pPr marL="0" indent="0">
              <a:buNone/>
            </a:pPr>
            <a:r>
              <a:rPr lang="en-US" sz="3000" dirty="0" smtClean="0"/>
              <a:t>Locate the DCCR 045 and click on it and a fillable pdf version will open.</a:t>
            </a:r>
          </a:p>
          <a:p>
            <a:pPr marL="0" indent="0">
              <a:buNone/>
            </a:pPr>
            <a:r>
              <a:rPr lang="en-US" sz="3000" dirty="0" smtClean="0"/>
              <a:t>Complete the criminal citation and print it out.</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itle 1"/>
          <p:cNvSpPr>
            <a:spLocks noGrp="1"/>
          </p:cNvSpPr>
          <p:nvPr>
            <p:ph type="title"/>
          </p:nvPr>
        </p:nvSpPr>
        <p:spPr>
          <a:xfrm>
            <a:off x="768350" y="112462"/>
            <a:ext cx="10585450" cy="1325563"/>
          </a:xfrm>
        </p:spPr>
        <p:txBody>
          <a:bodyPr/>
          <a:lstStyle/>
          <a:p>
            <a:pPr algn="ctr"/>
            <a:r>
              <a:rPr lang="en-US" dirty="0"/>
              <a:t>Criminal Citation DCCR-045 Digital Version</a:t>
            </a:r>
          </a:p>
        </p:txBody>
      </p:sp>
    </p:spTree>
    <p:extLst>
      <p:ext uri="{BB962C8B-B14F-4D97-AF65-F5344CB8AC3E}">
        <p14:creationId xmlns:p14="http://schemas.microsoft.com/office/powerpoint/2010/main" val="2332572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endParaRPr lang="en-US" dirty="0"/>
          </a:p>
        </p:txBody>
      </p:sp>
      <p:sp>
        <p:nvSpPr>
          <p:cNvPr id="3" name="Content Placeholder 2"/>
          <p:cNvSpPr>
            <a:spLocks noGrp="1"/>
          </p:cNvSpPr>
          <p:nvPr>
            <p:ph idx="1"/>
          </p:nvPr>
        </p:nvSpPr>
        <p:spPr>
          <a:xfrm>
            <a:off x="838200" y="1767436"/>
            <a:ext cx="10515600" cy="992390"/>
          </a:xfrm>
        </p:spPr>
        <p:txBody>
          <a:bodyPr/>
          <a:lstStyle/>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cxnSp>
        <p:nvCxnSpPr>
          <p:cNvPr id="6" name="Straight Arrow Connector 5"/>
          <p:cNvCxnSpPr/>
          <p:nvPr/>
        </p:nvCxnSpPr>
        <p:spPr>
          <a:xfrm>
            <a:off x="838200" y="3154395"/>
            <a:ext cx="990600" cy="770096"/>
          </a:xfrm>
          <a:prstGeom prst="straightConnector1">
            <a:avLst/>
          </a:prstGeom>
          <a:ln w="53975">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0" y="2814876"/>
            <a:ext cx="1295400" cy="430887"/>
          </a:xfrm>
          <a:prstGeom prst="rect">
            <a:avLst/>
          </a:prstGeom>
          <a:noFill/>
        </p:spPr>
        <p:txBody>
          <a:bodyPr wrap="square" rtlCol="0">
            <a:spAutoFit/>
          </a:bodyPr>
          <a:lstStyle/>
          <a:p>
            <a:r>
              <a:rPr lang="en-US" sz="2200" dirty="0" smtClean="0"/>
              <a:t>Click here</a:t>
            </a:r>
            <a:endParaRPr lang="en-US" sz="2200" dirty="0"/>
          </a:p>
        </p:txBody>
      </p:sp>
    </p:spTree>
    <p:extLst>
      <p:ext uri="{BB962C8B-B14F-4D97-AF65-F5344CB8AC3E}">
        <p14:creationId xmlns:p14="http://schemas.microsoft.com/office/powerpoint/2010/main" val="1640692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endParaRPr lang="en-US" dirty="0"/>
          </a:p>
        </p:txBody>
      </p:sp>
      <p:sp>
        <p:nvSpPr>
          <p:cNvPr id="3" name="Content Placeholder 2"/>
          <p:cNvSpPr>
            <a:spLocks noGrp="1"/>
          </p:cNvSpPr>
          <p:nvPr>
            <p:ph idx="1"/>
          </p:nvPr>
        </p:nvSpPr>
        <p:spPr>
          <a:xfrm>
            <a:off x="838200" y="1767436"/>
            <a:ext cx="10515600" cy="992390"/>
          </a:xfrm>
        </p:spPr>
        <p:txBody>
          <a:bodyPr/>
          <a:lstStyle/>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p:cNvPicPr>
            <a:picLocks noChangeAspect="1"/>
          </p:cNvPicPr>
          <p:nvPr/>
        </p:nvPicPr>
        <p:blipFill>
          <a:blip r:embed="rId3"/>
          <a:stretch>
            <a:fillRect/>
          </a:stretch>
        </p:blipFill>
        <p:spPr>
          <a:xfrm>
            <a:off x="1" y="0"/>
            <a:ext cx="12191999" cy="6858000"/>
          </a:xfrm>
          <a:prstGeom prst="rect">
            <a:avLst/>
          </a:prstGeom>
        </p:spPr>
      </p:pic>
      <p:cxnSp>
        <p:nvCxnSpPr>
          <p:cNvPr id="9" name="Straight Arrow Connector 8"/>
          <p:cNvCxnSpPr/>
          <p:nvPr/>
        </p:nvCxnSpPr>
        <p:spPr>
          <a:xfrm flipH="1">
            <a:off x="7198896" y="5090160"/>
            <a:ext cx="3255744" cy="68546"/>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0652760" y="4760280"/>
            <a:ext cx="1539240" cy="461665"/>
          </a:xfrm>
          <a:prstGeom prst="rect">
            <a:avLst/>
          </a:prstGeom>
          <a:noFill/>
        </p:spPr>
        <p:txBody>
          <a:bodyPr wrap="square" rtlCol="0">
            <a:spAutoFit/>
          </a:bodyPr>
          <a:lstStyle/>
          <a:p>
            <a:r>
              <a:rPr lang="en-US" sz="2400" dirty="0" smtClean="0"/>
              <a:t>Click here</a:t>
            </a:r>
            <a:endParaRPr lang="en-US" sz="2400" dirty="0"/>
          </a:p>
        </p:txBody>
      </p:sp>
    </p:spTree>
    <p:extLst>
      <p:ext uri="{BB962C8B-B14F-4D97-AF65-F5344CB8AC3E}">
        <p14:creationId xmlns:p14="http://schemas.microsoft.com/office/powerpoint/2010/main" val="1505711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endParaRPr lang="en-US" dirty="0"/>
          </a:p>
        </p:txBody>
      </p:sp>
      <p:sp>
        <p:nvSpPr>
          <p:cNvPr id="3" name="Content Placeholder 2"/>
          <p:cNvSpPr>
            <a:spLocks noGrp="1"/>
          </p:cNvSpPr>
          <p:nvPr>
            <p:ph idx="1"/>
          </p:nvPr>
        </p:nvSpPr>
        <p:spPr>
          <a:xfrm>
            <a:off x="838200" y="1767436"/>
            <a:ext cx="10515600" cy="992390"/>
          </a:xfrm>
        </p:spPr>
        <p:txBody>
          <a:bodyPr/>
          <a:lstStyle/>
          <a:p>
            <a:pPr marL="0" indent="0">
              <a:buNone/>
            </a:pPr>
            <a:endParaRPr lang="en-US" dirty="0" smtClean="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6" name="TextBox 5"/>
          <p:cNvSpPr txBox="1"/>
          <p:nvPr/>
        </p:nvSpPr>
        <p:spPr>
          <a:xfrm>
            <a:off x="2712720" y="5497116"/>
            <a:ext cx="1295400" cy="430887"/>
          </a:xfrm>
          <a:prstGeom prst="rect">
            <a:avLst/>
          </a:prstGeom>
          <a:noFill/>
        </p:spPr>
        <p:txBody>
          <a:bodyPr wrap="square" rtlCol="0">
            <a:spAutoFit/>
          </a:bodyPr>
          <a:lstStyle/>
          <a:p>
            <a:r>
              <a:rPr lang="en-US" sz="2200" dirty="0" smtClean="0"/>
              <a:t>Click here</a:t>
            </a:r>
            <a:endParaRPr lang="en-US" sz="2200" dirty="0"/>
          </a:p>
        </p:txBody>
      </p:sp>
      <p:cxnSp>
        <p:nvCxnSpPr>
          <p:cNvPr id="7" name="Straight Arrow Connector 6"/>
          <p:cNvCxnSpPr>
            <a:stCxn id="6" idx="1"/>
          </p:cNvCxnSpPr>
          <p:nvPr/>
        </p:nvCxnSpPr>
        <p:spPr>
          <a:xfrm flipH="1">
            <a:off x="1859280" y="5712560"/>
            <a:ext cx="853440" cy="414390"/>
          </a:xfrm>
          <a:prstGeom prst="straightConnector1">
            <a:avLst/>
          </a:prstGeom>
          <a:ln w="53975">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4"/>
          <a:stretch>
            <a:fillRect/>
          </a:stretch>
        </p:blipFill>
        <p:spPr>
          <a:xfrm>
            <a:off x="3949484" y="2309247"/>
            <a:ext cx="4293031" cy="2239505"/>
          </a:xfrm>
          <a:prstGeom prst="rect">
            <a:avLst/>
          </a:prstGeom>
        </p:spPr>
      </p:pic>
    </p:spTree>
    <p:extLst>
      <p:ext uri="{BB962C8B-B14F-4D97-AF65-F5344CB8AC3E}">
        <p14:creationId xmlns:p14="http://schemas.microsoft.com/office/powerpoint/2010/main" val="32777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283064"/>
            <a:ext cx="10585315" cy="1325563"/>
          </a:xfrm>
        </p:spPr>
        <p:txBody>
          <a:bodyPr/>
          <a:lstStyle/>
          <a:p>
            <a:pPr algn="ctr"/>
            <a:r>
              <a:rPr lang="en-US" dirty="0"/>
              <a:t>Criminal Citation DCCR-045 Digital Version</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Content Placeholder 3"/>
          <p:cNvPicPr>
            <a:picLocks noGrp="1" noChangeAspect="1"/>
          </p:cNvPicPr>
          <p:nvPr>
            <p:ph idx="1"/>
          </p:nvPr>
        </p:nvPicPr>
        <p:blipFill>
          <a:blip r:embed="rId3"/>
          <a:stretch>
            <a:fillRect/>
          </a:stretch>
        </p:blipFill>
        <p:spPr>
          <a:xfrm>
            <a:off x="1230233" y="1227210"/>
            <a:ext cx="9731534" cy="4802187"/>
          </a:xfrm>
          <a:prstGeom prst="rect">
            <a:avLst/>
          </a:prstGeom>
        </p:spPr>
      </p:pic>
      <p:sp>
        <p:nvSpPr>
          <p:cNvPr id="4" name="TextBox 3"/>
          <p:cNvSpPr txBox="1"/>
          <p:nvPr/>
        </p:nvSpPr>
        <p:spPr>
          <a:xfrm>
            <a:off x="1330569" y="6029397"/>
            <a:ext cx="9530862" cy="369332"/>
          </a:xfrm>
          <a:prstGeom prst="rect">
            <a:avLst/>
          </a:prstGeom>
          <a:noFill/>
        </p:spPr>
        <p:txBody>
          <a:bodyPr wrap="square" rtlCol="0">
            <a:spAutoFit/>
          </a:bodyPr>
          <a:lstStyle/>
          <a:p>
            <a:r>
              <a:rPr lang="en-US" dirty="0" smtClean="0"/>
              <a:t>Scroll down to Fillable Uniform Criminal Citation DCCR–045 and click on it, the form will open</a:t>
            </a:r>
            <a:endParaRPr lang="en-US" dirty="0"/>
          </a:p>
        </p:txBody>
      </p:sp>
      <p:cxnSp>
        <p:nvCxnSpPr>
          <p:cNvPr id="7" name="Straight Arrow Connector 6"/>
          <p:cNvCxnSpPr/>
          <p:nvPr/>
        </p:nvCxnSpPr>
        <p:spPr>
          <a:xfrm flipH="1">
            <a:off x="5197542" y="5010137"/>
            <a:ext cx="2676458" cy="148254"/>
          </a:xfrm>
          <a:prstGeom prst="straightConnector1">
            <a:avLst/>
          </a:prstGeom>
          <a:ln w="41275">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860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smtClean="0"/>
              <a:t>Voiding A Criminal Citation</a:t>
            </a:r>
            <a:endParaRPr lang="en-US" dirty="0"/>
          </a:p>
        </p:txBody>
      </p:sp>
      <p:sp>
        <p:nvSpPr>
          <p:cNvPr id="3" name="Content Placeholder 2"/>
          <p:cNvSpPr>
            <a:spLocks noGrp="1"/>
          </p:cNvSpPr>
          <p:nvPr>
            <p:ph idx="1"/>
          </p:nvPr>
        </p:nvSpPr>
        <p:spPr>
          <a:xfrm>
            <a:off x="838200" y="1767436"/>
            <a:ext cx="10515600" cy="4801004"/>
          </a:xfrm>
        </p:spPr>
        <p:txBody>
          <a:bodyPr/>
          <a:lstStyle/>
          <a:p>
            <a:pPr>
              <a:buFont typeface="Wingdings" panose="05000000000000000000" pitchFamily="2" charset="2"/>
              <a:buChar char="§"/>
              <a:defRPr/>
            </a:pPr>
            <a:r>
              <a:rPr lang="en-US" altLang="en-US" dirty="0"/>
              <a:t>Voiding Citations:</a:t>
            </a:r>
          </a:p>
          <a:p>
            <a:pPr>
              <a:buFont typeface="Wingdings" pitchFamily="2" charset="2"/>
              <a:buChar char="Ø"/>
              <a:defRPr/>
            </a:pPr>
            <a:endParaRPr lang="en-US" altLang="en-US" dirty="0"/>
          </a:p>
          <a:p>
            <a:pPr lvl="1">
              <a:buFont typeface="Wingdings" panose="05000000000000000000" pitchFamily="2" charset="2"/>
              <a:buChar char="§"/>
              <a:defRPr/>
            </a:pPr>
            <a:r>
              <a:rPr lang="en-US" altLang="en-US" sz="2800" dirty="0"/>
              <a:t>When a mistake is made requiring the officer to issue another citation, the citation with the mistake CANNOT be destroyed.</a:t>
            </a:r>
          </a:p>
          <a:p>
            <a:pPr lvl="1">
              <a:buFont typeface="Wingdings" pitchFamily="2" charset="2"/>
              <a:buChar char="Ø"/>
              <a:defRPr/>
            </a:pPr>
            <a:endParaRPr lang="en-US" altLang="en-US" sz="2800" dirty="0"/>
          </a:p>
          <a:p>
            <a:pPr lvl="1">
              <a:buFont typeface="Wingdings" panose="05000000000000000000" pitchFamily="2" charset="2"/>
              <a:buChar char="§"/>
              <a:defRPr/>
            </a:pPr>
            <a:r>
              <a:rPr lang="en-US" altLang="en-US" sz="2800" dirty="0"/>
              <a:t>Write the </a:t>
            </a:r>
            <a:r>
              <a:rPr lang="en-US" altLang="en-US" sz="2800" dirty="0" smtClean="0"/>
              <a:t>word: “VOID</a:t>
            </a:r>
            <a:r>
              <a:rPr lang="en-US" altLang="en-US" sz="2800" dirty="0"/>
              <a:t>” across the citation and submit same to </a:t>
            </a:r>
            <a:r>
              <a:rPr lang="en-US" altLang="en-US" sz="2800" dirty="0" smtClean="0"/>
              <a:t>your Central Records/Records Keeper per your Agency’s Policy.</a:t>
            </a:r>
          </a:p>
          <a:p>
            <a:pPr lvl="1">
              <a:buFont typeface="Wingdings" panose="05000000000000000000" pitchFamily="2" charset="2"/>
              <a:buChar char="§"/>
              <a:defRPr/>
            </a:pPr>
            <a:endParaRPr lang="en-US" altLang="en-US" sz="2800" dirty="0">
              <a:solidFill>
                <a:srgbClr val="FFFF00"/>
              </a:solidFill>
            </a:endParaRPr>
          </a:p>
          <a:p>
            <a:pPr lvl="1">
              <a:buFont typeface="Wingdings" panose="05000000000000000000" pitchFamily="2" charset="2"/>
              <a:buChar char="§"/>
              <a:defRPr/>
            </a:pPr>
            <a:r>
              <a:rPr lang="en-US" altLang="en-US" sz="2800" dirty="0" smtClean="0"/>
              <a:t>Officers are again reminded to follow your Agency’s protocols when voiding a Criminal Citation.</a:t>
            </a:r>
            <a:endParaRPr lang="en-US" altLang="en-US" dirty="0"/>
          </a:p>
          <a:p>
            <a:pPr marL="0" indent="0">
              <a:defRPr/>
            </a:pPr>
            <a:endParaRPr lang="en-US" altLang="en-US" sz="2200" dirty="0">
              <a:solidFill>
                <a:srgbClr val="FFFF00"/>
              </a:solidFill>
            </a:endParaRP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13514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dirty="0" smtClean="0"/>
              <a:t>Questions</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5" name="Picture 4" descr="MCj04344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650" y="1645639"/>
            <a:ext cx="2836983" cy="396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463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485" y="365125"/>
            <a:ext cx="10585315" cy="1325563"/>
          </a:xfrm>
        </p:spPr>
        <p:txBody>
          <a:bodyPr/>
          <a:lstStyle/>
          <a:p>
            <a:pPr algn="ctr"/>
            <a:r>
              <a:rPr lang="en-US" altLang="en-US" dirty="0">
                <a:latin typeface="Arial" charset="0"/>
              </a:rPr>
              <a:t>Maryland Uniform </a:t>
            </a:r>
            <a:r>
              <a:rPr lang="en-US" dirty="0">
                <a:latin typeface="Arial" panose="020B0604020202020204" pitchFamily="34" charset="0"/>
                <a:cs typeface="Arial" panose="020B0604020202020204" pitchFamily="34" charset="0"/>
              </a:rPr>
              <a:t>Criminal Citation</a:t>
            </a:r>
          </a:p>
        </p:txBody>
      </p:sp>
      <p:sp>
        <p:nvSpPr>
          <p:cNvPr id="3" name="Content Placeholder 2"/>
          <p:cNvSpPr>
            <a:spLocks noGrp="1"/>
          </p:cNvSpPr>
          <p:nvPr>
            <p:ph idx="1"/>
          </p:nvPr>
        </p:nvSpPr>
        <p:spPr>
          <a:xfrm>
            <a:off x="768485" y="1586679"/>
            <a:ext cx="7258984" cy="4303982"/>
          </a:xfrm>
        </p:spPr>
        <p:txBody>
          <a:bodyPr>
            <a:normAutofit/>
          </a:bodyPr>
          <a:lstStyle/>
          <a:p>
            <a:pPr marL="0" indent="0">
              <a:buNone/>
            </a:pPr>
            <a:r>
              <a:rPr lang="en-US" altLang="en-US" dirty="0">
                <a:latin typeface="Arial" charset="0"/>
              </a:rPr>
              <a:t>The State of Maryland Uniform Criminal Citation (Form DC/CR 45) is designed to provide a single format on which police officers can charge an adult offender with violations of certain petty misdemeanor criminal codes and statutes.  This applies to </a:t>
            </a:r>
            <a:r>
              <a:rPr lang="en-US" altLang="en-US" dirty="0" smtClean="0">
                <a:latin typeface="Arial" charset="0"/>
              </a:rPr>
              <a:t>State Laws, </a:t>
            </a:r>
            <a:r>
              <a:rPr lang="en-US" altLang="en-US" dirty="0">
                <a:latin typeface="Arial" charset="0"/>
              </a:rPr>
              <a:t>County Codes or Local Ordinances.  The Adult Criminal Citation may only be used to charge adult violators.</a:t>
            </a:r>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5916" y="1690688"/>
            <a:ext cx="2727884" cy="460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61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952" y="146987"/>
            <a:ext cx="10730095" cy="1325563"/>
          </a:xfrm>
        </p:spPr>
        <p:txBody>
          <a:bodyPr/>
          <a:lstStyle/>
          <a:p>
            <a:pPr algn="ctr"/>
            <a:r>
              <a:rPr lang="en-US" altLang="en-US" dirty="0">
                <a:latin typeface="Arial" charset="0"/>
              </a:rPr>
              <a:t>Criminal Procedures Article Section 4–101</a:t>
            </a:r>
            <a:endParaRPr lang="en-US" dirty="0"/>
          </a:p>
        </p:txBody>
      </p:sp>
      <p:sp>
        <p:nvSpPr>
          <p:cNvPr id="3" name="Content Placeholder 2"/>
          <p:cNvSpPr>
            <a:spLocks noGrp="1"/>
          </p:cNvSpPr>
          <p:nvPr>
            <p:ph idx="1"/>
          </p:nvPr>
        </p:nvSpPr>
        <p:spPr>
          <a:xfrm>
            <a:off x="838199" y="1184519"/>
            <a:ext cx="10515600" cy="1664904"/>
          </a:xfrm>
        </p:spPr>
        <p:txBody>
          <a:bodyPr>
            <a:normAutofit/>
          </a:bodyPr>
          <a:lstStyle/>
          <a:p>
            <a:pPr marL="0" indent="0">
              <a:buNone/>
            </a:pPr>
            <a:r>
              <a:rPr lang="en-US" dirty="0"/>
              <a:t>(c) Citation by Police Officer</a:t>
            </a:r>
          </a:p>
          <a:p>
            <a:pPr marL="0" indent="0">
              <a:buNone/>
            </a:pPr>
            <a:r>
              <a:rPr lang="en-US" dirty="0" smtClean="0"/>
              <a:t>Police Officer has the meaning stated in 2-101 of the Criminal Procedures Article</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a:xfrm>
            <a:off x="1219483" y="2786036"/>
            <a:ext cx="10187940" cy="13904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Subject to paragraph (2) of this subsection, in addition to any other law allowing a crime to be charged  by citation a police officer </a:t>
            </a: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shall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charge by citation for: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p:cNvSpPr txBox="1">
            <a:spLocks/>
          </p:cNvSpPr>
          <p:nvPr/>
        </p:nvSpPr>
        <p:spPr>
          <a:xfrm>
            <a:off x="2125980" y="4100079"/>
            <a:ext cx="9555480" cy="9263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Any misdemeanor or local ordinance violation that does not carry a penalty of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imprisonment;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p:cNvSpPr txBox="1">
            <a:spLocks/>
          </p:cNvSpPr>
          <p:nvPr/>
        </p:nvSpPr>
        <p:spPr>
          <a:xfrm>
            <a:off x="2125980" y="4949989"/>
            <a:ext cx="8929505" cy="1327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Any other misdemeanor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or local ordinance violation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not involving serious injury or an immediate health risk for which the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maximum penalty of imprisonment is 90 days or less</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97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148128"/>
            <a:ext cx="10869929" cy="1325563"/>
          </a:xfrm>
        </p:spPr>
        <p:txBody>
          <a:bodyPr/>
          <a:lstStyle/>
          <a:p>
            <a:pPr algn="ctr"/>
            <a:r>
              <a:rPr lang="en-US" altLang="en-US" dirty="0">
                <a:latin typeface="Arial" charset="0"/>
              </a:rPr>
              <a:t>Criminal Procedures Article Section 4–101</a:t>
            </a:r>
            <a:endParaRPr lang="en-US" dirty="0"/>
          </a:p>
        </p:txBody>
      </p:sp>
      <p:sp>
        <p:nvSpPr>
          <p:cNvPr id="3" name="Content Placeholder 2"/>
          <p:cNvSpPr>
            <a:spLocks noGrp="1"/>
          </p:cNvSpPr>
          <p:nvPr>
            <p:ph idx="1"/>
          </p:nvPr>
        </p:nvSpPr>
        <p:spPr>
          <a:xfrm>
            <a:off x="803342" y="1252826"/>
            <a:ext cx="10515600" cy="992390"/>
          </a:xfrm>
        </p:spPr>
        <p:txBody>
          <a:bodyPr/>
          <a:lstStyle/>
          <a:p>
            <a:pPr marL="0" indent="0">
              <a:buNone/>
            </a:pPr>
            <a:r>
              <a:rPr lang="en-US" dirty="0"/>
              <a:t>3. possession of marijuana under </a:t>
            </a:r>
            <a:r>
              <a:rPr lang="en-US" u="sng" dirty="0">
                <a:hlinkClick r:id="rId3" tooltip="§ 5-601 of the Criminal Law Article"/>
              </a:rPr>
              <a:t>§ 5-601 of the Criminal Law Article</a:t>
            </a:r>
            <a:r>
              <a:rPr lang="en-US" dirty="0"/>
              <a:t> .</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431759" y="1977782"/>
            <a:ext cx="9887184"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(ii) Subject to paragraph (2) of this subsection, in addition to any other law allowing a crime to be charged by citation, a police officer </a:t>
            </a: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charge by citation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. sale of an alcoholic beverage to an underage drinker or intoxicated person under</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005DA2"/>
                </a:solidFill>
                <a:effectLst/>
                <a:uLnTx/>
                <a:uFillTx/>
                <a:latin typeface="Arial" panose="020B0604020202020204" pitchFamily="34" charset="0"/>
                <a:ea typeface="+mn-ea"/>
                <a:cs typeface="Arial" panose="020B0604020202020204" pitchFamily="34" charset="0"/>
                <a:hlinkClick r:id="rId4" tooltip="§ 6-304"/>
              </a:rPr>
              <a:t>§ 6-304</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 </a:t>
            </a:r>
            <a:r>
              <a:rPr kumimoji="0" lang="en-US" sz="2800" b="0" i="0" u="none" strike="noStrike" kern="1200" cap="none" spc="0" normalizeH="0" baseline="0" noProof="0" dirty="0">
                <a:ln>
                  <a:noFill/>
                </a:ln>
                <a:solidFill>
                  <a:srgbClr val="005DA2"/>
                </a:solidFill>
                <a:effectLst/>
                <a:uLnTx/>
                <a:uFillTx/>
                <a:latin typeface="Arial" panose="020B0604020202020204" pitchFamily="34" charset="0"/>
                <a:ea typeface="+mn-ea"/>
                <a:cs typeface="Arial" panose="020B0604020202020204" pitchFamily="34" charset="0"/>
                <a:hlinkClick r:id="rId5" tooltip="§ 6-307"/>
              </a:rPr>
              <a:t>§ 6-307</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 </a:t>
            </a:r>
            <a:r>
              <a:rPr kumimoji="0" lang="en-US" sz="2800" b="0" i="0" u="none" strike="noStrike" kern="1200" cap="none" spc="0" normalizeH="0" baseline="0" noProof="0" dirty="0">
                <a:ln>
                  <a:noFill/>
                </a:ln>
                <a:solidFill>
                  <a:srgbClr val="005DA2"/>
                </a:solidFill>
                <a:effectLst/>
                <a:uLnTx/>
                <a:uFillTx/>
                <a:latin typeface="Arial" panose="020B0604020202020204" pitchFamily="34" charset="0"/>
                <a:ea typeface="+mn-ea"/>
                <a:cs typeface="Arial" panose="020B0604020202020204" pitchFamily="34" charset="0"/>
                <a:hlinkClick r:id="rId6" tooltip="§ 6-308"/>
              </a:rPr>
              <a:t>§ 6-308</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005DA2"/>
                </a:solidFill>
                <a:effectLst/>
                <a:uLnTx/>
                <a:uFillTx/>
                <a:latin typeface="Arial" panose="020B0604020202020204" pitchFamily="34" charset="0"/>
                <a:ea typeface="+mn-ea"/>
                <a:cs typeface="Arial" panose="020B0604020202020204" pitchFamily="34" charset="0"/>
                <a:hlinkClick r:id="rId7" tooltip="§ 6-309 of the Alcoholic Beverages"/>
              </a:rPr>
              <a:t>§ 6-309 of the Alcoholic Beverages</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. malicious destruction of property under</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005DA2"/>
                </a:solidFill>
                <a:effectLst/>
                <a:uLnTx/>
                <a:uFillTx/>
                <a:latin typeface="Arial" panose="020B0604020202020204" pitchFamily="34" charset="0"/>
                <a:ea typeface="+mn-ea"/>
                <a:cs typeface="Arial" panose="020B0604020202020204" pitchFamily="34" charset="0"/>
                <a:hlinkClick r:id="rId8" tooltip="§ 6-301 of the Criminal Law Article"/>
              </a:rPr>
              <a:t>§ 6-301 of the Criminal Law Article</a:t>
            </a:r>
            <a:r>
              <a:rPr kumimoji="0" lang="en-US" sz="2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the amount of damage to the property is less than $500</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459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78" y="1256266"/>
            <a:ext cx="10869929" cy="1325563"/>
          </a:xfrm>
        </p:spPr>
        <p:txBody>
          <a:bodyPr/>
          <a:lstStyle/>
          <a:p>
            <a:pPr algn="ctr"/>
            <a:r>
              <a:rPr lang="en-US" altLang="en-US" dirty="0">
                <a:latin typeface="Arial" charset="0"/>
              </a:rPr>
              <a:t>Criminal Procedures Article Section 4–101</a:t>
            </a: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944309" y="2870779"/>
            <a:ext cx="10261465"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. misdemeanor theft under</a:t>
            </a:r>
            <a:r>
              <a:rPr kumimoji="0" lang="en-US" sz="32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a:ln>
                  <a:noFill/>
                </a:ln>
                <a:solidFill>
                  <a:srgbClr val="005DA2"/>
                </a:solidFill>
                <a:effectLst/>
                <a:uLnTx/>
                <a:uFillTx/>
                <a:latin typeface="Arial" panose="020B0604020202020204" pitchFamily="34" charset="0"/>
                <a:ea typeface="+mn-ea"/>
                <a:cs typeface="Arial" panose="020B0604020202020204" pitchFamily="34" charset="0"/>
                <a:hlinkClick r:id="rId3" tooltip="§ 7-104(g)(2) of the Criminal Law Article"/>
              </a:rPr>
              <a:t>§ 7-104(g)(2) of the Criminal Law </a:t>
            </a:r>
            <a:r>
              <a:rPr kumimoji="0" lang="en-US" sz="3200" b="0" i="0" u="none" strike="noStrike" kern="1200" cap="none" spc="0" normalizeH="0" baseline="0" noProof="0" dirty="0" smtClean="0">
                <a:ln>
                  <a:noFill/>
                </a:ln>
                <a:solidFill>
                  <a:srgbClr val="005DA2"/>
                </a:solidFill>
                <a:effectLst/>
                <a:uLnTx/>
                <a:uFillTx/>
                <a:latin typeface="Arial" panose="020B0604020202020204" pitchFamily="34" charset="0"/>
                <a:ea typeface="+mn-ea"/>
                <a:cs typeface="Arial" panose="020B0604020202020204" pitchFamily="34" charset="0"/>
                <a:hlinkClick r:id="rId3" tooltip="§ 7-104(g)(2) of the Criminal Law Article"/>
              </a:rPr>
              <a:t>Article</a:t>
            </a:r>
            <a:r>
              <a:rPr kumimoji="0" lang="en-US" sz="3200" b="0" i="0" u="none" strike="noStrike" kern="1200" cap="none" spc="0" normalizeH="0" baseline="0" noProof="0" dirty="0" smtClean="0">
                <a:ln>
                  <a:noFill/>
                </a:ln>
                <a:solidFill>
                  <a:srgbClr val="005DA2"/>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OR</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    Possession of a controlled dangerous substance other than marijuana under 5-601of the criminal law article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798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70079" cy="1325563"/>
          </a:xfrm>
        </p:spPr>
        <p:txBody>
          <a:bodyPr>
            <a:normAutofit/>
          </a:bodyPr>
          <a:lstStyle/>
          <a:p>
            <a:pPr algn="ctr"/>
            <a:r>
              <a:rPr lang="en-US" altLang="en-US" dirty="0">
                <a:latin typeface="Arial" charset="0"/>
              </a:rPr>
              <a:t>Criminal Procedures Article Section </a:t>
            </a:r>
            <a:r>
              <a:rPr lang="en-US" altLang="en-US" dirty="0" smtClean="0">
                <a:latin typeface="Arial" charset="0"/>
              </a:rPr>
              <a:t>4–101(c)(2)</a:t>
            </a:r>
            <a:endParaRPr lang="en-US" dirty="0"/>
          </a:p>
        </p:txBody>
      </p:sp>
      <p:sp>
        <p:nvSpPr>
          <p:cNvPr id="3" name="Content Placeholder 2"/>
          <p:cNvSpPr>
            <a:spLocks noGrp="1"/>
          </p:cNvSpPr>
          <p:nvPr>
            <p:ph idx="1"/>
          </p:nvPr>
        </p:nvSpPr>
        <p:spPr>
          <a:xfrm>
            <a:off x="228599" y="1454496"/>
            <a:ext cx="11612880" cy="5283187"/>
          </a:xfrm>
        </p:spPr>
        <p:txBody>
          <a:bodyPr>
            <a:normAutofit/>
          </a:bodyPr>
          <a:lstStyle/>
          <a:p>
            <a:r>
              <a:rPr lang="en-US" dirty="0">
                <a:latin typeface="Arial" panose="020B0604020202020204" pitchFamily="34" charset="0"/>
                <a:cs typeface="Arial" panose="020B0604020202020204" pitchFamily="34" charset="0"/>
              </a:rPr>
              <a:t>2) A police officer may charge a defendant by citation only if:</a:t>
            </a:r>
          </a:p>
          <a:p>
            <a:pPr lvl="1"/>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) the officer is satisfied with the defendant's evidence of identity;</a:t>
            </a:r>
          </a:p>
          <a:p>
            <a:pPr lvl="1"/>
            <a:r>
              <a:rPr lang="en-US" sz="2800" dirty="0">
                <a:latin typeface="Arial" panose="020B0604020202020204" pitchFamily="34" charset="0"/>
                <a:cs typeface="Arial" panose="020B0604020202020204" pitchFamily="34" charset="0"/>
              </a:rPr>
              <a:t>(ii) the officer reasonably believes that the defendant will comply with the citation;</a:t>
            </a:r>
          </a:p>
          <a:p>
            <a:pPr lvl="1"/>
            <a:r>
              <a:rPr lang="en-US" sz="2800" dirty="0">
                <a:latin typeface="Arial" panose="020B0604020202020204" pitchFamily="34" charset="0"/>
                <a:cs typeface="Arial" panose="020B0604020202020204" pitchFamily="34" charset="0"/>
              </a:rPr>
              <a:t>(iii) the officer reasonably believes that the failure to charge on a statement of charges will not pose a threat to public safety;</a:t>
            </a:r>
          </a:p>
          <a:p>
            <a:pPr lvl="1"/>
            <a:r>
              <a:rPr lang="en-US" sz="2800" dirty="0">
                <a:latin typeface="Arial" panose="020B0604020202020204" pitchFamily="34" charset="0"/>
                <a:cs typeface="Arial" panose="020B0604020202020204" pitchFamily="34" charset="0"/>
              </a:rPr>
              <a:t>(iv) the defendant is not subject to </a:t>
            </a:r>
            <a:r>
              <a:rPr lang="en-US" sz="2800" dirty="0" smtClean="0">
                <a:latin typeface="Arial" panose="020B0604020202020204" pitchFamily="34" charset="0"/>
                <a:cs typeface="Arial" panose="020B0604020202020204" pitchFamily="34" charset="0"/>
              </a:rPr>
              <a:t>arrest</a:t>
            </a:r>
          </a:p>
          <a:p>
            <a:pPr marL="457200" lvl="1"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  an alleged misdemeanor involving injury or immediate health risk or an alleged felony arising out of the same incident; or</a:t>
            </a:r>
          </a:p>
          <a:p>
            <a:pPr marL="457200" lvl="1"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2. based on an outstanding arrest warrant; and</a:t>
            </a:r>
          </a:p>
          <a:p>
            <a:pPr lvl="1"/>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v) the defendant complies with all lawful orders by the officer.</a:t>
            </a:r>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52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869"/>
            <a:ext cx="10585315" cy="1325563"/>
          </a:xfrm>
        </p:spPr>
        <p:txBody>
          <a:bodyPr/>
          <a:lstStyle/>
          <a:p>
            <a:pPr algn="ctr"/>
            <a:r>
              <a:rPr lang="en-US" dirty="0"/>
              <a:t>Criminal Citation</a:t>
            </a:r>
          </a:p>
        </p:txBody>
      </p:sp>
      <p:sp>
        <p:nvSpPr>
          <p:cNvPr id="3" name="Content Placeholder 2"/>
          <p:cNvSpPr>
            <a:spLocks noGrp="1"/>
          </p:cNvSpPr>
          <p:nvPr>
            <p:ph idx="1"/>
          </p:nvPr>
        </p:nvSpPr>
        <p:spPr>
          <a:xfrm>
            <a:off x="116305" y="1002986"/>
            <a:ext cx="11959389" cy="5521568"/>
          </a:xfrm>
        </p:spPr>
        <p:txBody>
          <a:bodyPr>
            <a:normAutofit fontScale="92500" lnSpcReduction="10000"/>
          </a:bodyPr>
          <a:lstStyle/>
          <a:p>
            <a:pPr marL="0" indent="0">
              <a:buNone/>
            </a:pPr>
            <a:r>
              <a:rPr lang="en-US" sz="3200" dirty="0" smtClean="0">
                <a:latin typeface="Arial" panose="020B0604020202020204" pitchFamily="34" charset="0"/>
                <a:cs typeface="Arial" panose="020B0604020202020204" pitchFamily="34" charset="0"/>
              </a:rPr>
              <a:t>Based on the updated law, effective 10/01/21 Officers can issue more than one citation to a defendant that commits more than one offense during the same incident. The second or subsequent offense must meet the criteria for the issuance of a criminal citation.</a:t>
            </a:r>
          </a:p>
          <a:p>
            <a:pPr marL="0" indent="0">
              <a:buNone/>
            </a:pPr>
            <a:r>
              <a:rPr lang="en-US" sz="3200" dirty="0" smtClean="0">
                <a:latin typeface="Arial" panose="020B0604020202020204" pitchFamily="34" charset="0"/>
                <a:cs typeface="Arial" panose="020B0604020202020204" pitchFamily="34" charset="0"/>
              </a:rPr>
              <a:t> Example </a:t>
            </a:r>
            <a:r>
              <a:rPr lang="en-US" sz="3200" dirty="0">
                <a:latin typeface="Arial" panose="020B0604020202020204" pitchFamily="34" charset="0"/>
                <a:cs typeface="Arial" panose="020B0604020202020204" pitchFamily="34" charset="0"/>
              </a:rPr>
              <a:t>– you respond to a shoplifting and the suspect had been previously banned from the store.</a:t>
            </a:r>
          </a:p>
          <a:p>
            <a:pPr marL="0" indent="0">
              <a:buNone/>
            </a:pPr>
            <a:endParaRPr lang="en-US" sz="32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It is verified that the shoplifting is less than $100.00</a:t>
            </a:r>
          </a:p>
          <a:p>
            <a:pPr lvl="1"/>
            <a:r>
              <a:rPr lang="en-US" sz="3200" dirty="0">
                <a:latin typeface="Arial" panose="020B0604020202020204" pitchFamily="34" charset="0"/>
                <a:cs typeface="Arial" panose="020B0604020202020204" pitchFamily="34" charset="0"/>
              </a:rPr>
              <a:t>It is confirmed that the suspect </a:t>
            </a:r>
            <a:r>
              <a:rPr lang="en-US" sz="3200" dirty="0" smtClean="0">
                <a:latin typeface="Arial" panose="020B0604020202020204" pitchFamily="34" charset="0"/>
                <a:cs typeface="Arial" panose="020B0604020202020204" pitchFamily="34" charset="0"/>
              </a:rPr>
              <a:t>is trespassing</a:t>
            </a:r>
            <a:endParaRPr lang="en-US" sz="3200" dirty="0">
              <a:latin typeface="Arial" panose="020B0604020202020204" pitchFamily="34" charset="0"/>
              <a:cs typeface="Arial" panose="020B0604020202020204" pitchFamily="34" charset="0"/>
            </a:endParaRPr>
          </a:p>
          <a:p>
            <a:pPr marL="457200" lvl="1" indent="0">
              <a:buNone/>
            </a:pPr>
            <a:endParaRPr lang="en-US" sz="3200" dirty="0">
              <a:latin typeface="Arial" panose="020B0604020202020204" pitchFamily="34" charset="0"/>
              <a:cs typeface="Arial" panose="020B0604020202020204" pitchFamily="34" charset="0"/>
            </a:endParaRPr>
          </a:p>
          <a:p>
            <a:pPr marL="0" lvl="1" indent="0">
              <a:buNone/>
            </a:pPr>
            <a:r>
              <a:rPr lang="en-US" sz="3200" dirty="0">
                <a:latin typeface="Arial" panose="020B0604020202020204" pitchFamily="34" charset="0"/>
                <a:cs typeface="Arial" panose="020B0604020202020204" pitchFamily="34" charset="0"/>
              </a:rPr>
              <a:t>An Officer can issue two criminal citations, one for the theft and one for the trespassing.</a:t>
            </a:r>
          </a:p>
          <a:p>
            <a:pPr marL="0" indent="0">
              <a:buNone/>
            </a:pPr>
            <a:endParaRPr lang="en-US" dirty="0"/>
          </a:p>
        </p:txBody>
      </p:sp>
      <p:sp>
        <p:nvSpPr>
          <p:cNvPr id="10" name="Content Placeholder 2"/>
          <p:cNvSpPr txBox="1">
            <a:spLocks/>
          </p:cNvSpPr>
          <p:nvPr/>
        </p:nvSpPr>
        <p:spPr>
          <a:xfrm>
            <a:off x="838200" y="3108556"/>
            <a:ext cx="10515600" cy="1039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264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9878</TotalTime>
  <Words>1544</Words>
  <Application>Microsoft Office PowerPoint</Application>
  <PresentationFormat>Custom</PresentationFormat>
  <Paragraphs>252</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Criminal Citations in Lieu of Arrest Best Practices</vt:lpstr>
      <vt:lpstr>Objectives</vt:lpstr>
      <vt:lpstr>Criminal Citations in Lieu of Arrest</vt:lpstr>
      <vt:lpstr>Maryland Uniform Criminal Citation</vt:lpstr>
      <vt:lpstr>Criminal Procedures Article Section 4–101</vt:lpstr>
      <vt:lpstr>Criminal Procedures Article Section 4–101</vt:lpstr>
      <vt:lpstr>Criminal Procedures Article Section 4–101</vt:lpstr>
      <vt:lpstr>Criminal Procedures Article Section 4–101(c)(2)</vt:lpstr>
      <vt:lpstr>Criminal Citation</vt:lpstr>
      <vt:lpstr>Criminal Procedures Article Section  4–101(c)(3)</vt:lpstr>
      <vt:lpstr>Criminal Procedures Article Section 4–101</vt:lpstr>
      <vt:lpstr>Criminal Procedures Article Section        4–101(c)(1)(i)(2)</vt:lpstr>
      <vt:lpstr>Criminal Procedures Article Section 4–101(c)(1)(i)(2)</vt:lpstr>
      <vt:lpstr>Remember!</vt:lpstr>
      <vt:lpstr>Criminal Citation</vt:lpstr>
      <vt:lpstr>Uniform Criminal Citation DCCR-045</vt:lpstr>
      <vt:lpstr>Uniform Criminal Citation DCCR-045</vt:lpstr>
      <vt:lpstr>Uniform Criminal Citation DCCR-045</vt:lpstr>
      <vt:lpstr>Uniform Criminal Citation DCCR-045</vt:lpstr>
      <vt:lpstr>PowerPoint Presentation</vt:lpstr>
      <vt:lpstr>Uniform Criminal Citation DCCR-045</vt:lpstr>
      <vt:lpstr>Uniform Criminal Citation DCCR-045</vt:lpstr>
      <vt:lpstr>Uniform Criminal Citation DCCR-045</vt:lpstr>
      <vt:lpstr>Uniform Criminal Citation DCCR-045</vt:lpstr>
      <vt:lpstr>Uniform Criminal Citation DCCR-045</vt:lpstr>
      <vt:lpstr>Uniform Criminal Citation DCCR-045</vt:lpstr>
      <vt:lpstr>Uniform Criminal Citation DCCR-045</vt:lpstr>
      <vt:lpstr>Criminal Citation DCCR-045 Digital Version</vt:lpstr>
      <vt:lpstr>Criminal Citation DCCR-045 Digital Version</vt:lpstr>
      <vt:lpstr>Criminal Citation DCCR-045 Digital Version</vt:lpstr>
      <vt:lpstr>Criminal Citation DCCR-045 Digital Version</vt:lpstr>
      <vt:lpstr>PowerPoint Presentation</vt:lpstr>
      <vt:lpstr>PowerPoint Presentation</vt:lpstr>
      <vt:lpstr>PowerPoint Presentation</vt:lpstr>
      <vt:lpstr>Criminal Citation DCCR-045 Digital Version</vt:lpstr>
      <vt:lpstr>Voiding A Criminal Citation</vt:lpstr>
      <vt:lpstr>Questions</vt:lpstr>
    </vt:vector>
  </TitlesOfParts>
  <Company>DPSCS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Parks, Brantley W.</dc:creator>
  <cp:lastModifiedBy>Chenoweth, Jeanne</cp:lastModifiedBy>
  <cp:revision>135</cp:revision>
  <cp:lastPrinted>2021-08-23T14:25:42Z</cp:lastPrinted>
  <dcterms:created xsi:type="dcterms:W3CDTF">2021-05-20T17:03:36Z</dcterms:created>
  <dcterms:modified xsi:type="dcterms:W3CDTF">2021-09-02T14:50:35Z</dcterms:modified>
</cp:coreProperties>
</file>