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8" r:id="rId3"/>
    <p:sldId id="257" r:id="rId4"/>
    <p:sldId id="259" r:id="rId5"/>
    <p:sldId id="262" r:id="rId6"/>
    <p:sldId id="263" r:id="rId7"/>
    <p:sldId id="264" r:id="rId8"/>
    <p:sldId id="260" r:id="rId9"/>
    <p:sldId id="298" r:id="rId10"/>
    <p:sldId id="261" r:id="rId11"/>
    <p:sldId id="296" r:id="rId12"/>
    <p:sldId id="265" r:id="rId13"/>
    <p:sldId id="266" r:id="rId14"/>
    <p:sldId id="297" r:id="rId15"/>
    <p:sldId id="267" r:id="rId16"/>
    <p:sldId id="268" r:id="rId17"/>
    <p:sldId id="269" r:id="rId18"/>
    <p:sldId id="270" r:id="rId19"/>
    <p:sldId id="271" r:id="rId20"/>
    <p:sldId id="300" r:id="rId21"/>
    <p:sldId id="279" r:id="rId22"/>
    <p:sldId id="286" r:id="rId23"/>
    <p:sldId id="272" r:id="rId24"/>
    <p:sldId id="273" r:id="rId25"/>
    <p:sldId id="274" r:id="rId26"/>
    <p:sldId id="275" r:id="rId27"/>
    <p:sldId id="276" r:id="rId28"/>
    <p:sldId id="277" r:id="rId29"/>
    <p:sldId id="278" r:id="rId30"/>
    <p:sldId id="295" r:id="rId31"/>
    <p:sldId id="282" r:id="rId32"/>
    <p:sldId id="281" r:id="rId33"/>
    <p:sldId id="283" r:id="rId34"/>
    <p:sldId id="284" r:id="rId35"/>
    <p:sldId id="299" r:id="rId36"/>
    <p:sldId id="280" r:id="rId37"/>
    <p:sldId id="285" r:id="rId38"/>
    <p:sldId id="290" r:id="rId39"/>
    <p:sldId id="291" r:id="rId40"/>
    <p:sldId id="287" r:id="rId41"/>
    <p:sldId id="289" r:id="rId42"/>
    <p:sldId id="288" r:id="rId43"/>
    <p:sldId id="292" r:id="rId44"/>
    <p:sldId id="293" r:id="rId45"/>
    <p:sldId id="294"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66"/>
    <a:srgbClr val="660033"/>
    <a:srgbClr val="FFFFCC"/>
    <a:srgbClr val="CCFFFF"/>
    <a:srgbClr val="EAEAE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notesViewPr>
    <p:cSldViewPr>
      <p:cViewPr>
        <p:scale>
          <a:sx n="105" d="100"/>
          <a:sy n="105" d="100"/>
        </p:scale>
        <p:origin x="-2478" y="-2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894B905-F6FB-4E17-88D6-D7B56D4B7A63}" type="datetimeFigureOut">
              <a:rPr lang="en-US" smtClean="0"/>
              <a:t>12/28/2016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4B9E74D-E856-438E-AB5E-AC2F6331340D}" type="slidenum">
              <a:rPr lang="en-US" smtClean="0"/>
              <a:t>‹#›</a:t>
            </a:fld>
            <a:endParaRPr lang="en-US"/>
          </a:p>
        </p:txBody>
      </p:sp>
    </p:spTree>
    <p:extLst>
      <p:ext uri="{BB962C8B-B14F-4D97-AF65-F5344CB8AC3E}">
        <p14:creationId xmlns:p14="http://schemas.microsoft.com/office/powerpoint/2010/main" val="243144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172200" cy="410591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Strangulation has previously  been recognized primarily as a way to commit homicide [or suicide].  </a:t>
            </a:r>
            <a:r>
              <a:rPr lang="en-US" sz="1000" b="1" kern="1200" dirty="0" smtClean="0">
                <a:solidFill>
                  <a:srgbClr val="0000FF"/>
                </a:solidFill>
                <a:effectLst/>
              </a:rPr>
              <a:t>The investigation of </a:t>
            </a:r>
            <a:r>
              <a:rPr lang="en-US" sz="1000" b="1" u="sng" kern="1200" dirty="0" smtClean="0">
                <a:solidFill>
                  <a:srgbClr val="0000FF"/>
                </a:solidFill>
                <a:effectLst/>
              </a:rPr>
              <a:t>NON-FATAL</a:t>
            </a:r>
            <a:r>
              <a:rPr lang="en-US" sz="1000" b="1" kern="1200" dirty="0" smtClean="0">
                <a:solidFill>
                  <a:srgbClr val="0000FF"/>
                </a:solidFill>
                <a:effectLst/>
              </a:rPr>
              <a:t> incidents of strangulation within the context of domestic violence (and sexual assaults) has only recently attracted the attention of policy and law-makers, law enforcement officials and prosecutors. </a:t>
            </a:r>
          </a:p>
          <a:p>
            <a:endParaRPr lang="en-US" sz="800" dirty="0" smtClean="0"/>
          </a:p>
          <a:p>
            <a:r>
              <a:rPr lang="en-US" sz="1000" b="1" dirty="0" smtClean="0">
                <a:solidFill>
                  <a:srgbClr val="0000FF"/>
                </a:solidFill>
              </a:rPr>
              <a:t>The </a:t>
            </a:r>
            <a:r>
              <a:rPr lang="en-US" sz="1000" b="1" dirty="0">
                <a:solidFill>
                  <a:srgbClr val="0000FF"/>
                </a:solidFill>
              </a:rPr>
              <a:t>lack of visible, external injuries and a misunderstanding about the significance of what that lack of visible injuries to a victim means by law enforcement first-responders who initially appear at domestic violence calls for service have led to the unintentional minimization of this type of violence. The failure to recognize the signs and symptoms of a </a:t>
            </a:r>
            <a:r>
              <a:rPr lang="en-US" sz="1000" b="1" u="sng" dirty="0">
                <a:solidFill>
                  <a:srgbClr val="0000FF"/>
                </a:solidFill>
              </a:rPr>
              <a:t>NON-FATAL</a:t>
            </a:r>
            <a:r>
              <a:rPr lang="en-US" sz="1000" b="1" dirty="0">
                <a:solidFill>
                  <a:srgbClr val="0000FF"/>
                </a:solidFill>
              </a:rPr>
              <a:t> STRANGULATION ATTACK has often led to a less-than-thorough investigation by officers responding to a call for service that includes a victim’s complaint of strangulation. Because a number of </a:t>
            </a:r>
            <a:r>
              <a:rPr lang="en-US" sz="1000" b="1" u="sng" dirty="0">
                <a:solidFill>
                  <a:srgbClr val="0000FF"/>
                </a:solidFill>
              </a:rPr>
              <a:t>non-fatal</a:t>
            </a:r>
            <a:r>
              <a:rPr lang="en-US" sz="1000" b="1" dirty="0">
                <a:solidFill>
                  <a:srgbClr val="0000FF"/>
                </a:solidFill>
              </a:rPr>
              <a:t> strangulation victims may not exhibit visible physical injuries and frequently refuse to seek the type of medical treatment that can reveal internal injuries that substantiate the fact that a serious attack has occurred, a number of responding officers fail to recognize and respond to the seriousness of the victim’s claim. </a:t>
            </a:r>
            <a:r>
              <a:rPr lang="en-US" sz="1000" dirty="0"/>
              <a:t>From a law-enforcement viewpoint there is a lack of physical evidence of a crime. Instead of viewing the victim’s claim of strangulation as an aggravated assault that could have resulted in serious injury or death, </a:t>
            </a:r>
            <a:r>
              <a:rPr lang="en-US" sz="1000" b="1" dirty="0">
                <a:solidFill>
                  <a:srgbClr val="0000FF"/>
                </a:solidFill>
              </a:rPr>
              <a:t>officers often tend to treat a claim of </a:t>
            </a:r>
            <a:r>
              <a:rPr lang="en-US" sz="1000" b="1" u="sng" dirty="0">
                <a:solidFill>
                  <a:srgbClr val="0000FF"/>
                </a:solidFill>
              </a:rPr>
              <a:t>non-fatal</a:t>
            </a:r>
            <a:r>
              <a:rPr lang="en-US" sz="1000" b="1" dirty="0">
                <a:solidFill>
                  <a:srgbClr val="0000FF"/>
                </a:solidFill>
              </a:rPr>
              <a:t> strangulation as though it were a simple assault such as slapping, pushing or otherwise striking a victim, acts which cause only minimal or no visible injuries. </a:t>
            </a:r>
          </a:p>
          <a:p>
            <a:endParaRPr lang="en-US" sz="800" dirty="0" smtClean="0"/>
          </a:p>
          <a:p>
            <a:r>
              <a:rPr lang="en-US" sz="1000" dirty="0"/>
              <a:t>This </a:t>
            </a:r>
            <a:r>
              <a:rPr lang="en-US" sz="1000" dirty="0" smtClean="0"/>
              <a:t>power point presentation that accompanies the sample lesson </a:t>
            </a:r>
            <a:r>
              <a:rPr lang="en-US" sz="1000" dirty="0"/>
              <a:t>plan </a:t>
            </a:r>
            <a:r>
              <a:rPr lang="en-US" sz="1000" dirty="0" smtClean="0"/>
              <a:t>developed by the Maryland Police Training and Standards Commission staff  is intended to </a:t>
            </a:r>
            <a:r>
              <a:rPr lang="en-US" sz="1000" dirty="0"/>
              <a:t>assist law enforcement first responders </a:t>
            </a:r>
            <a:r>
              <a:rPr lang="en-US" sz="1000" dirty="0" smtClean="0"/>
              <a:t>when  </a:t>
            </a:r>
            <a:r>
              <a:rPr lang="en-US" sz="1000" dirty="0"/>
              <a:t>investigating a claim of an attack by strangulation from a victim who may often show no visible sign of injury. While </a:t>
            </a:r>
            <a:r>
              <a:rPr lang="en-US" sz="1000" b="1" u="sng" dirty="0">
                <a:solidFill>
                  <a:srgbClr val="0000FF"/>
                </a:solidFill>
              </a:rPr>
              <a:t>NON-FATAL</a:t>
            </a:r>
            <a:r>
              <a:rPr lang="en-US" sz="1000" b="1" dirty="0">
                <a:solidFill>
                  <a:srgbClr val="0000FF"/>
                </a:solidFill>
              </a:rPr>
              <a:t> STRANGULATION</a:t>
            </a:r>
            <a:r>
              <a:rPr lang="en-US" sz="1000" dirty="0"/>
              <a:t> may occur during sexual attacks, it </a:t>
            </a:r>
            <a:r>
              <a:rPr lang="en-US" sz="1000" b="1" dirty="0">
                <a:solidFill>
                  <a:srgbClr val="0000FF"/>
                </a:solidFill>
              </a:rPr>
              <a:t>occurs more frequently during domestic violence incidents. </a:t>
            </a:r>
            <a:r>
              <a:rPr lang="en-US" sz="1000" dirty="0"/>
              <a:t>This lesson plan is intended to supplement intimate partner violence investigation training that officers already receive from their agencies.  It is hoped that this training will provide them with additional information which will help them  recognize, thoroughly investigate and document in detail incidents in which a victim of intimate partner violence claims  that  he/she has been “choked” whether the victim shows any visible signs of injury or not.  </a:t>
            </a:r>
          </a:p>
        </p:txBody>
      </p:sp>
      <p:sp>
        <p:nvSpPr>
          <p:cNvPr id="4" name="Slide Number Placeholder 3"/>
          <p:cNvSpPr>
            <a:spLocks noGrp="1"/>
          </p:cNvSpPr>
          <p:nvPr>
            <p:ph type="sldNum" sz="quarter" idx="10"/>
          </p:nvPr>
        </p:nvSpPr>
        <p:spPr/>
        <p:txBody>
          <a:bodyPr/>
          <a:lstStyle/>
          <a:p>
            <a:fld id="{C4B9E74D-E856-438E-AB5E-AC2F6331340D}" type="slidenum">
              <a:rPr lang="en-US" smtClean="0"/>
              <a:t>1</a:t>
            </a:fld>
            <a:endParaRPr lang="en-US"/>
          </a:p>
        </p:txBody>
      </p:sp>
    </p:spTree>
    <p:extLst>
      <p:ext uri="{BB962C8B-B14F-4D97-AF65-F5344CB8AC3E}">
        <p14:creationId xmlns:p14="http://schemas.microsoft.com/office/powerpoint/2010/main" val="372053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00800" cy="4118610"/>
          </a:xfrm>
        </p:spPr>
        <p:txBody>
          <a:bodyPr/>
          <a:lstStyle/>
          <a:p>
            <a:r>
              <a:rPr lang="en-US" sz="1000" b="1" u="sng" dirty="0" smtClean="0"/>
              <a:t>BACKGROUND:</a:t>
            </a:r>
          </a:p>
          <a:p>
            <a:endParaRPr lang="en-US" sz="800" b="1" dirty="0" smtClean="0">
              <a:solidFill>
                <a:srgbClr val="0000FF"/>
              </a:solidFill>
            </a:endParaRPr>
          </a:p>
          <a:p>
            <a:r>
              <a:rPr lang="en-US" sz="1000" dirty="0"/>
              <a:t>A </a:t>
            </a:r>
            <a:r>
              <a:rPr lang="en-US" sz="1000" b="1" u="sng" dirty="0"/>
              <a:t>basic</a:t>
            </a:r>
            <a:r>
              <a:rPr lang="en-US" sz="1000" dirty="0"/>
              <a:t> knowledge of the anatomy of the neck is critical to adequately understand the clinical features of a strangled victim. </a:t>
            </a:r>
          </a:p>
          <a:p>
            <a:r>
              <a:rPr lang="en-US" sz="1000" dirty="0"/>
              <a:t> </a:t>
            </a:r>
          </a:p>
          <a:p>
            <a:r>
              <a:rPr lang="en-US" sz="1000" dirty="0"/>
              <a:t>The larynx is “made up of cartilage, not bone, and consists of two parts: the thyroid cartilage. . . and the tracheal rings.” The carotid arteries, “the major vessels that transport oxygenated blood from the heart and lungs to the brain,” are at the side of the neck where a person would check for a pulse during cardio-pulmonary resuscitation (CPR). The jugular veins transport deoxygenated blood from the brain back to the heart. A victim of strangulation will lose consciousness if her carotid arteries are blocked, depriving the brain of oxygen; if the jugular veins are blocked, preventing deoxygenated blood from exiting the brain; or if the airway is closed, causing the victim to be unable to breathe.</a:t>
            </a:r>
          </a:p>
          <a:p>
            <a:endParaRPr lang="en-US" sz="800" b="1" dirty="0" smtClean="0">
              <a:solidFill>
                <a:srgbClr val="0000FF"/>
              </a:solidFill>
            </a:endParaRPr>
          </a:p>
          <a:p>
            <a:r>
              <a:rPr lang="en-US" sz="1000" b="1" dirty="0" smtClean="0">
                <a:solidFill>
                  <a:srgbClr val="0000FF"/>
                </a:solidFill>
              </a:rPr>
              <a:t>When </a:t>
            </a:r>
            <a:r>
              <a:rPr lang="en-US" sz="1000" b="1" dirty="0">
                <a:solidFill>
                  <a:srgbClr val="0000FF"/>
                </a:solidFill>
              </a:rPr>
              <a:t>a victim is strangled, unconsciousness may occur within seconds and death within minutes. Victims </a:t>
            </a:r>
            <a:r>
              <a:rPr lang="en-US" sz="1000" b="1" dirty="0" smtClean="0">
                <a:solidFill>
                  <a:srgbClr val="0000FF"/>
                </a:solidFill>
              </a:rPr>
              <a:t>may lose </a:t>
            </a:r>
            <a:r>
              <a:rPr lang="en-US" sz="1000" b="1" dirty="0">
                <a:solidFill>
                  <a:srgbClr val="0000FF"/>
                </a:solidFill>
              </a:rPr>
              <a:t>consciousness by any of the following methods: blocking of the carotid arteries in the neck (</a:t>
            </a:r>
            <a:r>
              <a:rPr lang="en-US" sz="1000" b="1" dirty="0" smtClean="0">
                <a:solidFill>
                  <a:srgbClr val="0000FF"/>
                </a:solidFill>
              </a:rPr>
              <a:t>depriving the </a:t>
            </a:r>
            <a:r>
              <a:rPr lang="en-US" sz="1000" b="1" dirty="0">
                <a:solidFill>
                  <a:srgbClr val="0000FF"/>
                </a:solidFill>
              </a:rPr>
              <a:t>brain of oxygen), blocking of the jugular veins (preventing deoxygenated blood from exiting the brain), </a:t>
            </a:r>
            <a:r>
              <a:rPr lang="en-US" sz="1000" b="1" dirty="0" smtClean="0">
                <a:solidFill>
                  <a:srgbClr val="0000FF"/>
                </a:solidFill>
              </a:rPr>
              <a:t>or closing </a:t>
            </a:r>
            <a:r>
              <a:rPr lang="en-US" sz="1000" b="1" dirty="0">
                <a:solidFill>
                  <a:srgbClr val="0000FF"/>
                </a:solidFill>
              </a:rPr>
              <a:t>off the airway (making breathing impossible).</a:t>
            </a:r>
          </a:p>
          <a:p>
            <a:endParaRPr lang="en-US" sz="800" dirty="0" smtClean="0"/>
          </a:p>
          <a:p>
            <a:r>
              <a:rPr lang="en-US" sz="1000" b="1" dirty="0" smtClean="0">
                <a:solidFill>
                  <a:srgbClr val="0000FF"/>
                </a:solidFill>
              </a:rPr>
              <a:t>Very </a:t>
            </a:r>
            <a:r>
              <a:rPr lang="en-US" sz="1000" b="1" dirty="0">
                <a:solidFill>
                  <a:srgbClr val="0000FF"/>
                </a:solidFill>
              </a:rPr>
              <a:t>little pressure on both the carotid arteries and/or veins for 10 seconds is all that is necessary to cause</a:t>
            </a:r>
          </a:p>
          <a:p>
            <a:r>
              <a:rPr lang="en-US" sz="1000" b="1" dirty="0">
                <a:solidFill>
                  <a:srgbClr val="0000FF"/>
                </a:solidFill>
              </a:rPr>
              <a:t>unconsciousness. </a:t>
            </a:r>
            <a:r>
              <a:rPr lang="en-US" sz="1000" dirty="0"/>
              <a:t>However, if the pressure is immediately released, consciousness will be regained within 10</a:t>
            </a:r>
          </a:p>
          <a:p>
            <a:r>
              <a:rPr lang="en-US" sz="1000" dirty="0"/>
              <a:t>seconds. To completely close off the trachea (windpipe), three times as much pressure (33 lbs.) is required.</a:t>
            </a:r>
          </a:p>
          <a:p>
            <a:r>
              <a:rPr lang="en-US" sz="1000" dirty="0"/>
              <a:t>Brain death will occur in 4–5 minutes if strangulation persists.</a:t>
            </a:r>
          </a:p>
          <a:p>
            <a:endParaRPr lang="en-US" sz="800" dirty="0" smtClean="0"/>
          </a:p>
          <a:p>
            <a:r>
              <a:rPr lang="en-US" sz="1000" dirty="0" smtClean="0"/>
              <a:t>It’s </a:t>
            </a:r>
            <a:r>
              <a:rPr lang="en-US" sz="1000" dirty="0"/>
              <a:t>important to remember that </a:t>
            </a:r>
            <a:r>
              <a:rPr lang="en-US" sz="1000" b="1" dirty="0">
                <a:solidFill>
                  <a:srgbClr val="0000FF"/>
                </a:solidFill>
              </a:rPr>
              <a:t>often in non-fatal strangulation cases there are no visible external injuries. </a:t>
            </a:r>
            <a:r>
              <a:rPr lang="en-US" sz="1000" dirty="0" smtClean="0"/>
              <a:t>The lack </a:t>
            </a:r>
            <a:r>
              <a:rPr lang="en-US" sz="1000" dirty="0"/>
              <a:t>of external injuries on the victim and the lack of medical training among domestic violence </a:t>
            </a:r>
            <a:r>
              <a:rPr lang="en-US" sz="1000" dirty="0" smtClean="0"/>
              <a:t>professionals have </a:t>
            </a:r>
            <a:r>
              <a:rPr lang="en-US" sz="1000" dirty="0"/>
              <a:t>led to the minimization of this type of violence, exposing victims to potential serious health consequences</a:t>
            </a:r>
            <a:r>
              <a:rPr lang="en-US" sz="1000" dirty="0" smtClean="0"/>
              <a:t>, further </a:t>
            </a:r>
            <a:r>
              <a:rPr lang="en-US" sz="1000" dirty="0"/>
              <a:t>violence, and even death. </a:t>
            </a:r>
          </a:p>
        </p:txBody>
      </p:sp>
      <p:sp>
        <p:nvSpPr>
          <p:cNvPr id="4" name="Slide Number Placeholder 3"/>
          <p:cNvSpPr>
            <a:spLocks noGrp="1"/>
          </p:cNvSpPr>
          <p:nvPr>
            <p:ph type="sldNum" sz="quarter" idx="10"/>
          </p:nvPr>
        </p:nvSpPr>
        <p:spPr/>
        <p:txBody>
          <a:bodyPr/>
          <a:lstStyle/>
          <a:p>
            <a:fld id="{C4B9E74D-E856-438E-AB5E-AC2F6331340D}" type="slidenum">
              <a:rPr lang="en-US" smtClean="0"/>
              <a:t>10</a:t>
            </a:fld>
            <a:endParaRPr lang="en-US"/>
          </a:p>
        </p:txBody>
      </p:sp>
    </p:spTree>
    <p:extLst>
      <p:ext uri="{BB962C8B-B14F-4D97-AF65-F5344CB8AC3E}">
        <p14:creationId xmlns:p14="http://schemas.microsoft.com/office/powerpoint/2010/main" val="135599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019800" cy="2943860"/>
          </a:xfrm>
        </p:spPr>
        <p:txBody>
          <a:bodyPr/>
          <a:lstStyle/>
          <a:p>
            <a:r>
              <a:rPr lang="en-US" sz="1000" b="1" u="sng" dirty="0" smtClean="0"/>
              <a:t>BACKGROUND:</a:t>
            </a:r>
          </a:p>
          <a:p>
            <a:endParaRPr lang="en-US" sz="1000" b="1" dirty="0" smtClean="0">
              <a:solidFill>
                <a:srgbClr val="0000FF"/>
              </a:solidFill>
            </a:endParaRPr>
          </a:p>
          <a:p>
            <a:r>
              <a:rPr lang="en-US" sz="1000" b="1" dirty="0" smtClean="0">
                <a:solidFill>
                  <a:srgbClr val="0000FF"/>
                </a:solidFill>
              </a:rPr>
              <a:t>For </a:t>
            </a:r>
            <a:r>
              <a:rPr lang="en-US" sz="1000" b="1" dirty="0">
                <a:solidFill>
                  <a:srgbClr val="0000FF"/>
                </a:solidFill>
              </a:rPr>
              <a:t>many years, medical training to identify domestic violence injuries—including strangulation—for</a:t>
            </a:r>
          </a:p>
          <a:p>
            <a:r>
              <a:rPr lang="en-US" sz="1000" b="1" dirty="0">
                <a:solidFill>
                  <a:srgbClr val="0000FF"/>
                </a:solidFill>
              </a:rPr>
              <a:t>police, prosecutors, and advocates was often overlooked and not included in core training</a:t>
            </a:r>
            <a:r>
              <a:rPr lang="en-US" sz="1000" b="1" dirty="0" smtClean="0">
                <a:solidFill>
                  <a:srgbClr val="0000FF"/>
                </a:solidFill>
              </a:rPr>
              <a:t>. </a:t>
            </a:r>
            <a:r>
              <a:rPr lang="en-US" sz="1000" dirty="0"/>
              <a:t>A </a:t>
            </a:r>
            <a:r>
              <a:rPr lang="en-US" sz="1000" b="1" u="sng" dirty="0"/>
              <a:t>basic</a:t>
            </a:r>
            <a:r>
              <a:rPr lang="en-US" sz="1000" dirty="0"/>
              <a:t> knowledge of the anatomy of the neck is critical to adequately understand the clinical features of a strangled victim. </a:t>
            </a:r>
          </a:p>
          <a:p>
            <a:endParaRPr lang="en-US" sz="800" b="0" i="0" u="none" strike="noStrike" kern="1200" baseline="0" dirty="0" smtClean="0">
              <a:solidFill>
                <a:schemeClr val="tx1"/>
              </a:solidFill>
            </a:endParaRPr>
          </a:p>
          <a:p>
            <a:r>
              <a:rPr lang="en-US" sz="1000" b="1" i="0" u="none" strike="noStrike" kern="1200" baseline="0" dirty="0" smtClean="0">
                <a:solidFill>
                  <a:srgbClr val="0000FF"/>
                </a:solidFill>
              </a:rPr>
              <a:t>Pressure does not need to be severe as long as it is prolonged. </a:t>
            </a:r>
            <a:r>
              <a:rPr lang="en-US" sz="1000" b="0" i="0" u="none" strike="noStrike" kern="1200" baseline="0" dirty="0" smtClean="0">
                <a:solidFill>
                  <a:schemeClr val="tx1"/>
                </a:solidFill>
              </a:rPr>
              <a:t> </a:t>
            </a:r>
            <a:r>
              <a:rPr lang="en-US" sz="1000" b="1" i="0" u="none" strike="noStrike" kern="1200" baseline="0" dirty="0" smtClean="0">
                <a:solidFill>
                  <a:srgbClr val="0000FF"/>
                </a:solidFill>
              </a:rPr>
              <a:t>The force required to compress the jugular veins is less than the force necessary to compress the carotids, and that is less than the force requisite to constrict the airway. </a:t>
            </a:r>
            <a:r>
              <a:rPr lang="en-US" sz="1000" b="0" i="0" u="none" strike="noStrike" kern="1200" baseline="0" dirty="0" smtClean="0">
                <a:solidFill>
                  <a:schemeClr val="tx1"/>
                </a:solidFill>
              </a:rPr>
              <a:t>The amount of force necessary, however, varies from person to person, “depending on [the] development of  the neck muscles and the surface area for the application of force.”</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11</a:t>
            </a:fld>
            <a:endParaRPr lang="en-US"/>
          </a:p>
        </p:txBody>
      </p:sp>
    </p:spTree>
    <p:extLst>
      <p:ext uri="{BB962C8B-B14F-4D97-AF65-F5344CB8AC3E}">
        <p14:creationId xmlns:p14="http://schemas.microsoft.com/office/powerpoint/2010/main" val="370828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096000" cy="3950970"/>
          </a:xfrm>
        </p:spPr>
        <p:txBody>
          <a:bodyPr/>
          <a:lstStyle/>
          <a:p>
            <a:r>
              <a:rPr lang="en-US" sz="1000" b="1" u="sng" dirty="0" smtClean="0"/>
              <a:t>BACKGROUND:</a:t>
            </a:r>
          </a:p>
          <a:p>
            <a:endParaRPr lang="en-US" sz="1000" b="1" dirty="0" smtClean="0">
              <a:solidFill>
                <a:srgbClr val="0000FF"/>
              </a:solidFill>
            </a:endParaRPr>
          </a:p>
          <a:p>
            <a:r>
              <a:rPr lang="en-US" sz="1000" b="1" dirty="0" smtClean="0">
                <a:solidFill>
                  <a:srgbClr val="0000FF"/>
                </a:solidFill>
              </a:rPr>
              <a:t>For </a:t>
            </a:r>
            <a:r>
              <a:rPr lang="en-US" sz="1000" b="1" dirty="0">
                <a:solidFill>
                  <a:srgbClr val="0000FF"/>
                </a:solidFill>
              </a:rPr>
              <a:t>many years, medical training to identify domestic violence injuries—including strangulation—for</a:t>
            </a:r>
          </a:p>
          <a:p>
            <a:r>
              <a:rPr lang="en-US" sz="1000" b="1" dirty="0">
                <a:solidFill>
                  <a:srgbClr val="0000FF"/>
                </a:solidFill>
              </a:rPr>
              <a:t>police, prosecutors, and advocates was often overlooked and not included in core training. </a:t>
            </a:r>
            <a:r>
              <a:rPr lang="en-US" sz="1000" dirty="0" smtClean="0"/>
              <a:t>It </a:t>
            </a:r>
            <a:r>
              <a:rPr lang="en-US" sz="1000" dirty="0"/>
              <a:t>wasn’t </a:t>
            </a:r>
            <a:r>
              <a:rPr lang="en-US" sz="1000" dirty="0" smtClean="0"/>
              <a:t>until the </a:t>
            </a:r>
            <a:r>
              <a:rPr lang="en-US" sz="1000" dirty="0"/>
              <a:t>deaths of 17-year old </a:t>
            </a:r>
            <a:r>
              <a:rPr lang="en-US" sz="1000" dirty="0" err="1"/>
              <a:t>Casondra</a:t>
            </a:r>
            <a:r>
              <a:rPr lang="en-US" sz="1000" dirty="0"/>
              <a:t> Stewart and 16-year old Tamara Smith in 1995 that the San Diego </a:t>
            </a:r>
            <a:r>
              <a:rPr lang="en-US" sz="1000" dirty="0" smtClean="0"/>
              <a:t>criminal justice </a:t>
            </a:r>
            <a:r>
              <a:rPr lang="en-US" sz="1000" dirty="0"/>
              <a:t>system first began to understand the lethality and seriousness of “choking” cases. The deaths of </a:t>
            </a:r>
            <a:r>
              <a:rPr lang="en-US" sz="1000" dirty="0" smtClean="0"/>
              <a:t>these two </a:t>
            </a:r>
            <a:r>
              <a:rPr lang="en-US" sz="1000" dirty="0"/>
              <a:t>teenagers were a sobering reminder of the reality of relationship violence, prompting the San Diego </a:t>
            </a:r>
            <a:r>
              <a:rPr lang="en-US" sz="1000" dirty="0" smtClean="0"/>
              <a:t>City Attorney’s </a:t>
            </a:r>
            <a:r>
              <a:rPr lang="en-US" sz="1000" dirty="0"/>
              <a:t>Office to study existing “choking” cases being prosecuted within the office. </a:t>
            </a:r>
            <a:r>
              <a:rPr lang="en-US" sz="1000" b="1" dirty="0">
                <a:solidFill>
                  <a:srgbClr val="0000FF"/>
                </a:solidFill>
              </a:rPr>
              <a:t>The study revealed </a:t>
            </a:r>
            <a:r>
              <a:rPr lang="en-US" sz="1000" b="1" dirty="0" smtClean="0">
                <a:solidFill>
                  <a:srgbClr val="0000FF"/>
                </a:solidFill>
              </a:rPr>
              <a:t>that on </a:t>
            </a:r>
            <a:r>
              <a:rPr lang="en-US" sz="1000" b="1" dirty="0">
                <a:solidFill>
                  <a:srgbClr val="0000FF"/>
                </a:solidFill>
              </a:rPr>
              <a:t>a regular basis victims had reported being “choked,” and, in many of those cases, there was very </a:t>
            </a:r>
            <a:r>
              <a:rPr lang="en-US" sz="1000" b="1" dirty="0" smtClean="0">
                <a:solidFill>
                  <a:srgbClr val="0000FF"/>
                </a:solidFill>
              </a:rPr>
              <a:t>little visible </a:t>
            </a:r>
            <a:r>
              <a:rPr lang="en-US" sz="1000" b="1" dirty="0">
                <a:solidFill>
                  <a:srgbClr val="0000FF"/>
                </a:solidFill>
              </a:rPr>
              <a:t>injury or evidence to corroborate the “choking” incident. </a:t>
            </a:r>
            <a:r>
              <a:rPr lang="en-US" sz="1000" dirty="0"/>
              <a:t>The lack of physical evidence caused </a:t>
            </a:r>
            <a:r>
              <a:rPr lang="en-US" sz="1000" dirty="0" smtClean="0"/>
              <a:t>the criminal </a:t>
            </a:r>
            <a:r>
              <a:rPr lang="en-US" sz="1000" dirty="0"/>
              <a:t>justice system to treat many “choking” cases as minor incidents, much like a slap on the face </a:t>
            </a:r>
            <a:r>
              <a:rPr lang="en-US" sz="1000" dirty="0" smtClean="0"/>
              <a:t>where only </a:t>
            </a:r>
            <a:r>
              <a:rPr lang="en-US" sz="1000" dirty="0"/>
              <a:t>redness may appear. These two horrific deaths ultimately changed the course of history and launched </a:t>
            </a:r>
            <a:r>
              <a:rPr lang="en-US" sz="1000" dirty="0" smtClean="0"/>
              <a:t>an aggressive </a:t>
            </a:r>
            <a:r>
              <a:rPr lang="en-US" sz="1000" dirty="0"/>
              <a:t>awareness and education campaign to recruit experts and improve the criminal justice </a:t>
            </a:r>
            <a:r>
              <a:rPr lang="en-US" sz="1000" dirty="0" smtClean="0"/>
              <a:t>system’s response </a:t>
            </a:r>
            <a:r>
              <a:rPr lang="en-US" sz="1000" dirty="0"/>
              <a:t>to the handling of “choking” cases, which are now referred to as “near-fatal strangulation” cases. </a:t>
            </a:r>
            <a:r>
              <a:rPr lang="en-US" sz="1000" dirty="0" smtClean="0"/>
              <a:t>The momentum </a:t>
            </a:r>
            <a:r>
              <a:rPr lang="en-US" sz="1000" dirty="0"/>
              <a:t>for specialized training has spread around the country</a:t>
            </a:r>
            <a:r>
              <a:rPr lang="en-US" sz="1000" dirty="0" smtClean="0"/>
              <a:t>.</a:t>
            </a:r>
          </a:p>
          <a:p>
            <a:endParaRPr lang="en-US" sz="800" dirty="0"/>
          </a:p>
          <a:p>
            <a:r>
              <a:rPr lang="en-US" sz="1000" b="1" dirty="0">
                <a:solidFill>
                  <a:srgbClr val="0000FF"/>
                </a:solidFill>
              </a:rPr>
              <a:t>The mind set of all domestic violence responders should mirror the philosophy of </a:t>
            </a:r>
            <a:r>
              <a:rPr lang="en-US" sz="1000" b="1" dirty="0" smtClean="0">
                <a:solidFill>
                  <a:srgbClr val="0000FF"/>
                </a:solidFill>
              </a:rPr>
              <a:t>a </a:t>
            </a:r>
            <a:r>
              <a:rPr lang="en-US" sz="1000" b="1" dirty="0">
                <a:solidFill>
                  <a:srgbClr val="0000FF"/>
                </a:solidFill>
              </a:rPr>
              <a:t>prosecutor: How </a:t>
            </a:r>
            <a:r>
              <a:rPr lang="en-US" sz="1000" b="1" dirty="0" smtClean="0">
                <a:solidFill>
                  <a:srgbClr val="0000FF"/>
                </a:solidFill>
              </a:rPr>
              <a:t>can we </a:t>
            </a:r>
            <a:r>
              <a:rPr lang="en-US" sz="1000" b="1" dirty="0">
                <a:solidFill>
                  <a:srgbClr val="0000FF"/>
                </a:solidFill>
              </a:rPr>
              <a:t>prove this case without the participation of the victim? Successful prosecution of domestic violence </a:t>
            </a:r>
            <a:r>
              <a:rPr lang="en-US" sz="1000" b="1" dirty="0" smtClean="0">
                <a:solidFill>
                  <a:srgbClr val="0000FF"/>
                </a:solidFill>
              </a:rPr>
              <a:t>cases  hinges </a:t>
            </a:r>
            <a:r>
              <a:rPr lang="en-US" sz="1000" b="1" dirty="0">
                <a:solidFill>
                  <a:srgbClr val="0000FF"/>
                </a:solidFill>
              </a:rPr>
              <a:t>on the responder’s collection of evidence. </a:t>
            </a:r>
            <a:r>
              <a:rPr lang="en-US" sz="1000" dirty="0"/>
              <a:t>The entire investigation will vary greatly depending on </a:t>
            </a:r>
            <a:r>
              <a:rPr lang="en-US" sz="1000" dirty="0" smtClean="0"/>
              <a:t>the focus </a:t>
            </a:r>
            <a:r>
              <a:rPr lang="en-US" sz="1000" dirty="0"/>
              <a:t>of the case—is the focus on the victim or is it on proving the abuser’s conduct? </a:t>
            </a:r>
            <a:r>
              <a:rPr lang="en-US" sz="1000" b="1" dirty="0">
                <a:solidFill>
                  <a:srgbClr val="0000FF"/>
                </a:solidFill>
              </a:rPr>
              <a:t>Generally, if the </a:t>
            </a:r>
            <a:r>
              <a:rPr lang="en-US" sz="1000" b="1" dirty="0" smtClean="0">
                <a:solidFill>
                  <a:srgbClr val="0000FF"/>
                </a:solidFill>
              </a:rPr>
              <a:t>victim is </a:t>
            </a:r>
            <a:r>
              <a:rPr lang="en-US" sz="1000" b="1" dirty="0">
                <a:solidFill>
                  <a:srgbClr val="0000FF"/>
                </a:solidFill>
              </a:rPr>
              <a:t>the crux of the case, her or his testimony will be the primary evidence obtained. Little effort will be made </a:t>
            </a:r>
            <a:r>
              <a:rPr lang="en-US" sz="1000" b="1" dirty="0" smtClean="0">
                <a:solidFill>
                  <a:srgbClr val="0000FF"/>
                </a:solidFill>
              </a:rPr>
              <a:t>to identify </a:t>
            </a:r>
            <a:r>
              <a:rPr lang="en-US" sz="1000" b="1" dirty="0">
                <a:solidFill>
                  <a:srgbClr val="0000FF"/>
                </a:solidFill>
              </a:rPr>
              <a:t>and collect corroborating evidence. This traditional approach will not lead to aggressive </a:t>
            </a:r>
            <a:r>
              <a:rPr lang="en-US" sz="1000" b="1" dirty="0" smtClean="0">
                <a:solidFill>
                  <a:srgbClr val="0000FF"/>
                </a:solidFill>
              </a:rPr>
              <a:t>prosecution and </a:t>
            </a:r>
            <a:r>
              <a:rPr lang="en-US" sz="1000" b="1" dirty="0">
                <a:solidFill>
                  <a:srgbClr val="0000FF"/>
                </a:solidFill>
              </a:rPr>
              <a:t>effective intervention in domestic violence cases. On the other hand, if the entire case focuses on </a:t>
            </a:r>
            <a:r>
              <a:rPr lang="en-US" sz="1000" b="1" dirty="0" smtClean="0">
                <a:solidFill>
                  <a:srgbClr val="0000FF"/>
                </a:solidFill>
              </a:rPr>
              <a:t>proving the </a:t>
            </a:r>
            <a:r>
              <a:rPr lang="en-US" sz="1000" b="1" dirty="0">
                <a:solidFill>
                  <a:srgbClr val="0000FF"/>
                </a:solidFill>
              </a:rPr>
              <a:t>offender’s conduct, the investigation will move beyond the victim’s testimony and lead to a stronger </a:t>
            </a:r>
            <a:r>
              <a:rPr lang="en-US" sz="1000" b="1" dirty="0" smtClean="0">
                <a:solidFill>
                  <a:srgbClr val="0000FF"/>
                </a:solidFill>
              </a:rPr>
              <a:t>case that </a:t>
            </a:r>
            <a:r>
              <a:rPr lang="en-US" sz="1000" b="1" dirty="0">
                <a:solidFill>
                  <a:srgbClr val="0000FF"/>
                </a:solidFill>
              </a:rPr>
              <a:t>is supported by independent corroboration.</a:t>
            </a:r>
          </a:p>
        </p:txBody>
      </p:sp>
      <p:sp>
        <p:nvSpPr>
          <p:cNvPr id="4" name="Slide Number Placeholder 3"/>
          <p:cNvSpPr>
            <a:spLocks noGrp="1"/>
          </p:cNvSpPr>
          <p:nvPr>
            <p:ph type="sldNum" sz="quarter" idx="10"/>
          </p:nvPr>
        </p:nvSpPr>
        <p:spPr/>
        <p:txBody>
          <a:bodyPr/>
          <a:lstStyle/>
          <a:p>
            <a:fld id="{C4B9E74D-E856-438E-AB5E-AC2F6331340D}" type="slidenum">
              <a:rPr lang="en-US" smtClean="0"/>
              <a:t>12</a:t>
            </a:fld>
            <a:endParaRPr lang="en-US"/>
          </a:p>
        </p:txBody>
      </p:sp>
    </p:spTree>
    <p:extLst>
      <p:ext uri="{BB962C8B-B14F-4D97-AF65-F5344CB8AC3E}">
        <p14:creationId xmlns:p14="http://schemas.microsoft.com/office/powerpoint/2010/main" val="353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556510"/>
          </a:xfrm>
        </p:spPr>
        <p:txBody>
          <a:bodyPr/>
          <a:lstStyle/>
          <a:p>
            <a:r>
              <a:rPr lang="en-US" sz="1000" b="1" u="sng" dirty="0" smtClean="0"/>
              <a:t>BACKGROUND:</a:t>
            </a:r>
          </a:p>
          <a:p>
            <a:endParaRPr lang="en-US" sz="800" b="1" dirty="0" smtClean="0">
              <a:solidFill>
                <a:srgbClr val="0000FF"/>
              </a:solidFill>
            </a:endParaRPr>
          </a:p>
          <a:p>
            <a:r>
              <a:rPr lang="en-US" sz="1000" b="1" dirty="0" smtClean="0">
                <a:solidFill>
                  <a:srgbClr val="0000FF"/>
                </a:solidFill>
              </a:rPr>
              <a:t>Strangulation </a:t>
            </a:r>
            <a:r>
              <a:rPr lang="en-US" sz="1000" b="1" dirty="0">
                <a:solidFill>
                  <a:srgbClr val="0000FF"/>
                </a:solidFill>
              </a:rPr>
              <a:t>“is a common means of domestic violence inflicted upon victims by their perpetrators</a:t>
            </a:r>
            <a:r>
              <a:rPr lang="en-US" sz="1000" b="1" dirty="0" smtClean="0">
                <a:solidFill>
                  <a:srgbClr val="0000FF"/>
                </a:solidFill>
              </a:rPr>
              <a:t>.” </a:t>
            </a:r>
          </a:p>
          <a:p>
            <a:endParaRPr lang="en-US" sz="800" b="1" dirty="0">
              <a:solidFill>
                <a:srgbClr val="0000FF"/>
              </a:solidFill>
            </a:endParaRPr>
          </a:p>
          <a:p>
            <a:r>
              <a:rPr lang="en-US" sz="1000" dirty="0" smtClean="0"/>
              <a:t>There </a:t>
            </a:r>
            <a:r>
              <a:rPr lang="en-US" sz="1000" dirty="0"/>
              <a:t>are many views on why an abuser, specifically an intimate partner, would want to hurt someone </a:t>
            </a:r>
            <a:r>
              <a:rPr lang="en-US" sz="1000" dirty="0" smtClean="0"/>
              <a:t>he/she </a:t>
            </a:r>
            <a:r>
              <a:rPr lang="en-US" sz="1000" dirty="0"/>
              <a:t>cares </a:t>
            </a:r>
            <a:r>
              <a:rPr lang="en-US" sz="1000" dirty="0" smtClean="0"/>
              <a:t>about. </a:t>
            </a:r>
            <a:r>
              <a:rPr lang="en-US" sz="1000" dirty="0"/>
              <a:t>One view is that </a:t>
            </a:r>
            <a:r>
              <a:rPr lang="en-US" sz="1000" b="1" dirty="0">
                <a:solidFill>
                  <a:srgbClr val="0000FF"/>
                </a:solidFill>
              </a:rPr>
              <a:t>strangulation is a way for an abuser to demonstrate power and control over a victim, as it puts an abuser in a position of power to prey on the person in the relationship who has less </a:t>
            </a:r>
            <a:r>
              <a:rPr lang="en-US" sz="1000" b="1" dirty="0" smtClean="0">
                <a:solidFill>
                  <a:srgbClr val="0000FF"/>
                </a:solidFill>
              </a:rPr>
              <a:t>power. </a:t>
            </a:r>
            <a:r>
              <a:rPr lang="en-US" sz="1000" b="1" dirty="0">
                <a:solidFill>
                  <a:srgbClr val="0000FF"/>
                </a:solidFill>
              </a:rPr>
              <a:t>An abuser uses strangulation to wear down and keep their victims “under his or her thumb</a:t>
            </a:r>
            <a:r>
              <a:rPr lang="en-US" sz="1000" b="1" dirty="0" smtClean="0">
                <a:solidFill>
                  <a:srgbClr val="0000FF"/>
                </a:solidFill>
              </a:rPr>
              <a:t>.”</a:t>
            </a:r>
          </a:p>
          <a:p>
            <a:endParaRPr lang="en-US" sz="800" b="1" dirty="0">
              <a:solidFill>
                <a:srgbClr val="0000FF"/>
              </a:solidFill>
            </a:endParaRPr>
          </a:p>
          <a:p>
            <a:r>
              <a:rPr lang="en-US" sz="1000" dirty="0" smtClean="0"/>
              <a:t>Another </a:t>
            </a:r>
            <a:r>
              <a:rPr lang="en-US" sz="1000" dirty="0"/>
              <a:t>view is that abusers have “too little compassion” for themselves and others, and the abuse is a sign of an abuser </a:t>
            </a:r>
            <a:r>
              <a:rPr lang="en-US" sz="1000" dirty="0" smtClean="0"/>
              <a:t>self-destructing. </a:t>
            </a:r>
            <a:r>
              <a:rPr lang="en-US" sz="1000" dirty="0"/>
              <a:t>Some believe that what makes a batterer turn to aggression is feeling disregarded, unimportant, accused, guilty, devalued, disrespected, rejected, powerless, inadequate, or </a:t>
            </a:r>
            <a:r>
              <a:rPr lang="en-US" sz="1000" dirty="0" smtClean="0"/>
              <a:t>unlovable. </a:t>
            </a:r>
            <a:r>
              <a:rPr lang="en-US" sz="1000" dirty="0"/>
              <a:t>Thus, an abuser may strangle a victim to prove to an intimate partner he, the abuser, should be regarded highly, is important, has power, and deserves to be </a:t>
            </a:r>
            <a:r>
              <a:rPr lang="en-US" sz="1000" dirty="0" smtClean="0"/>
              <a:t>loved. </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13</a:t>
            </a:fld>
            <a:endParaRPr lang="en-US"/>
          </a:p>
        </p:txBody>
      </p:sp>
    </p:spTree>
    <p:extLst>
      <p:ext uri="{BB962C8B-B14F-4D97-AF65-F5344CB8AC3E}">
        <p14:creationId xmlns:p14="http://schemas.microsoft.com/office/powerpoint/2010/main" val="247684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B9E74D-E856-438E-AB5E-AC2F6331340D}" type="slidenum">
              <a:rPr lang="en-US" smtClean="0"/>
              <a:t>14</a:t>
            </a:fld>
            <a:endParaRPr lang="en-US"/>
          </a:p>
        </p:txBody>
      </p:sp>
      <p:sp>
        <p:nvSpPr>
          <p:cNvPr id="7" name="Notes Placeholder 2"/>
          <p:cNvSpPr>
            <a:spLocks noGrp="1"/>
          </p:cNvSpPr>
          <p:nvPr>
            <p:ph type="body" idx="3"/>
          </p:nvPr>
        </p:nvSpPr>
        <p:spPr>
          <a:xfrm>
            <a:off x="685800" y="4415790"/>
            <a:ext cx="5486400" cy="2556510"/>
          </a:xfrm>
        </p:spPr>
        <p:txBody>
          <a:bodyPr/>
          <a:lstStyle/>
          <a:p>
            <a:r>
              <a:rPr lang="en-US" sz="1000" b="1" u="sng" dirty="0" smtClean="0"/>
              <a:t>BACKGROUND:</a:t>
            </a:r>
          </a:p>
          <a:p>
            <a:endParaRPr lang="en-US" sz="1000" b="1" dirty="0" smtClean="0">
              <a:solidFill>
                <a:srgbClr val="0000FF"/>
              </a:solidFill>
            </a:endParaRPr>
          </a:p>
          <a:p>
            <a:r>
              <a:rPr lang="en-US" sz="1000" b="1" dirty="0" smtClean="0">
                <a:solidFill>
                  <a:srgbClr val="0000FF"/>
                </a:solidFill>
              </a:rPr>
              <a:t>Minimization </a:t>
            </a:r>
            <a:r>
              <a:rPr lang="en-US" sz="1000" b="1" dirty="0">
                <a:solidFill>
                  <a:srgbClr val="0000FF"/>
                </a:solidFill>
              </a:rPr>
              <a:t>is what makes  strangulation one of the most dangerous forms </a:t>
            </a:r>
            <a:r>
              <a:rPr lang="en-US" sz="1000" b="1" dirty="0" smtClean="0">
                <a:solidFill>
                  <a:srgbClr val="0000FF"/>
                </a:solidFill>
              </a:rPr>
              <a:t>of </a:t>
            </a:r>
            <a:r>
              <a:rPr lang="en-US" sz="1000" b="1" dirty="0">
                <a:solidFill>
                  <a:srgbClr val="0000FF"/>
                </a:solidFill>
              </a:rPr>
              <a:t>violence that occurs in domestic violence. </a:t>
            </a:r>
            <a:r>
              <a:rPr lang="en-US" sz="1000" dirty="0"/>
              <a:t>Strangulation is minimized by both the victim and the  professionals who respond to it including dispatchers, law enforcement officers, emergency medical  technicians, emergency room personnel and later, prosecutors and judges. After being strangled, a victim may experience painful symptoms or even  injuries  such as difficulty breathing or lightheadedness or painful throat trauma yet will  often fail to inform the responding officer or EMTs and/or will refuse emergency medical treatment. A victim’s attitude may often cause responding officers and medical personnel to underestimate or doubt  the victim’s allegations of strangulation. The lack of apparent physical injuries may  cause first-responders to further underestimate the allegations of  strangulation.</a:t>
            </a:r>
          </a:p>
          <a:p>
            <a:r>
              <a:rPr lang="en-US" sz="1000" dirty="0"/>
              <a:t>Consequently, many victims of strangulation do not receive medical attention, accounts of strangulation do not appear in police reports ,officers do not collect evidence that can be used in subsequent trials </a:t>
            </a:r>
            <a:r>
              <a:rPr lang="en-US" sz="1000" dirty="0" smtClean="0"/>
              <a:t>and </a:t>
            </a:r>
            <a:r>
              <a:rPr lang="en-US" sz="1000" dirty="0"/>
              <a:t>abusers go uncharged with  </a:t>
            </a:r>
            <a:r>
              <a:rPr lang="en-US" sz="1000" dirty="0" smtClean="0"/>
              <a:t>and thus </a:t>
            </a:r>
            <a:r>
              <a:rPr lang="en-US" sz="1000" dirty="0"/>
              <a:t>are not held accountable for what is a serious assault. </a:t>
            </a:r>
          </a:p>
          <a:p>
            <a:endParaRPr lang="en-US" sz="1000" dirty="0"/>
          </a:p>
        </p:txBody>
      </p:sp>
    </p:spTree>
    <p:extLst>
      <p:ext uri="{BB962C8B-B14F-4D97-AF65-F5344CB8AC3E}">
        <p14:creationId xmlns:p14="http://schemas.microsoft.com/office/powerpoint/2010/main" val="341870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b="1" u="sng" dirty="0" smtClean="0"/>
          </a:p>
          <a:p>
            <a:r>
              <a:rPr lang="en-US" sz="1000" dirty="0" smtClean="0"/>
              <a:t>This section of this presentation is  intended to provide  </a:t>
            </a:r>
            <a:r>
              <a:rPr lang="en-US" sz="1000" b="1" u="sng" dirty="0" smtClean="0"/>
              <a:t>first-responder </a:t>
            </a:r>
            <a:r>
              <a:rPr lang="en-US" sz="1000" dirty="0" smtClean="0"/>
              <a:t>officers with knowledge that can be used to conduct  an </a:t>
            </a:r>
            <a:r>
              <a:rPr lang="en-US" sz="1000" b="1" u="sng" dirty="0" smtClean="0">
                <a:solidFill>
                  <a:srgbClr val="0000FF"/>
                </a:solidFill>
              </a:rPr>
              <a:t>EVIDENCE FOCUSED investigation  </a:t>
            </a:r>
            <a:r>
              <a:rPr lang="en-US" sz="1000" b="1" dirty="0" smtClean="0"/>
              <a:t>into a non-fatal strangulation incident </a:t>
            </a:r>
            <a:r>
              <a:rPr lang="en-US" sz="1000" dirty="0" smtClean="0"/>
              <a:t>rather than relying solely on the statement/account of the victim or witnesses.  Detailed and accurate  observations of the victim’s injuries and behavior after a non-fatal strangulation episode are critical to the prosecution of the case against the abuser, especially if the victim recants his/her account or refuses to testify. Nothing in this section is intended to replace  professional evaluation of a non-fatal strangulation victim’s  physical condition by competent medical professionals including forensic nurses.</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15</a:t>
            </a:fld>
            <a:endParaRPr lang="en-US"/>
          </a:p>
        </p:txBody>
      </p:sp>
    </p:spTree>
    <p:extLst>
      <p:ext uri="{BB962C8B-B14F-4D97-AF65-F5344CB8AC3E}">
        <p14:creationId xmlns:p14="http://schemas.microsoft.com/office/powerpoint/2010/main" val="225715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096000" cy="3718560"/>
          </a:xfrm>
        </p:spPr>
        <p:txBody>
          <a:bodyPr/>
          <a:lstStyle/>
          <a:p>
            <a:r>
              <a:rPr lang="en-US" sz="1000" b="1" u="sng" dirty="0" smtClean="0"/>
              <a:t>BACKGROUND:</a:t>
            </a:r>
          </a:p>
          <a:p>
            <a:endParaRPr lang="en-US" sz="1000" b="1" u="sng" dirty="0" smtClean="0"/>
          </a:p>
          <a:p>
            <a:r>
              <a:rPr lang="en-US" sz="1000" dirty="0" smtClean="0"/>
              <a:t>Law </a:t>
            </a:r>
            <a:r>
              <a:rPr lang="en-US" sz="1000" dirty="0"/>
              <a:t>enforcement officers, who rely on physical evidence to establish probable cause to make an arrest of an abuser, often do not consider a victim’s  account of strangulation as completely factual when he/she does not present with physical injuries that indicate such an attack.  Additionally, </a:t>
            </a:r>
            <a:r>
              <a:rPr lang="en-US" sz="1000" b="1" dirty="0">
                <a:solidFill>
                  <a:srgbClr val="0000FF"/>
                </a:solidFill>
              </a:rPr>
              <a:t>without the presence of visible physical injuries or obvious physical discomfort/distress,  officers are likely not to take seriously a victim’s account of  </a:t>
            </a:r>
            <a:r>
              <a:rPr lang="en-US" sz="1000" b="1" dirty="0" smtClean="0">
                <a:solidFill>
                  <a:srgbClr val="0000FF"/>
                </a:solidFill>
              </a:rPr>
              <a:t>strangulation.</a:t>
            </a:r>
            <a:r>
              <a:rPr lang="en-US" sz="1000" dirty="0" smtClean="0"/>
              <a:t> </a:t>
            </a:r>
            <a:r>
              <a:rPr lang="en-US" sz="1000" dirty="0"/>
              <a:t>Therefore, </a:t>
            </a:r>
            <a:r>
              <a:rPr lang="en-US" sz="1000" b="1" dirty="0">
                <a:solidFill>
                  <a:srgbClr val="0000FF"/>
                </a:solidFill>
              </a:rPr>
              <a:t>they do not thoroughly investigate and document the victim’s claims.</a:t>
            </a:r>
            <a:r>
              <a:rPr lang="en-US" sz="1000" dirty="0"/>
              <a:t> Victims themselves may be too emotional or traumatized to provide officers with  important information that would indicate to an officer that a serious assault had taken place.</a:t>
            </a:r>
          </a:p>
          <a:p>
            <a:endParaRPr lang="en-US" sz="800" dirty="0"/>
          </a:p>
          <a:p>
            <a:r>
              <a:rPr lang="en-US" sz="1000" dirty="0"/>
              <a:t>Likewise, even when a victim of strangulation informs  </a:t>
            </a:r>
            <a:r>
              <a:rPr lang="en-US" sz="1000" b="1" dirty="0">
                <a:solidFill>
                  <a:srgbClr val="0000FF"/>
                </a:solidFill>
              </a:rPr>
              <a:t>emergency room medical personnel </a:t>
            </a:r>
            <a:r>
              <a:rPr lang="en-US" sz="1000" dirty="0"/>
              <a:t>that he/she has been strangled, the report is </a:t>
            </a:r>
            <a:r>
              <a:rPr lang="en-US" sz="1000" b="1" dirty="0">
                <a:solidFill>
                  <a:srgbClr val="0000FF"/>
                </a:solidFill>
              </a:rPr>
              <a:t>often “underestimated” and “under-evaluated.” </a:t>
            </a:r>
            <a:r>
              <a:rPr lang="en-US" sz="1000" dirty="0"/>
              <a:t>The victim’s description of the strangulation act may not coincide with the fact that there are no visible markings/injuries to the victim’s neck.  As a result </a:t>
            </a:r>
            <a:r>
              <a:rPr lang="en-US" sz="1000" b="1" dirty="0">
                <a:solidFill>
                  <a:srgbClr val="0000FF"/>
                </a:solidFill>
              </a:rPr>
              <a:t>medical personnel consider the  claim of strangulation  to be  an “exaggeration” by an  “emotionally unstable” victim and consequently  they do not look for medical evidence of strangulation or  entirely disregard symptoms of strangulation which may be present. </a:t>
            </a:r>
            <a:r>
              <a:rPr lang="en-US" sz="1000" dirty="0"/>
              <a:t>Hoarseness is often attributed to “screaming” during  an argument; subconjunctival  hemorrhages, which are broken blood vessels in the eye are misdiagnosed as pink eye or as an indication of  alcohol or drug use. Many times, </a:t>
            </a:r>
            <a:r>
              <a:rPr lang="en-US" sz="1000" b="1" dirty="0">
                <a:solidFill>
                  <a:srgbClr val="0000FF"/>
                </a:solidFill>
              </a:rPr>
              <a:t>if there are admissions of alcohol or drug use many emergency room personnel may only perform a perfunctory examination or no examination at all.</a:t>
            </a:r>
          </a:p>
          <a:p>
            <a:endParaRPr lang="en-US" sz="800" dirty="0"/>
          </a:p>
          <a:p>
            <a:r>
              <a:rPr lang="en-US" sz="1000" b="1" dirty="0">
                <a:solidFill>
                  <a:srgbClr val="0000FF"/>
                </a:solidFill>
              </a:rPr>
              <a:t>When both law enforcement officers and emergency room personnel do not properly evaluate  victim claims of strangulation and minimize the incident the abuser is not held accountable for his/her actions. </a:t>
            </a:r>
            <a:r>
              <a:rPr lang="en-US" sz="1000" dirty="0"/>
              <a:t>Additionally, </a:t>
            </a:r>
            <a:r>
              <a:rPr lang="en-US" sz="1000" b="1" dirty="0">
                <a:solidFill>
                  <a:srgbClr val="0000FF"/>
                </a:solidFill>
              </a:rPr>
              <a:t>a batterer may be encouraged to repeat his/her assault believing that no one takes the victim’s claims seriously. </a:t>
            </a:r>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16</a:t>
            </a:fld>
            <a:endParaRPr lang="en-US"/>
          </a:p>
        </p:txBody>
      </p:sp>
    </p:spTree>
    <p:extLst>
      <p:ext uri="{BB962C8B-B14F-4D97-AF65-F5344CB8AC3E}">
        <p14:creationId xmlns:p14="http://schemas.microsoft.com/office/powerpoint/2010/main" val="409963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788920"/>
          </a:xfrm>
        </p:spPr>
        <p:txBody>
          <a:bodyPr/>
          <a:lstStyle/>
          <a:p>
            <a:r>
              <a:rPr lang="en-US" sz="1000" b="1" u="sng" dirty="0" smtClean="0">
                <a:solidFill>
                  <a:srgbClr val="0000FF"/>
                </a:solidFill>
              </a:rPr>
              <a:t>BACKGROUND:</a:t>
            </a:r>
          </a:p>
          <a:p>
            <a:endParaRPr lang="en-US" sz="1000" b="1" i="0" u="none" strike="noStrike" kern="1200" baseline="0" dirty="0" smtClean="0">
              <a:solidFill>
                <a:srgbClr val="0000FF"/>
              </a:solidFill>
            </a:endParaRPr>
          </a:p>
          <a:p>
            <a:r>
              <a:rPr lang="en-US" sz="1000" b="1" i="0" u="none" strike="noStrike" kern="1200" baseline="0" dirty="0" smtClean="0">
                <a:solidFill>
                  <a:srgbClr val="0000FF"/>
                </a:solidFill>
              </a:rPr>
              <a:t>Even when signs or symptoms of strangulation are noticed, they can easily be misidentified as symptoms of other conditions. </a:t>
            </a:r>
            <a:r>
              <a:rPr lang="en-US" sz="1000" b="0" i="0" u="none" strike="noStrike" kern="1200" baseline="0" dirty="0" smtClean="0">
                <a:solidFill>
                  <a:schemeClr val="tx1"/>
                </a:solidFill>
              </a:rPr>
              <a:t>For example, subconjunctival hemorrhages can be diagnosed as pink eye; voice hoarseness can be attributed to a victim screaming during an argument with her partner; and hyperventilating may be a symptom of numerous pathological conditions secondary to a strangulation attempt. Thus, </a:t>
            </a:r>
            <a:r>
              <a:rPr lang="en-US" sz="1000" b="1" i="0" u="none" strike="noStrike" kern="1200" baseline="0" dirty="0" smtClean="0">
                <a:solidFill>
                  <a:srgbClr val="0000FF"/>
                </a:solidFill>
              </a:rPr>
              <a:t>it is difficult for law enforcement and medical professionals to detect strangulation, especially when an abuser uses intimidation and  control techniques to ensure the victim does not volunteer any information about the strangulation to these professionals.</a:t>
            </a:r>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17</a:t>
            </a:fld>
            <a:endParaRPr lang="en-US"/>
          </a:p>
        </p:txBody>
      </p:sp>
    </p:spTree>
    <p:extLst>
      <p:ext uri="{BB962C8B-B14F-4D97-AF65-F5344CB8AC3E}">
        <p14:creationId xmlns:p14="http://schemas.microsoft.com/office/powerpoint/2010/main" val="130926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rgbClr val="0000FF"/>
                </a:solidFill>
              </a:rPr>
              <a:t>Note</a:t>
            </a:r>
            <a:r>
              <a:rPr lang="en-US" sz="1000" b="1" dirty="0" smtClean="0">
                <a:solidFill>
                  <a:srgbClr val="0000FF"/>
                </a:solidFill>
              </a:rPr>
              <a:t>:</a:t>
            </a:r>
            <a:r>
              <a:rPr lang="en-US" sz="1000" dirty="0" smtClean="0">
                <a:solidFill>
                  <a:srgbClr val="0000FF"/>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While it might be possible to affect a strangulation by ligature by lifting a victim up off the floor using only the ligature, this would require a number of conditions, such as victim unconsciousness; </a:t>
            </a:r>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18</a:t>
            </a:fld>
            <a:endParaRPr lang="en-US"/>
          </a:p>
        </p:txBody>
      </p:sp>
    </p:spTree>
    <p:extLst>
      <p:ext uri="{BB962C8B-B14F-4D97-AF65-F5344CB8AC3E}">
        <p14:creationId xmlns:p14="http://schemas.microsoft.com/office/powerpoint/2010/main" val="248556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77000" cy="3718560"/>
          </a:xfrm>
        </p:spPr>
        <p:txBody>
          <a:bodyPr/>
          <a:lstStyle/>
          <a:p>
            <a:r>
              <a:rPr lang="en-US" sz="1000" b="1" u="sng" dirty="0" smtClean="0"/>
              <a:t>BACKGROUND:</a:t>
            </a:r>
          </a:p>
          <a:p>
            <a:endParaRPr lang="en-US" sz="800" dirty="0" smtClean="0"/>
          </a:p>
          <a:p>
            <a:r>
              <a:rPr lang="en-US" sz="1000" dirty="0"/>
              <a:t>Because two </a:t>
            </a:r>
            <a:r>
              <a:rPr lang="en-US" sz="1000" dirty="0" smtClean="0"/>
              <a:t>complex systems </a:t>
            </a:r>
            <a:r>
              <a:rPr lang="en-US" sz="1000" dirty="0"/>
              <a:t>(respiratory and cardiovascular) are involved, functional vulnerabilities exist in many areas—singly </a:t>
            </a:r>
            <a:r>
              <a:rPr lang="en-US" sz="1000" dirty="0" smtClean="0"/>
              <a:t>or in </a:t>
            </a:r>
            <a:r>
              <a:rPr lang="en-US" sz="1000" dirty="0"/>
              <a:t>combination. Functional changes may be temporary and resolve when the compromising force is </a:t>
            </a:r>
            <a:r>
              <a:rPr lang="en-US" sz="1000" dirty="0" smtClean="0"/>
              <a:t>removed. Examples </a:t>
            </a:r>
            <a:r>
              <a:rPr lang="en-US" sz="1000" dirty="0"/>
              <a:t>include compression of the airway, the chest, a blood vessel, or a nerve. </a:t>
            </a:r>
            <a:r>
              <a:rPr lang="en-US" sz="1000" b="1" dirty="0">
                <a:solidFill>
                  <a:srgbClr val="0000FF"/>
                </a:solidFill>
              </a:rPr>
              <a:t>Forces may damage</a:t>
            </a:r>
          </a:p>
          <a:p>
            <a:r>
              <a:rPr lang="en-US" sz="1000" b="1" dirty="0">
                <a:solidFill>
                  <a:srgbClr val="0000FF"/>
                </a:solidFill>
              </a:rPr>
              <a:t>structures that will require treatment and/or time to heal</a:t>
            </a:r>
            <a:r>
              <a:rPr lang="en-US" sz="1000" dirty="0"/>
              <a:t>. Examples include fractures, tears, ruptures, or crushing</a:t>
            </a:r>
          </a:p>
          <a:p>
            <a:r>
              <a:rPr lang="en-US" sz="1000" dirty="0"/>
              <a:t>of airway or blood vessel structures. </a:t>
            </a:r>
            <a:r>
              <a:rPr lang="en-US" sz="1000" b="1" dirty="0">
                <a:solidFill>
                  <a:srgbClr val="0000FF"/>
                </a:solidFill>
              </a:rPr>
              <a:t>These injuries may pose an immediate threat to life.</a:t>
            </a:r>
            <a:r>
              <a:rPr lang="en-US" sz="1000" dirty="0"/>
              <a:t> Bleeding and swelling</a:t>
            </a:r>
          </a:p>
          <a:p>
            <a:r>
              <a:rPr lang="en-US" sz="1000" dirty="0"/>
              <a:t>deserve special emphasis. Even minimal force may cause bleeding and/or swelling in the injured tissue. </a:t>
            </a:r>
            <a:endParaRPr lang="en-US" sz="1000" dirty="0" smtClean="0"/>
          </a:p>
          <a:p>
            <a:endParaRPr lang="en-US" sz="800" dirty="0"/>
          </a:p>
          <a:p>
            <a:r>
              <a:rPr lang="en-US" sz="1000" b="1" dirty="0" smtClean="0">
                <a:solidFill>
                  <a:srgbClr val="0000FF"/>
                </a:solidFill>
              </a:rPr>
              <a:t>The </a:t>
            </a:r>
            <a:r>
              <a:rPr lang="en-US" sz="1000" b="1" dirty="0">
                <a:solidFill>
                  <a:srgbClr val="0000FF"/>
                </a:solidFill>
              </a:rPr>
              <a:t>great risk is that both bleeding and swelling </a:t>
            </a:r>
            <a:r>
              <a:rPr lang="en-US" sz="1000" b="1" dirty="0" smtClean="0">
                <a:solidFill>
                  <a:srgbClr val="0000FF"/>
                </a:solidFill>
              </a:rPr>
              <a:t>can progress </a:t>
            </a:r>
            <a:r>
              <a:rPr lang="en-US" sz="1000" b="1" dirty="0">
                <a:solidFill>
                  <a:srgbClr val="0000FF"/>
                </a:solidFill>
              </a:rPr>
              <a:t>(often slowly) and not cause obvious problems until the airway is blocked or a vascular disaster occurs</a:t>
            </a:r>
            <a:r>
              <a:rPr lang="en-US" sz="1000" b="1" dirty="0" smtClean="0">
                <a:solidFill>
                  <a:srgbClr val="0000FF"/>
                </a:solidFill>
              </a:rPr>
              <a:t>. </a:t>
            </a:r>
            <a:r>
              <a:rPr lang="en-US" sz="1000" dirty="0" smtClean="0"/>
              <a:t>Functional </a:t>
            </a:r>
            <a:r>
              <a:rPr lang="en-US" sz="1000" dirty="0"/>
              <a:t>changes in a strangulation case </a:t>
            </a:r>
            <a:r>
              <a:rPr lang="en-US" sz="1000" b="1" dirty="0">
                <a:solidFill>
                  <a:srgbClr val="0000FF"/>
                </a:solidFill>
              </a:rPr>
              <a:t>may include damage to the voice box (larynx) and/or the </a:t>
            </a:r>
            <a:r>
              <a:rPr lang="en-US" sz="1000" b="1" dirty="0" smtClean="0">
                <a:solidFill>
                  <a:srgbClr val="0000FF"/>
                </a:solidFill>
              </a:rPr>
              <a:t>hyoid bone</a:t>
            </a:r>
            <a:r>
              <a:rPr lang="en-US" sz="1000" b="1" dirty="0">
                <a:solidFill>
                  <a:srgbClr val="0000FF"/>
                </a:solidFill>
              </a:rPr>
              <a:t>. </a:t>
            </a:r>
            <a:r>
              <a:rPr lang="en-US" sz="1000" dirty="0"/>
              <a:t>(</a:t>
            </a:r>
            <a:r>
              <a:rPr lang="en-US" sz="1000" i="1" dirty="0"/>
              <a:t>Note</a:t>
            </a:r>
            <a:r>
              <a:rPr lang="en-US" sz="1000" dirty="0"/>
              <a:t>: The hyoid bone is the only bone in the body that is not directly connected to any other bone; </a:t>
            </a:r>
            <a:r>
              <a:rPr lang="en-US" sz="1000" dirty="0" smtClean="0"/>
              <a:t>it aids </a:t>
            </a:r>
            <a:r>
              <a:rPr lang="en-US" sz="1000" dirty="0"/>
              <a:t>in tongue movement and swallowing.) </a:t>
            </a:r>
            <a:r>
              <a:rPr lang="en-US" sz="1000" b="1" dirty="0">
                <a:solidFill>
                  <a:srgbClr val="0000FF"/>
                </a:solidFill>
              </a:rPr>
              <a:t>Bruising (contusion) and bleeding (hemorrhage) are common </a:t>
            </a:r>
            <a:r>
              <a:rPr lang="en-US" sz="1000" b="1" dirty="0" smtClean="0">
                <a:solidFill>
                  <a:srgbClr val="0000FF"/>
                </a:solidFill>
              </a:rPr>
              <a:t>in strangulation </a:t>
            </a:r>
            <a:r>
              <a:rPr lang="en-US" sz="1000" b="1" dirty="0">
                <a:solidFill>
                  <a:srgbClr val="0000FF"/>
                </a:solidFill>
              </a:rPr>
              <a:t>cases, as well as swelling (edema). Swelling is something that should be of grave concern </a:t>
            </a:r>
            <a:r>
              <a:rPr lang="en-US" sz="1000" b="1" dirty="0" smtClean="0">
                <a:solidFill>
                  <a:srgbClr val="0000FF"/>
                </a:solidFill>
              </a:rPr>
              <a:t>given that </a:t>
            </a:r>
            <a:r>
              <a:rPr lang="en-US" sz="1000" b="1" dirty="0">
                <a:solidFill>
                  <a:srgbClr val="0000FF"/>
                </a:solidFill>
              </a:rPr>
              <a:t>it may not be apparent until hours after the strangulation occurs. </a:t>
            </a:r>
            <a:r>
              <a:rPr lang="en-US" sz="1000" dirty="0"/>
              <a:t>These findings may develop with </a:t>
            </a:r>
            <a:r>
              <a:rPr lang="en-US" sz="1000" dirty="0" smtClean="0"/>
              <a:t>as little </a:t>
            </a:r>
            <a:r>
              <a:rPr lang="en-US" sz="1000" dirty="0"/>
              <a:t>as 22 pounds of pressure to the neck. The temporary blockage or closing of the blood vessels (</a:t>
            </a:r>
            <a:r>
              <a:rPr lang="en-US" sz="1000" dirty="0" smtClean="0"/>
              <a:t>occlusion) requires </a:t>
            </a:r>
            <a:r>
              <a:rPr lang="en-US" sz="1000" dirty="0"/>
              <a:t>33 pounds of pressure, and fracture of the hyoid bone requires 35–46 pounds of pressure</a:t>
            </a:r>
            <a:r>
              <a:rPr lang="en-US" sz="1000" dirty="0" smtClean="0"/>
              <a:t>.</a:t>
            </a:r>
          </a:p>
          <a:p>
            <a:endParaRPr lang="en-US" sz="800" dirty="0"/>
          </a:p>
          <a:p>
            <a:r>
              <a:rPr lang="en-US" sz="1000" b="1" dirty="0">
                <a:solidFill>
                  <a:srgbClr val="0000FF"/>
                </a:solidFill>
              </a:rPr>
              <a:t>Various combinations of functional changes may occur, leading to severe trauma to the upper airway. </a:t>
            </a:r>
            <a:r>
              <a:rPr lang="en-US" sz="1000" dirty="0" smtClean="0"/>
              <a:t>For example</a:t>
            </a:r>
            <a:r>
              <a:rPr lang="en-US" sz="1000" dirty="0"/>
              <a:t>, the airflow can be compromised, the voice box fractured, and facial and neck swelling can be </a:t>
            </a:r>
            <a:r>
              <a:rPr lang="en-US" sz="1000" dirty="0" smtClean="0"/>
              <a:t>evident. Air </a:t>
            </a:r>
            <a:r>
              <a:rPr lang="en-US" sz="1000" dirty="0"/>
              <a:t>can escape from the air passages and leak into the soft tissues (subcutaneous emphysema). </a:t>
            </a:r>
            <a:r>
              <a:rPr lang="en-US" sz="1000" b="1" dirty="0">
                <a:solidFill>
                  <a:srgbClr val="0000FF"/>
                </a:solidFill>
              </a:rPr>
              <a:t>These </a:t>
            </a:r>
            <a:r>
              <a:rPr lang="en-US" sz="1000" b="1" dirty="0" smtClean="0">
                <a:solidFill>
                  <a:srgbClr val="0000FF"/>
                </a:solidFill>
              </a:rPr>
              <a:t>injuries can </a:t>
            </a:r>
            <a:r>
              <a:rPr lang="en-US" sz="1000" b="1" dirty="0">
                <a:solidFill>
                  <a:srgbClr val="0000FF"/>
                </a:solidFill>
              </a:rPr>
              <a:t>be very dangerous to a patient and may lead to death</a:t>
            </a:r>
            <a:r>
              <a:rPr lang="en-US" sz="1000" b="1" dirty="0" smtClean="0">
                <a:solidFill>
                  <a:srgbClr val="0000FF"/>
                </a:solidFill>
              </a:rPr>
              <a:t>.</a:t>
            </a:r>
          </a:p>
          <a:p>
            <a:endParaRPr lang="en-US" sz="1000" dirty="0"/>
          </a:p>
          <a:p>
            <a:pPr algn="ctr"/>
            <a:r>
              <a:rPr lang="en-US" sz="1000" b="1" dirty="0" smtClean="0">
                <a:solidFill>
                  <a:srgbClr val="0000FF"/>
                </a:solidFill>
              </a:rPr>
              <a:t>[CONTINUED ON NEXT SLIDE]</a:t>
            </a:r>
          </a:p>
          <a:p>
            <a:pPr algn="ctr"/>
            <a:endParaRPr lang="en-US" sz="1000" dirty="0" smtClean="0"/>
          </a:p>
          <a:p>
            <a:pPr algn="ctr"/>
            <a:endParaRPr lang="en-US" sz="800" dirty="0"/>
          </a:p>
        </p:txBody>
      </p:sp>
      <p:sp>
        <p:nvSpPr>
          <p:cNvPr id="4" name="Slide Number Placeholder 3"/>
          <p:cNvSpPr>
            <a:spLocks noGrp="1"/>
          </p:cNvSpPr>
          <p:nvPr>
            <p:ph type="sldNum" sz="quarter" idx="10"/>
          </p:nvPr>
        </p:nvSpPr>
        <p:spPr/>
        <p:txBody>
          <a:bodyPr/>
          <a:lstStyle/>
          <a:p>
            <a:fld id="{C4B9E74D-E856-438E-AB5E-AC2F6331340D}" type="slidenum">
              <a:rPr lang="en-US" smtClean="0"/>
              <a:t>19</a:t>
            </a:fld>
            <a:endParaRPr lang="en-US"/>
          </a:p>
        </p:txBody>
      </p:sp>
    </p:spTree>
    <p:extLst>
      <p:ext uri="{BB962C8B-B14F-4D97-AF65-F5344CB8AC3E}">
        <p14:creationId xmlns:p14="http://schemas.microsoft.com/office/powerpoint/2010/main" val="327186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248400" cy="2594610"/>
          </a:xfrm>
        </p:spPr>
        <p:txBody>
          <a:bodyPr/>
          <a:lstStyle/>
          <a:p>
            <a:r>
              <a:rPr lang="en-US" sz="1000" b="1" u="sng" dirty="0" smtClean="0"/>
              <a:t>DISCUSSION POINT:</a:t>
            </a:r>
          </a:p>
          <a:p>
            <a:endParaRPr lang="en-US" sz="1000" b="1" dirty="0">
              <a:solidFill>
                <a:srgbClr val="0000FF"/>
              </a:solidFill>
            </a:endParaRPr>
          </a:p>
          <a:p>
            <a:r>
              <a:rPr lang="en-US" sz="1000" b="1" dirty="0" smtClean="0">
                <a:solidFill>
                  <a:srgbClr val="0000FF"/>
                </a:solidFill>
              </a:rPr>
              <a:t>Any </a:t>
            </a:r>
            <a:r>
              <a:rPr lang="en-US" sz="1000" b="1" dirty="0">
                <a:solidFill>
                  <a:srgbClr val="0000FF"/>
                </a:solidFill>
              </a:rPr>
              <a:t>report of a perpetrator placing his </a:t>
            </a:r>
            <a:r>
              <a:rPr lang="en-US" sz="1000" b="1" dirty="0" smtClean="0">
                <a:solidFill>
                  <a:srgbClr val="0000FF"/>
                </a:solidFill>
              </a:rPr>
              <a:t>/her </a:t>
            </a:r>
            <a:r>
              <a:rPr lang="en-US" sz="1000" b="1" dirty="0">
                <a:solidFill>
                  <a:srgbClr val="0000FF"/>
                </a:solidFill>
              </a:rPr>
              <a:t>hand or arm around the neck/throat </a:t>
            </a:r>
            <a:r>
              <a:rPr lang="en-US" sz="1000" b="1" dirty="0" smtClean="0">
                <a:solidFill>
                  <a:srgbClr val="0000FF"/>
                </a:solidFill>
              </a:rPr>
              <a:t>of a victim and </a:t>
            </a:r>
            <a:r>
              <a:rPr lang="en-US" sz="1000" b="1" dirty="0">
                <a:solidFill>
                  <a:srgbClr val="0000FF"/>
                </a:solidFill>
              </a:rPr>
              <a:t>squeezing is extremely lethal behavior and creates a grave risk of injury or death for the victim</a:t>
            </a:r>
            <a:r>
              <a:rPr lang="en-US" sz="1000" dirty="0"/>
              <a:t>. The reality </a:t>
            </a:r>
            <a:r>
              <a:rPr lang="en-US" sz="1000" dirty="0" smtClean="0"/>
              <a:t>is that </a:t>
            </a:r>
            <a:r>
              <a:rPr lang="en-US" sz="1000" dirty="0"/>
              <a:t>many times the perpetrator’s use of strangulation </a:t>
            </a:r>
            <a:r>
              <a:rPr lang="en-US" sz="1000" b="1" dirty="0">
                <a:solidFill>
                  <a:srgbClr val="0000FF"/>
                </a:solidFill>
              </a:rPr>
              <a:t>foreshadows an escalating use of violence and homicidal intent </a:t>
            </a:r>
            <a:r>
              <a:rPr lang="en-US" sz="1000" b="1" dirty="0" smtClean="0">
                <a:solidFill>
                  <a:srgbClr val="0000FF"/>
                </a:solidFill>
              </a:rPr>
              <a:t>towards </a:t>
            </a:r>
            <a:r>
              <a:rPr lang="en-US" sz="1000" b="1" dirty="0">
                <a:solidFill>
                  <a:srgbClr val="0000FF"/>
                </a:solidFill>
              </a:rPr>
              <a:t>the </a:t>
            </a:r>
            <a:r>
              <a:rPr lang="en-US" sz="1000" b="1" dirty="0" smtClean="0">
                <a:solidFill>
                  <a:srgbClr val="0000FF"/>
                </a:solidFill>
              </a:rPr>
              <a:t>victim. </a:t>
            </a:r>
            <a:r>
              <a:rPr lang="en-US" sz="1000" dirty="0"/>
              <a:t>When the perpetrator makes the decision to place his hands around the victim’s neck, he has indicated his intent.</a:t>
            </a:r>
          </a:p>
          <a:p>
            <a:endParaRPr lang="en-US" sz="800" dirty="0"/>
          </a:p>
          <a:p>
            <a:r>
              <a:rPr lang="en-US" sz="1000" b="1" dirty="0" smtClean="0">
                <a:solidFill>
                  <a:srgbClr val="0000FF"/>
                </a:solidFill>
              </a:rPr>
              <a:t>Until </a:t>
            </a:r>
            <a:r>
              <a:rPr lang="en-US" sz="1000" b="1" dirty="0">
                <a:solidFill>
                  <a:srgbClr val="0000FF"/>
                </a:solidFill>
              </a:rPr>
              <a:t>fairly recently, law enforcement made little reference to strangulation. Most reports involving strangulation </a:t>
            </a:r>
            <a:r>
              <a:rPr lang="en-US" sz="1000" b="1" dirty="0" smtClean="0">
                <a:solidFill>
                  <a:srgbClr val="0000FF"/>
                </a:solidFill>
              </a:rPr>
              <a:t>only included it as </a:t>
            </a:r>
            <a:r>
              <a:rPr lang="en-US" sz="1000" b="1" dirty="0">
                <a:solidFill>
                  <a:srgbClr val="0000FF"/>
                </a:solidFill>
              </a:rPr>
              <a:t>an incidental part of </a:t>
            </a:r>
            <a:r>
              <a:rPr lang="en-US" sz="1000" b="1" dirty="0" smtClean="0">
                <a:solidFill>
                  <a:srgbClr val="0000FF"/>
                </a:solidFill>
              </a:rPr>
              <a:t>a </a:t>
            </a:r>
            <a:r>
              <a:rPr lang="en-US" sz="1000" b="1" dirty="0">
                <a:solidFill>
                  <a:srgbClr val="0000FF"/>
                </a:solidFill>
              </a:rPr>
              <a:t>domestic violence incident. Victims often did not </a:t>
            </a:r>
            <a:r>
              <a:rPr lang="en-US" sz="1000" b="1" dirty="0" smtClean="0">
                <a:solidFill>
                  <a:srgbClr val="0000FF"/>
                </a:solidFill>
              </a:rPr>
              <a:t>report </a:t>
            </a:r>
            <a:r>
              <a:rPr lang="en-US" sz="1000" b="1" dirty="0">
                <a:solidFill>
                  <a:srgbClr val="0000FF"/>
                </a:solidFill>
              </a:rPr>
              <a:t>being strangled by their </a:t>
            </a:r>
            <a:r>
              <a:rPr lang="en-US" sz="1000" b="1" dirty="0" smtClean="0">
                <a:solidFill>
                  <a:srgbClr val="0000FF"/>
                </a:solidFill>
              </a:rPr>
              <a:t>abuser. </a:t>
            </a:r>
            <a:r>
              <a:rPr lang="en-US" sz="1000" b="1" dirty="0">
                <a:solidFill>
                  <a:srgbClr val="0000FF"/>
                </a:solidFill>
              </a:rPr>
              <a:t>Where there was mention of strangulation, it was generally limited to a single comment of the victim saying they were “choked.” </a:t>
            </a:r>
            <a:r>
              <a:rPr lang="en-US" sz="1000" dirty="0"/>
              <a:t>Law enforcement generally lacked tools and techniques to separately document this type of injury. </a:t>
            </a:r>
            <a:r>
              <a:rPr lang="en-US" sz="1000" b="1" dirty="0">
                <a:solidFill>
                  <a:srgbClr val="0000FF"/>
                </a:solidFill>
              </a:rPr>
              <a:t>Victims of strangulation often lack the type of readily visible external injuries that law enforcement traditionally associates with domestic violence. </a:t>
            </a:r>
            <a:r>
              <a:rPr lang="en-US" sz="1000" dirty="0"/>
              <a:t>The injuries may be internal or </a:t>
            </a:r>
            <a:r>
              <a:rPr lang="en-US" sz="1000" dirty="0" smtClean="0"/>
              <a:t>the external </a:t>
            </a:r>
            <a:r>
              <a:rPr lang="en-US" sz="1000" dirty="0"/>
              <a:t>injuries </a:t>
            </a:r>
            <a:r>
              <a:rPr lang="en-US" sz="1000" dirty="0" smtClean="0"/>
              <a:t>are </a:t>
            </a:r>
            <a:r>
              <a:rPr lang="en-US" sz="1000" dirty="0"/>
              <a:t>difficult to notice without specialized training. Additionally, strangulation can occur even </a:t>
            </a:r>
            <a:r>
              <a:rPr lang="en-US" sz="1000" dirty="0" smtClean="0"/>
              <a:t>when the </a:t>
            </a:r>
            <a:r>
              <a:rPr lang="en-US" sz="1000" dirty="0"/>
              <a:t>victim </a:t>
            </a:r>
            <a:r>
              <a:rPr lang="en-US" sz="1000" dirty="0" smtClean="0"/>
              <a:t>can continue to breathe</a:t>
            </a:r>
            <a:r>
              <a:rPr lang="en-US" sz="1000" dirty="0"/>
              <a:t>, resulting in </a:t>
            </a:r>
            <a:r>
              <a:rPr lang="en-US" sz="1000" b="1" dirty="0">
                <a:solidFill>
                  <a:srgbClr val="0000FF"/>
                </a:solidFill>
              </a:rPr>
              <a:t>victims and law enforcement under-reporting </a:t>
            </a:r>
            <a:r>
              <a:rPr lang="en-US" sz="1000" b="1" dirty="0" smtClean="0">
                <a:solidFill>
                  <a:srgbClr val="0000FF"/>
                </a:solidFill>
              </a:rPr>
              <a:t> or even not reporting the incident. </a:t>
            </a:r>
            <a:endParaRPr lang="en-US" sz="1000" b="1" kern="1200" dirty="0" smtClean="0">
              <a:solidFill>
                <a:srgbClr val="0000FF"/>
              </a:solidFill>
              <a:effectLst/>
            </a:endParaRPr>
          </a:p>
        </p:txBody>
      </p:sp>
      <p:sp>
        <p:nvSpPr>
          <p:cNvPr id="4" name="Slide Number Placeholder 3"/>
          <p:cNvSpPr>
            <a:spLocks noGrp="1"/>
          </p:cNvSpPr>
          <p:nvPr>
            <p:ph type="sldNum" sz="quarter" idx="10"/>
          </p:nvPr>
        </p:nvSpPr>
        <p:spPr/>
        <p:txBody>
          <a:bodyPr/>
          <a:lstStyle/>
          <a:p>
            <a:fld id="{C4B9E74D-E856-438E-AB5E-AC2F6331340D}" type="slidenum">
              <a:rPr lang="en-US" smtClean="0"/>
              <a:t>2</a:t>
            </a:fld>
            <a:endParaRPr lang="en-US"/>
          </a:p>
        </p:txBody>
      </p:sp>
    </p:spTree>
    <p:extLst>
      <p:ext uri="{BB962C8B-B14F-4D97-AF65-F5344CB8AC3E}">
        <p14:creationId xmlns:p14="http://schemas.microsoft.com/office/powerpoint/2010/main" val="275808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248400" cy="3563620"/>
          </a:xfrm>
        </p:spPr>
        <p:txBody>
          <a:bodyPr/>
          <a:lstStyle/>
          <a:p>
            <a:r>
              <a:rPr lang="en-US" sz="1000" b="1" dirty="0">
                <a:solidFill>
                  <a:srgbClr val="0000FF"/>
                </a:solidFill>
              </a:rPr>
              <a:t>Damage to the carotid arteries may occur, which compromises the blood flow to the brain. </a:t>
            </a:r>
            <a:r>
              <a:rPr lang="en-US" sz="1000" dirty="0"/>
              <a:t>The use of frontal force—anywhere from 5.5 to 22 pounds—may result in arteries being compressed against the neck bones. When a single carotid artery is compressed or blocked, there may be neurologic findings on the opposite side of the body. These findings include weakness, numbness, and tingling. When both carotid arteries are compressed or blocked, the result is rapid loss of consciousness. </a:t>
            </a:r>
            <a:r>
              <a:rPr lang="en-US" sz="1000" b="1" dirty="0">
                <a:solidFill>
                  <a:srgbClr val="0000FF"/>
                </a:solidFill>
              </a:rPr>
              <a:t>Any damage to the carotid arteries may result in compromised blood flow to the brain</a:t>
            </a:r>
            <a:r>
              <a:rPr lang="en-US" sz="1000" b="1" dirty="0" smtClean="0">
                <a:solidFill>
                  <a:srgbClr val="0000FF"/>
                </a:solidFill>
              </a:rPr>
              <a:t>.</a:t>
            </a:r>
          </a:p>
          <a:p>
            <a:endParaRPr lang="en-US" sz="1000" dirty="0"/>
          </a:p>
          <a:p>
            <a:r>
              <a:rPr lang="en-US" sz="1000" b="1" dirty="0">
                <a:solidFill>
                  <a:srgbClr val="0000FF"/>
                </a:solidFill>
              </a:rPr>
              <a:t>Delayed findings may include bleeding and internal artery damage (intimal tears). This is a very subtle</a:t>
            </a:r>
          </a:p>
          <a:p>
            <a:r>
              <a:rPr lang="en-US" sz="1000" b="1" dirty="0">
                <a:solidFill>
                  <a:srgbClr val="0000FF"/>
                </a:solidFill>
              </a:rPr>
              <a:t>diagnosis. Trauma may tear a small flap of tissue in the lining of the artery and as the body tries to heal it, </a:t>
            </a:r>
            <a:r>
              <a:rPr lang="en-US" sz="1000" b="1" dirty="0" smtClean="0">
                <a:solidFill>
                  <a:srgbClr val="0000FF"/>
                </a:solidFill>
              </a:rPr>
              <a:t>a blood </a:t>
            </a:r>
            <a:r>
              <a:rPr lang="en-US" sz="1000" b="1" dirty="0">
                <a:solidFill>
                  <a:srgbClr val="0000FF"/>
                </a:solidFill>
              </a:rPr>
              <a:t>clot inside the artery may form and grow (thrombosis). Eventually, blood flow through the artery </a:t>
            </a:r>
            <a:r>
              <a:rPr lang="en-US" sz="1000" b="1" dirty="0" smtClean="0">
                <a:solidFill>
                  <a:srgbClr val="0000FF"/>
                </a:solidFill>
              </a:rPr>
              <a:t>may decrease </a:t>
            </a:r>
            <a:r>
              <a:rPr lang="en-US" sz="1000" b="1" dirty="0">
                <a:solidFill>
                  <a:srgbClr val="0000FF"/>
                </a:solidFill>
              </a:rPr>
              <a:t>or even stop. These developing blood clots can break off and travel to the brain (embolization) </a:t>
            </a:r>
            <a:r>
              <a:rPr lang="en-US" sz="1000" b="1" dirty="0" smtClean="0">
                <a:solidFill>
                  <a:srgbClr val="0000FF"/>
                </a:solidFill>
              </a:rPr>
              <a:t>and block </a:t>
            </a:r>
            <a:r>
              <a:rPr lang="en-US" sz="1000" b="1" dirty="0">
                <a:solidFill>
                  <a:srgbClr val="0000FF"/>
                </a:solidFill>
              </a:rPr>
              <a:t>a distant artery.</a:t>
            </a:r>
            <a:r>
              <a:rPr lang="en-US" sz="1000" dirty="0"/>
              <a:t> Neurologic findings may develop from the areas deprived of blood flow. This </a:t>
            </a:r>
            <a:r>
              <a:rPr lang="en-US" sz="1000" dirty="0" smtClean="0"/>
              <a:t>resembles both </a:t>
            </a:r>
            <a:r>
              <a:rPr lang="en-US" sz="1000" dirty="0"/>
              <a:t>the mechanism and clinical findings of a stroke</a:t>
            </a:r>
            <a:r>
              <a:rPr lang="en-US" sz="1000" dirty="0" smtClean="0"/>
              <a:t>.</a:t>
            </a:r>
          </a:p>
          <a:p>
            <a:endParaRPr lang="en-US" sz="1000" dirty="0"/>
          </a:p>
          <a:p>
            <a:r>
              <a:rPr lang="en-US" sz="1000" b="1" dirty="0">
                <a:solidFill>
                  <a:srgbClr val="0000FF"/>
                </a:solidFill>
              </a:rPr>
              <a:t>If the return of blood from the brain is compromised (venous outflow obstruction), blood coming back to </a:t>
            </a:r>
            <a:r>
              <a:rPr lang="en-US" sz="1000" b="1" dirty="0" smtClean="0">
                <a:solidFill>
                  <a:srgbClr val="0000FF"/>
                </a:solidFill>
              </a:rPr>
              <a:t>the heart </a:t>
            </a:r>
            <a:r>
              <a:rPr lang="en-US" sz="1000" b="1" dirty="0">
                <a:solidFill>
                  <a:srgbClr val="0000FF"/>
                </a:solidFill>
              </a:rPr>
              <a:t>begins to back up. </a:t>
            </a:r>
            <a:r>
              <a:rPr lang="en-US" sz="1000" dirty="0"/>
              <a:t>This creates a situation called </a:t>
            </a:r>
            <a:r>
              <a:rPr lang="en-US" sz="1000" i="1" dirty="0"/>
              <a:t>stagnant hypoxia</a:t>
            </a:r>
            <a:r>
              <a:rPr lang="en-US" sz="1000" dirty="0"/>
              <a:t>. Blood is building up that does </a:t>
            </a:r>
            <a:r>
              <a:rPr lang="en-US" sz="1000" dirty="0" smtClean="0"/>
              <a:t>not have </a:t>
            </a:r>
            <a:r>
              <a:rPr lang="en-US" sz="1000" dirty="0"/>
              <a:t>enough oxygen. Only 4.4 pounds of pressure on the jugular veins may cause this back up of </a:t>
            </a:r>
            <a:r>
              <a:rPr lang="en-US" sz="1000" dirty="0" smtClean="0"/>
              <a:t>oxygen lacking blood</a:t>
            </a:r>
            <a:r>
              <a:rPr lang="en-US" sz="1000" dirty="0"/>
              <a:t>. Altered consciousness results with only 15–30 seconds of sustained compression. </a:t>
            </a:r>
            <a:r>
              <a:rPr lang="en-US" sz="1000" dirty="0" smtClean="0"/>
              <a:t>Common clinical </a:t>
            </a:r>
            <a:r>
              <a:rPr lang="en-US" sz="1000" dirty="0"/>
              <a:t>findings in this situation are tiny surface blood vessels that rupture from increased internal pressure</a:t>
            </a:r>
            <a:r>
              <a:rPr lang="en-US" sz="1000" dirty="0" smtClean="0"/>
              <a:t>. Those </a:t>
            </a:r>
            <a:r>
              <a:rPr lang="en-US" sz="1000" dirty="0"/>
              <a:t>found on the face and other mucus membranes are known as </a:t>
            </a:r>
            <a:r>
              <a:rPr lang="en-US" sz="1000" i="1" dirty="0" err="1"/>
              <a:t>petechiae</a:t>
            </a:r>
            <a:r>
              <a:rPr lang="en-US" sz="1000" dirty="0"/>
              <a:t>. Others may be found in the </a:t>
            </a:r>
            <a:r>
              <a:rPr lang="en-US" sz="1000" dirty="0" smtClean="0"/>
              <a:t>white part </a:t>
            </a:r>
            <a:r>
              <a:rPr lang="en-US" sz="1000" dirty="0"/>
              <a:t>of the eye (</a:t>
            </a:r>
            <a:r>
              <a:rPr lang="en-US" sz="1000" dirty="0" err="1"/>
              <a:t>scelra</a:t>
            </a:r>
            <a:r>
              <a:rPr lang="en-US" sz="1000" dirty="0"/>
              <a:t>), and are called </a:t>
            </a:r>
            <a:r>
              <a:rPr lang="en-US" sz="1000" i="1" dirty="0"/>
              <a:t>sub-conjunctival hematoma</a:t>
            </a:r>
            <a:r>
              <a:rPr lang="en-US" sz="1000" dirty="0"/>
              <a:t>. Further, </a:t>
            </a:r>
            <a:r>
              <a:rPr lang="en-US" sz="1000" b="1" dirty="0">
                <a:solidFill>
                  <a:srgbClr val="0000FF"/>
                </a:solidFill>
              </a:rPr>
              <a:t>ruptured blood vessels may </a:t>
            </a:r>
            <a:r>
              <a:rPr lang="en-US" sz="1000" b="1" dirty="0" smtClean="0">
                <a:solidFill>
                  <a:srgbClr val="0000FF"/>
                </a:solidFill>
              </a:rPr>
              <a:t>occur internally</a:t>
            </a:r>
            <a:r>
              <a:rPr lang="en-US" sz="1000" b="1" dirty="0">
                <a:solidFill>
                  <a:srgbClr val="0000FF"/>
                </a:solidFill>
              </a:rPr>
              <a:t>, so they are not visible.</a:t>
            </a:r>
          </a:p>
        </p:txBody>
      </p:sp>
      <p:sp>
        <p:nvSpPr>
          <p:cNvPr id="4" name="Slide Number Placeholder 3"/>
          <p:cNvSpPr>
            <a:spLocks noGrp="1"/>
          </p:cNvSpPr>
          <p:nvPr>
            <p:ph type="sldNum" sz="quarter" idx="10"/>
          </p:nvPr>
        </p:nvSpPr>
        <p:spPr/>
        <p:txBody>
          <a:bodyPr/>
          <a:lstStyle/>
          <a:p>
            <a:fld id="{C4B9E74D-E856-438E-AB5E-AC2F6331340D}" type="slidenum">
              <a:rPr lang="en-US" smtClean="0"/>
              <a:t>20</a:t>
            </a:fld>
            <a:endParaRPr lang="en-US"/>
          </a:p>
        </p:txBody>
      </p:sp>
    </p:spTree>
    <p:extLst>
      <p:ext uri="{BB962C8B-B14F-4D97-AF65-F5344CB8AC3E}">
        <p14:creationId xmlns:p14="http://schemas.microsoft.com/office/powerpoint/2010/main" val="13392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dirty="0"/>
          </a:p>
          <a:p>
            <a:r>
              <a:rPr lang="en-US" sz="1000" dirty="0" smtClean="0"/>
              <a:t>This slide differentiates between </a:t>
            </a:r>
            <a:r>
              <a:rPr lang="en-US" sz="1000" b="1" dirty="0" smtClean="0"/>
              <a:t>SYMPTOMS</a:t>
            </a:r>
            <a:r>
              <a:rPr lang="en-US" sz="1000" dirty="0" smtClean="0"/>
              <a:t> of strangulation and </a:t>
            </a:r>
            <a:r>
              <a:rPr lang="en-US" sz="1000" b="1" dirty="0" smtClean="0"/>
              <a:t>SIGNS</a:t>
            </a:r>
            <a:r>
              <a:rPr lang="en-US" sz="1000" dirty="0" smtClean="0"/>
              <a:t> of strangulation.  As the slide suggests, SYMPTOMS are subjective  evidence of disease or injury  [felt only by the individual] such as a sore throat or post-traumatic syndrome; SIGNS are physical indicators observable by others such a </a:t>
            </a:r>
          </a:p>
          <a:p>
            <a:r>
              <a:rPr lang="en-US" sz="1000" dirty="0"/>
              <a:t>b</a:t>
            </a:r>
            <a:r>
              <a:rPr lang="en-US" sz="1000" dirty="0" smtClean="0"/>
              <a:t>lood flowing from the nose.</a:t>
            </a:r>
          </a:p>
          <a:p>
            <a:endParaRPr lang="en-US" sz="1000" dirty="0"/>
          </a:p>
          <a:p>
            <a:r>
              <a:rPr lang="en-US" sz="1000" dirty="0" smtClean="0"/>
              <a:t>A copy of this slide may serve as a check list for first-responders who have limited experience with  handling  non-fatal strangulation incidents..</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21</a:t>
            </a:fld>
            <a:endParaRPr lang="en-US"/>
          </a:p>
        </p:txBody>
      </p:sp>
    </p:spTree>
    <p:extLst>
      <p:ext uri="{BB962C8B-B14F-4D97-AF65-F5344CB8AC3E}">
        <p14:creationId xmlns:p14="http://schemas.microsoft.com/office/powerpoint/2010/main" val="393648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9E74D-E856-438E-AB5E-AC2F6331340D}" type="slidenum">
              <a:rPr lang="en-US" smtClean="0"/>
              <a:t>22</a:t>
            </a:fld>
            <a:endParaRPr lang="en-US"/>
          </a:p>
        </p:txBody>
      </p:sp>
    </p:spTree>
    <p:extLst>
      <p:ext uri="{BB962C8B-B14F-4D97-AF65-F5344CB8AC3E}">
        <p14:creationId xmlns:p14="http://schemas.microsoft.com/office/powerpoint/2010/main" val="50106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408680"/>
          </a:xfrm>
        </p:spPr>
        <p:txBody>
          <a:bodyPr/>
          <a:lstStyle/>
          <a:p>
            <a:r>
              <a:rPr lang="en-US" sz="1000" b="1" u="sng" dirty="0" smtClean="0"/>
              <a:t>DISCUSSION POINT:</a:t>
            </a:r>
          </a:p>
          <a:p>
            <a:endParaRPr lang="en-US" sz="800" b="1" u="sng" dirty="0" smtClean="0"/>
          </a:p>
          <a:p>
            <a:r>
              <a:rPr lang="en-US" sz="1000" b="1" u="sng" dirty="0" smtClean="0"/>
              <a:t>Non-fatal</a:t>
            </a:r>
            <a:r>
              <a:rPr lang="en-US" sz="1000" dirty="0" smtClean="0"/>
              <a:t> strangulation cases are inherently</a:t>
            </a:r>
            <a:r>
              <a:rPr lang="en-US" sz="1000" baseline="0" dirty="0" smtClean="0"/>
              <a:t> difficult to prosecute because in many cases victims  do not present with visible injuries, frequently recant their accounts of the strangulation incident and/or refuse outright to testify against their abuser.  With no visible injuries, law enforcement officers</a:t>
            </a:r>
            <a:r>
              <a:rPr lang="en-US" sz="1000" dirty="0" smtClean="0"/>
              <a:t> and</a:t>
            </a:r>
            <a:r>
              <a:rPr lang="en-US" sz="1000" baseline="0" dirty="0" smtClean="0"/>
              <a:t> emergency room  medical staff  frequently</a:t>
            </a:r>
            <a:r>
              <a:rPr lang="en-US" sz="1000" dirty="0" smtClean="0"/>
              <a:t> do not acknowledge or investigate allegations of non-fatal strangulation so that evidence is not collected nor documented. </a:t>
            </a:r>
          </a:p>
          <a:p>
            <a:endParaRPr lang="en-US" sz="1000" b="1" baseline="0" dirty="0">
              <a:solidFill>
                <a:srgbClr val="0000FF"/>
              </a:solidFill>
            </a:endParaRPr>
          </a:p>
          <a:p>
            <a:r>
              <a:rPr lang="en-US" sz="1000" b="1" baseline="0" dirty="0" smtClean="0">
                <a:solidFill>
                  <a:srgbClr val="0000FF"/>
                </a:solidFill>
              </a:rPr>
              <a:t>However, </a:t>
            </a:r>
            <a:r>
              <a:rPr lang="en-US" sz="1000" b="1" u="sng" baseline="0" dirty="0" smtClean="0">
                <a:solidFill>
                  <a:srgbClr val="0000FF"/>
                </a:solidFill>
              </a:rPr>
              <a:t>EVIDENCE BASED </a:t>
            </a:r>
            <a:r>
              <a:rPr lang="en-US" sz="1000" b="1" baseline="0" dirty="0" smtClean="0">
                <a:solidFill>
                  <a:srgbClr val="0000FF"/>
                </a:solidFill>
              </a:rPr>
              <a:t>prosecution that depends on the completeness and accuracy of a first-responder’s investigation into the incident is an answer to the problem of victim recantation and the lack of prosecution. </a:t>
            </a:r>
          </a:p>
          <a:p>
            <a:endParaRPr lang="en-US" sz="1000" b="1" dirty="0">
              <a:solidFill>
                <a:srgbClr val="0000FF"/>
              </a:solidFill>
            </a:endParaRPr>
          </a:p>
          <a:p>
            <a:r>
              <a:rPr lang="en-US" sz="1000" b="1" dirty="0" smtClean="0">
                <a:solidFill>
                  <a:srgbClr val="0000FF"/>
                </a:solidFill>
              </a:rPr>
              <a:t>Because the victim frequently does not have  any visible injuries the allegations that an abuser grabbed, squeezed, or crushed the victim’s throat  with his hands or a ligature are often overlooked or ignored. Despite the frightening description of events by the victim, the lack of medical examination and treatment by the victim and the fact that the act of strangulation is not accurately recorded in detail in the police report the abuser is not charged with this crime of assault and is therefore not prosecuted in court.</a:t>
            </a:r>
            <a:endParaRPr lang="en-US" sz="1000" b="1" dirty="0">
              <a:solidFill>
                <a:srgbClr val="0000FF"/>
              </a:solidFill>
            </a:endParaRPr>
          </a:p>
        </p:txBody>
      </p:sp>
      <p:sp>
        <p:nvSpPr>
          <p:cNvPr id="4" name="Slide Number Placeholder 3"/>
          <p:cNvSpPr>
            <a:spLocks noGrp="1"/>
          </p:cNvSpPr>
          <p:nvPr>
            <p:ph type="sldNum" sz="quarter" idx="10"/>
          </p:nvPr>
        </p:nvSpPr>
        <p:spPr/>
        <p:txBody>
          <a:bodyPr/>
          <a:lstStyle/>
          <a:p>
            <a:fld id="{C4B9E74D-E856-438E-AB5E-AC2F6331340D}" type="slidenum">
              <a:rPr lang="en-US" smtClean="0"/>
              <a:t>23</a:t>
            </a:fld>
            <a:endParaRPr lang="en-US"/>
          </a:p>
        </p:txBody>
      </p:sp>
    </p:spTree>
    <p:extLst>
      <p:ext uri="{BB962C8B-B14F-4D97-AF65-F5344CB8AC3E}">
        <p14:creationId xmlns:p14="http://schemas.microsoft.com/office/powerpoint/2010/main" val="2687749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331210"/>
          </a:xfrm>
        </p:spPr>
        <p:txBody>
          <a:bodyPr/>
          <a:lstStyle/>
          <a:p>
            <a:r>
              <a:rPr lang="en-US" sz="1000" b="1" u="sng" dirty="0" smtClean="0"/>
              <a:t>BACKGROUND:</a:t>
            </a:r>
          </a:p>
          <a:p>
            <a:endParaRPr lang="en-US" sz="1000" b="1" u="sng" dirty="0" smtClean="0"/>
          </a:p>
          <a:p>
            <a:r>
              <a:rPr lang="en-US" sz="1000" b="1" u="sng" dirty="0" smtClean="0">
                <a:solidFill>
                  <a:srgbClr val="0000FF"/>
                </a:solidFill>
              </a:rPr>
              <a:t>Evidence based prosecution</a:t>
            </a:r>
            <a:r>
              <a:rPr lang="en-US" sz="1000" dirty="0" smtClean="0"/>
              <a:t>, also known as victim-less prosecution, </a:t>
            </a:r>
            <a:r>
              <a:rPr lang="en-US" sz="1000" b="1" dirty="0" smtClean="0">
                <a:solidFill>
                  <a:srgbClr val="0000FF"/>
                </a:solidFill>
              </a:rPr>
              <a:t>uses  independent corroborative evidence to prove the elements of a crime without relying on the victim’s testimony </a:t>
            </a:r>
            <a:r>
              <a:rPr lang="en-US" sz="1000" dirty="0" smtClean="0"/>
              <a:t>just as homicide cases are prosecuted. </a:t>
            </a:r>
          </a:p>
          <a:p>
            <a:endParaRPr lang="en-US" sz="1000" b="1" dirty="0">
              <a:solidFill>
                <a:srgbClr val="0000FF"/>
              </a:solidFill>
            </a:endParaRPr>
          </a:p>
          <a:p>
            <a:r>
              <a:rPr lang="en-US" sz="1000" b="1" dirty="0" smtClean="0">
                <a:solidFill>
                  <a:srgbClr val="0000FF"/>
                </a:solidFill>
              </a:rPr>
              <a:t>The types of evidence of strangulation that can be collected by a first-responder/investigating officer include: the 911 call tape to the dispatcher;  photographs of the victim, crime scene and assailant , if present; other physical evidence; medical evaluation forms and  expert testimony which may include the observations of the victim’s physical condition/behavior and demeanor by the first-responders on the scene and emergency medical staff.</a:t>
            </a: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24</a:t>
            </a:fld>
            <a:endParaRPr lang="en-US"/>
          </a:p>
        </p:txBody>
      </p:sp>
    </p:spTree>
    <p:extLst>
      <p:ext uri="{BB962C8B-B14F-4D97-AF65-F5344CB8AC3E}">
        <p14:creationId xmlns:p14="http://schemas.microsoft.com/office/powerpoint/2010/main" val="32652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DISCUSSION POINT:</a:t>
            </a:r>
          </a:p>
          <a:p>
            <a:endParaRPr lang="en-US" sz="1000" dirty="0" smtClean="0"/>
          </a:p>
          <a:p>
            <a:r>
              <a:rPr lang="en-US" sz="1000" dirty="0" smtClean="0"/>
              <a:t>For a variety of reasons, </a:t>
            </a:r>
            <a:r>
              <a:rPr lang="en-US" sz="1000" b="1" dirty="0" smtClean="0">
                <a:solidFill>
                  <a:srgbClr val="0000FF"/>
                </a:solidFill>
              </a:rPr>
              <a:t>some victims of domestic violence strangulation may attempt to minimize  the incident for a variety of reasons that law enforcement officers may not completely understand.</a:t>
            </a:r>
            <a:r>
              <a:rPr lang="en-US" sz="1000" dirty="0" smtClean="0"/>
              <a:t> </a:t>
            </a:r>
          </a:p>
          <a:p>
            <a:endParaRPr lang="en-US" sz="1000" dirty="0"/>
          </a:p>
          <a:p>
            <a:r>
              <a:rPr lang="en-US" sz="1000" b="1" dirty="0" smtClean="0">
                <a:solidFill>
                  <a:srgbClr val="0000FF"/>
                </a:solidFill>
              </a:rPr>
              <a:t>Law enforcement officers and emergency medical personnel must be trained to look for the SYMPTOMS and SIGNS of strangulation</a:t>
            </a:r>
            <a:r>
              <a:rPr lang="en-US" sz="1000" dirty="0" smtClean="0"/>
              <a:t>.  Bruises, finger or thumbprints, especially around the neck/throat near the ears of a victim  are tell-tales signs of strangulation as are </a:t>
            </a:r>
            <a:r>
              <a:rPr lang="en-US" sz="1000" dirty="0" err="1" smtClean="0"/>
              <a:t>petechiae</a:t>
            </a:r>
            <a:r>
              <a:rPr lang="en-US" sz="1000" dirty="0" smtClean="0"/>
              <a:t>, red spots caused by rupture capillaries, inside or around the eyes. Abrasions to the victim’s chin may be caused by the victim rubbing his/her neck against the abuser’s choke hold in an attempt to free him/herself.  Likewise, some victims may scratch or claw their own neck in an attempt to free themselves from the hold of their assailant.</a:t>
            </a:r>
          </a:p>
          <a:p>
            <a:endParaRPr lang="en-US" sz="800" dirty="0"/>
          </a:p>
          <a:p>
            <a:r>
              <a:rPr lang="en-US" sz="1000" dirty="0" smtClean="0"/>
              <a:t>Additionally, </a:t>
            </a:r>
            <a:r>
              <a:rPr lang="en-US" sz="1000" b="1" dirty="0" smtClean="0">
                <a:solidFill>
                  <a:srgbClr val="0000FF"/>
                </a:solidFill>
              </a:rPr>
              <a:t>responding officers should check the assailant, if present, for injuries that may have been caused by the victim in an attempt to break free from the abuser’s grasp. These injuries should also be photographed and documented and, if warranted, given medical treatment.</a:t>
            </a: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25</a:t>
            </a:fld>
            <a:endParaRPr lang="en-US"/>
          </a:p>
        </p:txBody>
      </p:sp>
    </p:spTree>
    <p:extLst>
      <p:ext uri="{BB962C8B-B14F-4D97-AF65-F5344CB8AC3E}">
        <p14:creationId xmlns:p14="http://schemas.microsoft.com/office/powerpoint/2010/main" val="327278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dirty="0" smtClean="0"/>
          </a:p>
          <a:p>
            <a:r>
              <a:rPr lang="en-US" sz="1000" dirty="0" smtClean="0"/>
              <a:t>Cases brought </a:t>
            </a:r>
            <a:r>
              <a:rPr lang="en-US" sz="1000" dirty="0"/>
              <a:t>to court that rely solely on victim testimony may place the victim in greater danger, and this practice may cause the case to fail if the victim refuses to testify</a:t>
            </a:r>
            <a:r>
              <a:rPr lang="en-US" sz="1000" dirty="0" smtClean="0"/>
              <a:t>. An </a:t>
            </a:r>
            <a:r>
              <a:rPr lang="en-US" sz="1000" b="1" dirty="0" smtClean="0">
                <a:solidFill>
                  <a:srgbClr val="0000FF"/>
                </a:solidFill>
              </a:rPr>
              <a:t>EVIDENCE BASED </a:t>
            </a:r>
            <a:r>
              <a:rPr lang="en-US" sz="1000" dirty="0" smtClean="0"/>
              <a:t>investigation and prosecution is  the best way to counter this possibility.</a:t>
            </a:r>
          </a:p>
          <a:p>
            <a:endParaRPr lang="en-US" sz="800" dirty="0" smtClean="0"/>
          </a:p>
          <a:p>
            <a:r>
              <a:rPr lang="en-US" sz="1000" b="1" dirty="0" smtClean="0">
                <a:solidFill>
                  <a:srgbClr val="0000FF"/>
                </a:solidFill>
              </a:rPr>
              <a:t>Photographs and physical evidence are essential elements to evidence-based prosecution  </a:t>
            </a:r>
            <a:r>
              <a:rPr lang="en-US" sz="1000" dirty="0" smtClean="0"/>
              <a:t>in domestic violence strangulation cases.  They are </a:t>
            </a:r>
            <a:r>
              <a:rPr lang="en-US" sz="1000" b="1" dirty="0" smtClean="0">
                <a:solidFill>
                  <a:srgbClr val="0000FF"/>
                </a:solidFill>
              </a:rPr>
              <a:t>important for providing  context to a judge and jury. </a:t>
            </a:r>
            <a:r>
              <a:rPr lang="en-US" sz="1000" dirty="0" smtClean="0"/>
              <a:t>Pictures of overturned furniture, holes in the walls, bodily fluids on the floor and walls </a:t>
            </a:r>
            <a:r>
              <a:rPr lang="en-US" sz="1000" b="1" dirty="0" smtClean="0">
                <a:solidFill>
                  <a:srgbClr val="0000FF"/>
                </a:solidFill>
              </a:rPr>
              <a:t>may show how dangerous and frightening  an assault may have been. </a:t>
            </a:r>
          </a:p>
          <a:p>
            <a:endParaRPr lang="en-US" sz="800" dirty="0"/>
          </a:p>
          <a:p>
            <a:r>
              <a:rPr lang="en-US" sz="1000" dirty="0" smtClean="0"/>
              <a:t>Additionally, no matter how minimal, photographs of  visible physical injuries  may show a judge and jury what a victim went through during the attack. In some cases, a victim may have fingerprints on his/her neck or the markings of a ligature used during strangulation.</a:t>
            </a:r>
          </a:p>
          <a:p>
            <a:endParaRPr lang="en-US" sz="800" dirty="0"/>
          </a:p>
          <a:p>
            <a:r>
              <a:rPr lang="en-US" sz="1000" dirty="0" smtClean="0"/>
              <a:t>Ripped clothing, etc. also help to establish context for a judge and jury.  </a:t>
            </a:r>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26</a:t>
            </a:fld>
            <a:endParaRPr lang="en-US"/>
          </a:p>
        </p:txBody>
      </p:sp>
    </p:spTree>
    <p:extLst>
      <p:ext uri="{BB962C8B-B14F-4D97-AF65-F5344CB8AC3E}">
        <p14:creationId xmlns:p14="http://schemas.microsoft.com/office/powerpoint/2010/main" val="671129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B9E74D-E856-438E-AB5E-AC2F6331340D}" type="slidenum">
              <a:rPr lang="en-US" smtClean="0"/>
              <a:t>27</a:t>
            </a:fld>
            <a:endParaRPr lang="en-US"/>
          </a:p>
        </p:txBody>
      </p:sp>
    </p:spTree>
    <p:extLst>
      <p:ext uri="{BB962C8B-B14F-4D97-AF65-F5344CB8AC3E}">
        <p14:creationId xmlns:p14="http://schemas.microsoft.com/office/powerpoint/2010/main" val="24508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00800" cy="4028440"/>
          </a:xfrm>
        </p:spPr>
        <p:txBody>
          <a:bodyPr/>
          <a:lstStyle/>
          <a:p>
            <a:r>
              <a:rPr lang="en-US" sz="1000" b="1" u="sng" dirty="0" smtClean="0"/>
              <a:t>BACKGROUND:</a:t>
            </a:r>
          </a:p>
          <a:p>
            <a:endParaRPr lang="en-US" sz="800" dirty="0" smtClean="0"/>
          </a:p>
          <a:p>
            <a:r>
              <a:rPr lang="en-US" sz="1000" dirty="0" smtClean="0"/>
              <a:t>Because strangulation may not leave visible injuries,  medical evaluations by emergency room personnel that detail strangulation symptoms and internal injuries  may be only way to indicate that a victim was strangled.</a:t>
            </a:r>
          </a:p>
          <a:p>
            <a:endParaRPr lang="en-US" sz="800" dirty="0"/>
          </a:p>
          <a:p>
            <a:r>
              <a:rPr lang="en-US" sz="1000" dirty="0" smtClean="0"/>
              <a:t>A medical expert, using  the victim’s medical evaluation and treatment forms, can educate the judge and jury about the physical danger and medical consequences of non-fatal strangulation. An expert’s explanation of the severity of strangulation can expose an abuser’s deadly intent when he/she put his/her hands around the victim’s throat.</a:t>
            </a:r>
          </a:p>
          <a:p>
            <a:endParaRPr lang="en-US" sz="800" dirty="0"/>
          </a:p>
          <a:p>
            <a:r>
              <a:rPr lang="en-US" sz="1000" dirty="0" smtClean="0"/>
              <a:t>Just as law enforcement officers do not fully understand why a strangulation victim might recant his/her account of a strangulation episode or refuse to testify against his/her abuser, so do judges and jury members fail to comprehend why a strangulation victim would remain in an abusive relationship. An expert witness, especially one who can testify about strangulation, can educate a judge and/or jury about the dynamics of domestic violence  and a victim’s feelings and thoughts about his/her abuser.</a:t>
            </a:r>
          </a:p>
          <a:p>
            <a:endParaRPr lang="en-US" sz="800" dirty="0"/>
          </a:p>
          <a:p>
            <a:r>
              <a:rPr lang="en-US" sz="1000" b="1" dirty="0" smtClean="0"/>
              <a:t>There </a:t>
            </a:r>
            <a:r>
              <a:rPr lang="en-US" sz="1000" b="1" dirty="0"/>
              <a:t>are substantial and compelling </a:t>
            </a:r>
            <a:r>
              <a:rPr lang="en-US" sz="1000" b="1" dirty="0" smtClean="0"/>
              <a:t>reasons why </a:t>
            </a:r>
            <a:r>
              <a:rPr lang="en-US" sz="1000" b="1" dirty="0"/>
              <a:t>victims feel they have no option but to stay with their perpetrator: economic </a:t>
            </a:r>
            <a:r>
              <a:rPr lang="en-US" sz="1000" b="1" dirty="0" smtClean="0"/>
              <a:t>and financial </a:t>
            </a:r>
            <a:r>
              <a:rPr lang="en-US" sz="1000" b="1" dirty="0"/>
              <a:t>stability, child custody, religious or cultural beliefs, immigration status</a:t>
            </a:r>
            <a:r>
              <a:rPr lang="en-US" sz="1000" b="1" dirty="0" smtClean="0"/>
              <a:t>, hope </a:t>
            </a:r>
            <a:r>
              <a:rPr lang="en-US" sz="1000" b="1" dirty="0"/>
              <a:t>for reconciliation, or fear of retaliation, stalking, or further victimization</a:t>
            </a:r>
            <a:r>
              <a:rPr lang="en-US" sz="1000" b="1" dirty="0" smtClean="0"/>
              <a:t>. </a:t>
            </a:r>
            <a:r>
              <a:rPr lang="en-US" sz="1000" dirty="0" smtClean="0"/>
              <a:t>Understanding </a:t>
            </a:r>
            <a:r>
              <a:rPr lang="en-US" sz="1000" dirty="0"/>
              <a:t>the underlying forces influencing the victim’s decisions is </a:t>
            </a:r>
            <a:r>
              <a:rPr lang="en-US" sz="1000" dirty="0" smtClean="0"/>
              <a:t>extremely important</a:t>
            </a:r>
            <a:r>
              <a:rPr lang="en-US" sz="1000" dirty="0"/>
              <a:t>. It is common that the primary goal of a victim is to merely stop the abuse</a:t>
            </a:r>
            <a:r>
              <a:rPr lang="en-US" sz="1000" dirty="0" smtClean="0"/>
              <a:t>.</a:t>
            </a:r>
          </a:p>
          <a:p>
            <a:endParaRPr lang="en-US" sz="800" dirty="0"/>
          </a:p>
          <a:p>
            <a:r>
              <a:rPr lang="en-US" sz="1000" dirty="0" smtClean="0"/>
              <a:t>Perpetrators </a:t>
            </a:r>
            <a:r>
              <a:rPr lang="en-US" sz="1000" dirty="0"/>
              <a:t>use </a:t>
            </a:r>
            <a:r>
              <a:rPr lang="en-US" sz="1000" dirty="0" smtClean="0"/>
              <a:t>an array </a:t>
            </a:r>
            <a:r>
              <a:rPr lang="en-US" sz="1000" dirty="0"/>
              <a:t>of tactics that, when reinforced by physical violence, sexual assault, or threats</a:t>
            </a:r>
          </a:p>
          <a:p>
            <a:r>
              <a:rPr lang="en-US" sz="1000" dirty="0"/>
              <a:t>of physical violence, creates a more complex system of abuse. For instance</a:t>
            </a:r>
            <a:r>
              <a:rPr lang="en-US" sz="1000" dirty="0" smtClean="0"/>
              <a:t>, perpetrators </a:t>
            </a:r>
            <a:r>
              <a:rPr lang="en-US" sz="1000" dirty="0"/>
              <a:t>often isolate the victim from family and friends, control their </a:t>
            </a:r>
            <a:r>
              <a:rPr lang="en-US" sz="1000" dirty="0" smtClean="0"/>
              <a:t>actions (who </a:t>
            </a:r>
            <a:r>
              <a:rPr lang="en-US" sz="1000" dirty="0"/>
              <a:t>they see, where they go, what they read, where they work), and use jealousy</a:t>
            </a:r>
            <a:r>
              <a:rPr lang="en-US" sz="1000" dirty="0" smtClean="0"/>
              <a:t>, love</a:t>
            </a:r>
            <a:r>
              <a:rPr lang="en-US" sz="1000" dirty="0"/>
              <a:t>, and concern to justify their actions. Perpetrators often couple isolation </a:t>
            </a:r>
            <a:r>
              <a:rPr lang="en-US" sz="1000" dirty="0" smtClean="0"/>
              <a:t>with emotional </a:t>
            </a:r>
            <a:r>
              <a:rPr lang="en-US" sz="1000" dirty="0"/>
              <a:t>and economic abuse, designed to break down the victim’s </a:t>
            </a:r>
            <a:r>
              <a:rPr lang="en-US" sz="1000" dirty="0" smtClean="0"/>
              <a:t>self-sufficiency and </a:t>
            </a:r>
            <a:r>
              <a:rPr lang="en-US" sz="1000" dirty="0"/>
              <a:t>self-worth. This further reinforces the victim’s dependency and reliance on </a:t>
            </a:r>
            <a:r>
              <a:rPr lang="en-US" sz="1000" dirty="0" smtClean="0"/>
              <a:t>the perpetrator</a:t>
            </a:r>
            <a:r>
              <a:rPr lang="en-US" sz="1000" dirty="0"/>
              <a:t>, making it very difficult for a victim to successfully sever the relationship.</a:t>
            </a:r>
          </a:p>
        </p:txBody>
      </p:sp>
      <p:sp>
        <p:nvSpPr>
          <p:cNvPr id="4" name="Slide Number Placeholder 3"/>
          <p:cNvSpPr>
            <a:spLocks noGrp="1"/>
          </p:cNvSpPr>
          <p:nvPr>
            <p:ph type="sldNum" sz="quarter" idx="10"/>
          </p:nvPr>
        </p:nvSpPr>
        <p:spPr/>
        <p:txBody>
          <a:bodyPr/>
          <a:lstStyle/>
          <a:p>
            <a:fld id="{C4B9E74D-E856-438E-AB5E-AC2F6331340D}" type="slidenum">
              <a:rPr lang="en-US" smtClean="0"/>
              <a:t>28</a:t>
            </a:fld>
            <a:endParaRPr lang="en-US"/>
          </a:p>
        </p:txBody>
      </p:sp>
    </p:spTree>
    <p:extLst>
      <p:ext uri="{BB962C8B-B14F-4D97-AF65-F5344CB8AC3E}">
        <p14:creationId xmlns:p14="http://schemas.microsoft.com/office/powerpoint/2010/main" val="1156834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dirty="0" smtClean="0"/>
          </a:p>
          <a:p>
            <a:r>
              <a:rPr lang="en-US" sz="1000" b="1" dirty="0" smtClean="0"/>
              <a:t>Statements </a:t>
            </a:r>
            <a:r>
              <a:rPr lang="en-US" sz="1000" b="1" dirty="0"/>
              <a:t>to medical personnel are </a:t>
            </a:r>
            <a:r>
              <a:rPr lang="en-US" sz="1000" b="1" dirty="0" smtClean="0"/>
              <a:t>non-testimonial </a:t>
            </a:r>
            <a:r>
              <a:rPr lang="en-US" sz="1000" b="1" dirty="0"/>
              <a:t>when the statement </a:t>
            </a:r>
            <a:r>
              <a:rPr lang="en-US" sz="1000" b="1" dirty="0" smtClean="0"/>
              <a:t>is made </a:t>
            </a:r>
            <a:r>
              <a:rPr lang="en-US" sz="1000" b="1" dirty="0"/>
              <a:t>for the primary purpose of obtaining medical treatment. </a:t>
            </a:r>
            <a:endParaRPr lang="en-US" sz="1000" b="1" dirty="0" smtClean="0"/>
          </a:p>
          <a:p>
            <a:endParaRPr lang="en-US" sz="1000" b="1" dirty="0"/>
          </a:p>
          <a:p>
            <a:r>
              <a:rPr lang="en-US" sz="1000" dirty="0" smtClean="0"/>
              <a:t>However</a:t>
            </a:r>
            <a:r>
              <a:rPr lang="en-US" sz="1000" dirty="0"/>
              <a:t>, </a:t>
            </a:r>
            <a:r>
              <a:rPr lang="en-US" sz="1000" dirty="0" smtClean="0"/>
              <a:t>when a </a:t>
            </a:r>
            <a:r>
              <a:rPr lang="en-US" sz="1000" dirty="0"/>
              <a:t>statement to medical personnel is elicited for the primary purpose of </a:t>
            </a:r>
            <a:r>
              <a:rPr lang="en-US" sz="1000" dirty="0" smtClean="0"/>
              <a:t>future litigation </a:t>
            </a:r>
            <a:r>
              <a:rPr lang="en-US" sz="1000" dirty="0"/>
              <a:t>or at the direction of police, the statement may be </a:t>
            </a:r>
            <a:r>
              <a:rPr lang="en-US" sz="1000" dirty="0" smtClean="0"/>
              <a:t>considered testimonial.</a:t>
            </a:r>
          </a:p>
          <a:p>
            <a:endParaRPr lang="en-US" sz="1000" dirty="0"/>
          </a:p>
          <a:p>
            <a:r>
              <a:rPr lang="en-US" sz="1000" dirty="0"/>
              <a:t>In </a:t>
            </a:r>
            <a:r>
              <a:rPr lang="en-US" sz="1000" b="1" i="1" u="sng" dirty="0"/>
              <a:t>Green v. Maryland</a:t>
            </a:r>
            <a:r>
              <a:rPr lang="en-US" sz="1000" u="sng" dirty="0"/>
              <a:t>, </a:t>
            </a:r>
            <a:r>
              <a:rPr lang="en-US" sz="1000" dirty="0"/>
              <a:t>22 A.3d 941 (Md. Ct. App. 2011), the victim of </a:t>
            </a:r>
            <a:r>
              <a:rPr lang="en-US" sz="1000" dirty="0" smtClean="0"/>
              <a:t>sexual assault </a:t>
            </a:r>
            <a:r>
              <a:rPr lang="en-US" sz="1000" dirty="0"/>
              <a:t>was treated at a hospital. </a:t>
            </a:r>
            <a:r>
              <a:rPr lang="en-US" sz="1000" dirty="0">
                <a:solidFill>
                  <a:srgbClr val="0000FF"/>
                </a:solidFill>
              </a:rPr>
              <a:t>After her release, </a:t>
            </a:r>
            <a:r>
              <a:rPr lang="en-US" sz="1000" b="1" dirty="0">
                <a:solidFill>
                  <a:srgbClr val="0000FF"/>
                </a:solidFill>
              </a:rPr>
              <a:t>the police sent her to </a:t>
            </a:r>
            <a:r>
              <a:rPr lang="en-US" sz="1000" b="1" dirty="0" smtClean="0">
                <a:solidFill>
                  <a:srgbClr val="0000FF"/>
                </a:solidFill>
              </a:rPr>
              <a:t>a sexual </a:t>
            </a:r>
            <a:r>
              <a:rPr lang="en-US" sz="1000" b="1" dirty="0">
                <a:solidFill>
                  <a:srgbClr val="0000FF"/>
                </a:solidFill>
              </a:rPr>
              <a:t>assault specialist for a second examination. The </a:t>
            </a:r>
            <a:r>
              <a:rPr lang="en-US" sz="1000" b="1" i="1" dirty="0">
                <a:solidFill>
                  <a:srgbClr val="0000FF"/>
                </a:solidFill>
              </a:rPr>
              <a:t>Green </a:t>
            </a:r>
            <a:r>
              <a:rPr lang="en-US" sz="1000" b="1" dirty="0">
                <a:solidFill>
                  <a:srgbClr val="0000FF"/>
                </a:solidFill>
              </a:rPr>
              <a:t>court found </a:t>
            </a:r>
            <a:r>
              <a:rPr lang="en-US" sz="1000" b="1" dirty="0" smtClean="0">
                <a:solidFill>
                  <a:srgbClr val="0000FF"/>
                </a:solidFill>
              </a:rPr>
              <a:t>that a </a:t>
            </a:r>
            <a:r>
              <a:rPr lang="en-US" sz="1000" b="1" dirty="0">
                <a:solidFill>
                  <a:srgbClr val="0000FF"/>
                </a:solidFill>
              </a:rPr>
              <a:t>medical report from the sexual assault specialist, and the statements</a:t>
            </a:r>
          </a:p>
          <a:p>
            <a:r>
              <a:rPr lang="en-US" sz="1000" b="1" dirty="0">
                <a:solidFill>
                  <a:srgbClr val="0000FF"/>
                </a:solidFill>
              </a:rPr>
              <a:t>contained therein, was inadmissible testimonial evidence because the </a:t>
            </a:r>
            <a:r>
              <a:rPr lang="en-US" sz="1000" b="1" dirty="0" smtClean="0">
                <a:solidFill>
                  <a:srgbClr val="0000FF"/>
                </a:solidFill>
              </a:rPr>
              <a:t>report was </a:t>
            </a:r>
            <a:r>
              <a:rPr lang="en-US" sz="1000" b="1" dirty="0">
                <a:solidFill>
                  <a:srgbClr val="0000FF"/>
                </a:solidFill>
              </a:rPr>
              <a:t>conducted at the request of police and was not “for treatment purposes</a:t>
            </a:r>
            <a:r>
              <a:rPr lang="en-US" sz="1000" b="1" dirty="0" smtClean="0">
                <a:solidFill>
                  <a:srgbClr val="0000FF"/>
                </a:solidFill>
              </a:rPr>
              <a:t>.” </a:t>
            </a:r>
            <a:r>
              <a:rPr lang="en-US" sz="1000" dirty="0" smtClean="0"/>
              <a:t>The </a:t>
            </a:r>
            <a:r>
              <a:rPr lang="en-US" sz="1000" dirty="0"/>
              <a:t>report of her initial treatment was admitted with limited redaction. </a:t>
            </a:r>
            <a:r>
              <a:rPr lang="en-US" sz="1000" dirty="0" smtClean="0"/>
              <a:t>The </a:t>
            </a:r>
            <a:r>
              <a:rPr lang="en-US" sz="1000" b="1" dirty="0" smtClean="0">
                <a:solidFill>
                  <a:srgbClr val="0000FF"/>
                </a:solidFill>
              </a:rPr>
              <a:t>second </a:t>
            </a:r>
            <a:r>
              <a:rPr lang="en-US" sz="1000" b="1" dirty="0">
                <a:solidFill>
                  <a:srgbClr val="0000FF"/>
                </a:solidFill>
              </a:rPr>
              <a:t>report was not for the purpose of health assessment.</a:t>
            </a:r>
            <a:r>
              <a:rPr lang="en-US" sz="1000" b="1" dirty="0"/>
              <a:t> </a:t>
            </a:r>
            <a:r>
              <a:rPr lang="en-US" sz="1000" dirty="0"/>
              <a:t>To the </a:t>
            </a:r>
            <a:r>
              <a:rPr lang="en-US" sz="1000" dirty="0" smtClean="0"/>
              <a:t>contrary, </a:t>
            </a:r>
            <a:r>
              <a:rPr lang="en-US" sz="1000" b="1" dirty="0" smtClean="0">
                <a:solidFill>
                  <a:srgbClr val="0000FF"/>
                </a:solidFill>
              </a:rPr>
              <a:t>the </a:t>
            </a:r>
            <a:r>
              <a:rPr lang="en-US" sz="1000" b="1" dirty="0">
                <a:solidFill>
                  <a:srgbClr val="0000FF"/>
                </a:solidFill>
              </a:rPr>
              <a:t>second report was prepared with the objective intent of gathering evidence</a:t>
            </a:r>
          </a:p>
          <a:p>
            <a:r>
              <a:rPr lang="en-US" sz="1000" dirty="0"/>
              <a:t>for future prosecution, so the </a:t>
            </a:r>
            <a:r>
              <a:rPr lang="en-US" sz="1000" b="1" dirty="0">
                <a:solidFill>
                  <a:srgbClr val="0000FF"/>
                </a:solidFill>
              </a:rPr>
              <a:t>second report was deemed testimonial and </a:t>
            </a:r>
            <a:r>
              <a:rPr lang="en-US" sz="1000" b="1" dirty="0" smtClean="0">
                <a:solidFill>
                  <a:srgbClr val="0000FF"/>
                </a:solidFill>
              </a:rPr>
              <a:t>was inadmissible </a:t>
            </a:r>
            <a:r>
              <a:rPr lang="en-US" sz="1000" b="1" dirty="0">
                <a:solidFill>
                  <a:srgbClr val="0000FF"/>
                </a:solidFill>
              </a:rPr>
              <a:t>at trial.</a:t>
            </a:r>
          </a:p>
        </p:txBody>
      </p:sp>
      <p:sp>
        <p:nvSpPr>
          <p:cNvPr id="4" name="Slide Number Placeholder 3"/>
          <p:cNvSpPr>
            <a:spLocks noGrp="1"/>
          </p:cNvSpPr>
          <p:nvPr>
            <p:ph type="sldNum" sz="quarter" idx="10"/>
          </p:nvPr>
        </p:nvSpPr>
        <p:spPr/>
        <p:txBody>
          <a:bodyPr/>
          <a:lstStyle/>
          <a:p>
            <a:fld id="{C4B9E74D-E856-438E-AB5E-AC2F6331340D}" type="slidenum">
              <a:rPr lang="en-US" smtClean="0"/>
              <a:t>29</a:t>
            </a:fld>
            <a:endParaRPr lang="en-US"/>
          </a:p>
        </p:txBody>
      </p:sp>
    </p:spTree>
    <p:extLst>
      <p:ext uri="{BB962C8B-B14F-4D97-AF65-F5344CB8AC3E}">
        <p14:creationId xmlns:p14="http://schemas.microsoft.com/office/powerpoint/2010/main" val="15342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486150"/>
          </a:xfrm>
        </p:spPr>
        <p:txBody>
          <a:bodyPr/>
          <a:lstStyle/>
          <a:p>
            <a:endParaRPr lang="en-US" dirty="0"/>
          </a:p>
        </p:txBody>
      </p:sp>
      <p:sp>
        <p:nvSpPr>
          <p:cNvPr id="4" name="Slide Number Placeholder 3"/>
          <p:cNvSpPr>
            <a:spLocks noGrp="1"/>
          </p:cNvSpPr>
          <p:nvPr>
            <p:ph type="sldNum" sz="quarter" idx="10"/>
          </p:nvPr>
        </p:nvSpPr>
        <p:spPr/>
        <p:txBody>
          <a:bodyPr/>
          <a:lstStyle/>
          <a:p>
            <a:fld id="{C4B9E74D-E856-438E-AB5E-AC2F6331340D}" type="slidenum">
              <a:rPr lang="en-US" smtClean="0"/>
              <a:t>3</a:t>
            </a:fld>
            <a:endParaRPr lang="en-US"/>
          </a:p>
        </p:txBody>
      </p:sp>
    </p:spTree>
    <p:extLst>
      <p:ext uri="{BB962C8B-B14F-4D97-AF65-F5344CB8AC3E}">
        <p14:creationId xmlns:p14="http://schemas.microsoft.com/office/powerpoint/2010/main" val="2344120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77000" cy="4260850"/>
          </a:xfrm>
        </p:spPr>
        <p:txBody>
          <a:bodyPr/>
          <a:lstStyle/>
          <a:p>
            <a:r>
              <a:rPr lang="en-US" sz="1000" b="1" u="sng" dirty="0" smtClean="0"/>
              <a:t>BACKGROUND:</a:t>
            </a:r>
          </a:p>
          <a:p>
            <a:r>
              <a:rPr lang="en-US" sz="1000" dirty="0" smtClean="0"/>
              <a:t>When a </a:t>
            </a:r>
            <a:r>
              <a:rPr lang="en-US" sz="1000" dirty="0"/>
              <a:t>statement to medical personnel is elicited for the primary purpose of </a:t>
            </a:r>
            <a:r>
              <a:rPr lang="en-US" sz="1000" dirty="0" smtClean="0"/>
              <a:t>future litigation </a:t>
            </a:r>
            <a:r>
              <a:rPr lang="en-US" sz="1000" dirty="0"/>
              <a:t>or at the direction of police, the statement may be </a:t>
            </a:r>
            <a:r>
              <a:rPr lang="en-US" sz="1000" dirty="0" smtClean="0"/>
              <a:t>considered testimonial.</a:t>
            </a:r>
          </a:p>
          <a:p>
            <a:endParaRPr lang="en-US" sz="800" dirty="0"/>
          </a:p>
          <a:p>
            <a:r>
              <a:rPr lang="en-US" sz="1000" dirty="0" smtClean="0"/>
              <a:t>The </a:t>
            </a:r>
            <a:r>
              <a:rPr lang="en-US" sz="1000" dirty="0"/>
              <a:t>Code of Maryland Regulations (</a:t>
            </a:r>
            <a:r>
              <a:rPr lang="en-US" sz="1000" dirty="0" smtClean="0"/>
              <a:t>COMAR 10.27.21.04A) </a:t>
            </a:r>
            <a:r>
              <a:rPr lang="en-US" sz="1000" dirty="0"/>
              <a:t>spells out the duties of a SAFE </a:t>
            </a:r>
            <a:r>
              <a:rPr lang="en-US" sz="1000" dirty="0" smtClean="0"/>
              <a:t>nurse, as </a:t>
            </a:r>
            <a:r>
              <a:rPr lang="en-US" sz="1000" dirty="0"/>
              <a:t>follows:</a:t>
            </a:r>
          </a:p>
          <a:p>
            <a:r>
              <a:rPr lang="en-US" sz="1000" dirty="0" smtClean="0"/>
              <a:t>(1) </a:t>
            </a:r>
            <a:r>
              <a:rPr lang="en-US" sz="1000" b="1" dirty="0" smtClean="0">
                <a:solidFill>
                  <a:srgbClr val="0000FF"/>
                </a:solidFill>
              </a:rPr>
              <a:t>Perform </a:t>
            </a:r>
            <a:r>
              <a:rPr lang="en-US" sz="1000" b="1" dirty="0">
                <a:solidFill>
                  <a:srgbClr val="0000FF"/>
                </a:solidFill>
              </a:rPr>
              <a:t>forensic evidentiary examinations on the victims and </a:t>
            </a:r>
            <a:r>
              <a:rPr lang="en-US" sz="1000" b="1" dirty="0" smtClean="0">
                <a:solidFill>
                  <a:srgbClr val="0000FF"/>
                </a:solidFill>
              </a:rPr>
              <a:t>alleged perpetrators </a:t>
            </a:r>
            <a:r>
              <a:rPr lang="en-US" sz="1000" b="1" dirty="0">
                <a:solidFill>
                  <a:srgbClr val="0000FF"/>
                </a:solidFill>
              </a:rPr>
              <a:t>in connection with physical, </a:t>
            </a:r>
            <a:r>
              <a:rPr lang="en-US" sz="1000" b="1" dirty="0" smtClean="0">
                <a:solidFill>
                  <a:srgbClr val="0000FF"/>
                </a:solidFill>
              </a:rPr>
              <a:t> </a:t>
            </a:r>
          </a:p>
          <a:p>
            <a:r>
              <a:rPr lang="en-US" sz="1000" dirty="0" smtClean="0"/>
              <a:t>      sexual</a:t>
            </a:r>
            <a:r>
              <a:rPr lang="en-US" sz="1000" dirty="0"/>
              <a:t>, or </a:t>
            </a:r>
            <a:r>
              <a:rPr lang="en-US" sz="1000" b="1" dirty="0">
                <a:solidFill>
                  <a:srgbClr val="0000FF"/>
                </a:solidFill>
              </a:rPr>
              <a:t>domestic assaults, </a:t>
            </a:r>
            <a:r>
              <a:rPr lang="en-US" sz="1000" b="1" dirty="0" smtClean="0">
                <a:solidFill>
                  <a:srgbClr val="0000FF"/>
                </a:solidFill>
              </a:rPr>
              <a:t>whether chronic </a:t>
            </a:r>
            <a:r>
              <a:rPr lang="en-US" sz="1000" b="1" dirty="0">
                <a:solidFill>
                  <a:srgbClr val="0000FF"/>
                </a:solidFill>
              </a:rPr>
              <a:t>or acute;</a:t>
            </a:r>
          </a:p>
          <a:p>
            <a:r>
              <a:rPr lang="en-US" sz="1000" dirty="0"/>
              <a:t>(2) Before the forensic evidentiary examination, obtain consent from </a:t>
            </a:r>
            <a:r>
              <a:rPr lang="en-US" sz="1000" dirty="0" smtClean="0"/>
              <a:t>the individual </a:t>
            </a:r>
            <a:r>
              <a:rPr lang="en-US" sz="1000" dirty="0"/>
              <a:t>being examined, from the parent </a:t>
            </a:r>
            <a:r>
              <a:rPr lang="en-US" sz="1000" dirty="0" smtClean="0"/>
              <a:t>    </a:t>
            </a:r>
          </a:p>
          <a:p>
            <a:r>
              <a:rPr lang="en-US" sz="1000" dirty="0"/>
              <a:t> </a:t>
            </a:r>
            <a:r>
              <a:rPr lang="en-US" sz="1000" dirty="0" smtClean="0"/>
              <a:t>     or </a:t>
            </a:r>
            <a:r>
              <a:rPr lang="en-US" sz="1000" dirty="0"/>
              <a:t>guardian of a minor individual</a:t>
            </a:r>
            <a:r>
              <a:rPr lang="en-US" sz="1000" dirty="0" smtClean="0"/>
              <a:t>, or </a:t>
            </a:r>
            <a:r>
              <a:rPr lang="en-US" sz="1000" dirty="0"/>
              <a:t>from the proper authority for photographing and evidence collection;</a:t>
            </a:r>
          </a:p>
          <a:p>
            <a:r>
              <a:rPr lang="en-US" sz="1000" dirty="0"/>
              <a:t>(3) </a:t>
            </a:r>
            <a:r>
              <a:rPr lang="en-US" sz="1000" b="1" dirty="0">
                <a:solidFill>
                  <a:srgbClr val="0000FF"/>
                </a:solidFill>
              </a:rPr>
              <a:t>Prepare and document the assault history interview;</a:t>
            </a:r>
          </a:p>
          <a:p>
            <a:r>
              <a:rPr lang="en-US" sz="1000" dirty="0"/>
              <a:t>(4) </a:t>
            </a:r>
            <a:r>
              <a:rPr lang="en-US" sz="1000" b="1" dirty="0">
                <a:solidFill>
                  <a:srgbClr val="0000FF"/>
                </a:solidFill>
              </a:rPr>
              <a:t>Perform the forensic evidentiary physical assessment;</a:t>
            </a:r>
          </a:p>
          <a:p>
            <a:r>
              <a:rPr lang="en-US" sz="1000" dirty="0"/>
              <a:t>(5) Complete the physical evidence kit provided by law enforcement;</a:t>
            </a:r>
          </a:p>
          <a:p>
            <a:r>
              <a:rPr lang="en-US" sz="1000" dirty="0"/>
              <a:t>(6) </a:t>
            </a:r>
            <a:r>
              <a:rPr lang="en-US" sz="1000" b="1" dirty="0">
                <a:solidFill>
                  <a:srgbClr val="0000FF"/>
                </a:solidFill>
              </a:rPr>
              <a:t>Gather, preserve, handle, document, and label forensic evidence,</a:t>
            </a:r>
            <a:r>
              <a:rPr lang="en-US" sz="1000" dirty="0"/>
              <a:t> </a:t>
            </a:r>
            <a:r>
              <a:rPr lang="en-US" sz="1000" dirty="0" smtClean="0"/>
              <a:t>including but </a:t>
            </a:r>
            <a:r>
              <a:rPr lang="en-US" sz="1000" dirty="0"/>
              <a:t>not limited to:</a:t>
            </a:r>
          </a:p>
          <a:p>
            <a:r>
              <a:rPr lang="en-US" sz="1000" dirty="0" smtClean="0"/>
              <a:t>	(</a:t>
            </a:r>
            <a:r>
              <a:rPr lang="en-US" sz="1000" dirty="0"/>
              <a:t>a) Labeling evidence collection containers with the </a:t>
            </a:r>
            <a:r>
              <a:rPr lang="en-US" sz="1000" dirty="0" smtClean="0"/>
              <a:t>patient’s identification </a:t>
            </a:r>
            <a:r>
              <a:rPr lang="en-US" sz="1000" dirty="0"/>
              <a:t>factors including police </a:t>
            </a:r>
            <a:r>
              <a:rPr lang="en-US" sz="1000" dirty="0" smtClean="0"/>
              <a:t>	      complaint </a:t>
            </a:r>
            <a:r>
              <a:rPr lang="en-US" sz="1000" dirty="0"/>
              <a:t>number;</a:t>
            </a:r>
          </a:p>
          <a:p>
            <a:r>
              <a:rPr lang="en-US" sz="1000" dirty="0" smtClean="0"/>
              <a:t>	(</a:t>
            </a:r>
            <a:r>
              <a:rPr lang="en-US" sz="1000" dirty="0"/>
              <a:t>b) Placing evidence in the evidence collection container </a:t>
            </a:r>
            <a:r>
              <a:rPr lang="en-US" sz="1000" dirty="0" smtClean="0"/>
              <a:t>and sealing </a:t>
            </a:r>
            <a:r>
              <a:rPr lang="en-US" sz="1000" dirty="0"/>
              <a:t>the container;</a:t>
            </a:r>
          </a:p>
          <a:p>
            <a:r>
              <a:rPr lang="en-US" sz="1000" dirty="0" smtClean="0"/>
              <a:t>	(</a:t>
            </a:r>
            <a:r>
              <a:rPr lang="en-US" sz="1000" dirty="0"/>
              <a:t>c) Signing the evidence collection container as the collector </a:t>
            </a:r>
            <a:r>
              <a:rPr lang="en-US" sz="1000" dirty="0" smtClean="0"/>
              <a:t>of the </a:t>
            </a:r>
            <a:r>
              <a:rPr lang="en-US" sz="1000" dirty="0"/>
              <a:t>evidence;</a:t>
            </a:r>
          </a:p>
          <a:p>
            <a:r>
              <a:rPr lang="en-US" sz="1000" dirty="0" smtClean="0"/>
              <a:t>	(d</a:t>
            </a:r>
            <a:r>
              <a:rPr lang="en-US" sz="1000" dirty="0"/>
              <a:t>) </a:t>
            </a:r>
            <a:r>
              <a:rPr lang="en-US" sz="1000" b="1" dirty="0">
                <a:solidFill>
                  <a:srgbClr val="0000FF"/>
                </a:solidFill>
              </a:rPr>
              <a:t>Taking photographs; </a:t>
            </a:r>
            <a:r>
              <a:rPr lang="en-US" sz="1000" dirty="0"/>
              <a:t>and</a:t>
            </a:r>
          </a:p>
          <a:p>
            <a:r>
              <a:rPr lang="en-US" sz="1000" dirty="0" smtClean="0"/>
              <a:t>	(</a:t>
            </a:r>
            <a:r>
              <a:rPr lang="en-US" sz="1000" dirty="0"/>
              <a:t>e) Obtaining swabs, smears, and hair and body samples;</a:t>
            </a:r>
          </a:p>
          <a:p>
            <a:r>
              <a:rPr lang="en-US" sz="1000" dirty="0"/>
              <a:t>(7) Maintain the chain of custody;</a:t>
            </a:r>
          </a:p>
          <a:p>
            <a:r>
              <a:rPr lang="en-US" sz="1000" dirty="0"/>
              <a:t>(8) </a:t>
            </a:r>
            <a:r>
              <a:rPr lang="en-US" sz="1000" b="1" dirty="0">
                <a:solidFill>
                  <a:srgbClr val="0000FF"/>
                </a:solidFill>
              </a:rPr>
              <a:t>Provide immediate health interventions using clinical practice guidelines</a:t>
            </a:r>
            <a:r>
              <a:rPr lang="en-US" sz="1000" b="1" dirty="0" smtClean="0">
                <a:solidFill>
                  <a:srgbClr val="0000FF"/>
                </a:solidFill>
              </a:rPr>
              <a:t>;</a:t>
            </a:r>
          </a:p>
          <a:p>
            <a:r>
              <a:rPr lang="en-US" sz="1000" dirty="0"/>
              <a:t>(9) </a:t>
            </a:r>
            <a:r>
              <a:rPr lang="en-US" sz="1000" b="1" dirty="0">
                <a:solidFill>
                  <a:srgbClr val="0000FF"/>
                </a:solidFill>
              </a:rPr>
              <a:t>Obtain consultations and make referrals to health care personnel </a:t>
            </a:r>
            <a:r>
              <a:rPr lang="en-US" sz="1000" b="1" dirty="0" smtClean="0">
                <a:solidFill>
                  <a:srgbClr val="0000FF"/>
                </a:solidFill>
              </a:rPr>
              <a:t>and community </a:t>
            </a:r>
            <a:r>
              <a:rPr lang="en-US" sz="1000" b="1" dirty="0">
                <a:solidFill>
                  <a:srgbClr val="0000FF"/>
                </a:solidFill>
              </a:rPr>
              <a:t>agencies;</a:t>
            </a:r>
          </a:p>
          <a:p>
            <a:r>
              <a:rPr lang="en-US" sz="1000" dirty="0"/>
              <a:t>(10) </a:t>
            </a:r>
            <a:r>
              <a:rPr lang="en-US" sz="1000" b="1" dirty="0">
                <a:solidFill>
                  <a:srgbClr val="0000FF"/>
                </a:solidFill>
              </a:rPr>
              <a:t>Provide immediate crisis intervention at the time of the examination;</a:t>
            </a:r>
          </a:p>
          <a:p>
            <a:r>
              <a:rPr lang="en-US" sz="1000" dirty="0"/>
              <a:t>(11) Provide discharge instructions;</a:t>
            </a:r>
          </a:p>
          <a:p>
            <a:r>
              <a:rPr lang="en-US" sz="1000" dirty="0"/>
              <a:t>(12) </a:t>
            </a:r>
            <a:r>
              <a:rPr lang="en-US" sz="1000" b="1" dirty="0">
                <a:solidFill>
                  <a:srgbClr val="0000FF"/>
                </a:solidFill>
              </a:rPr>
              <a:t>Participate in forensic proceedings including courtroom testimony;</a:t>
            </a:r>
          </a:p>
          <a:p>
            <a:r>
              <a:rPr lang="en-US" sz="1000" dirty="0"/>
              <a:t>(13) </a:t>
            </a:r>
            <a:r>
              <a:rPr lang="en-US" sz="1000" b="1" dirty="0">
                <a:solidFill>
                  <a:srgbClr val="0000FF"/>
                </a:solidFill>
              </a:rPr>
              <a:t>Interface with law enforcement officials, crime labs, and State </a:t>
            </a:r>
            <a:r>
              <a:rPr lang="en-US" sz="1000" b="1" dirty="0" smtClean="0">
                <a:solidFill>
                  <a:srgbClr val="0000FF"/>
                </a:solidFill>
              </a:rPr>
              <a:t>attorney’s offices</a:t>
            </a:r>
            <a:r>
              <a:rPr lang="en-US" sz="1000" b="1" dirty="0">
                <a:solidFill>
                  <a:srgbClr val="0000FF"/>
                </a:solidFill>
              </a:rPr>
              <a:t>; </a:t>
            </a:r>
            <a:r>
              <a:rPr lang="en-US" sz="1000" dirty="0"/>
              <a:t>and</a:t>
            </a:r>
          </a:p>
          <a:p>
            <a:r>
              <a:rPr lang="en-US" sz="1000" dirty="0"/>
              <a:t>(14) </a:t>
            </a:r>
            <a:r>
              <a:rPr lang="en-US" sz="1000" b="1" dirty="0">
                <a:solidFill>
                  <a:srgbClr val="0000FF"/>
                </a:solidFill>
              </a:rPr>
              <a:t>Assist the licensed physician in performing a forensic </a:t>
            </a:r>
            <a:r>
              <a:rPr lang="en-US" sz="1000" b="1" dirty="0" smtClean="0">
                <a:solidFill>
                  <a:srgbClr val="0000FF"/>
                </a:solidFill>
              </a:rPr>
              <a:t>evidentiary examination.</a:t>
            </a:r>
            <a:endParaRPr lang="en-US" sz="1000" b="1" dirty="0">
              <a:solidFill>
                <a:srgbClr val="0000FF"/>
              </a:solidFill>
            </a:endParaRPr>
          </a:p>
        </p:txBody>
      </p:sp>
      <p:sp>
        <p:nvSpPr>
          <p:cNvPr id="4" name="Slide Number Placeholder 3"/>
          <p:cNvSpPr>
            <a:spLocks noGrp="1"/>
          </p:cNvSpPr>
          <p:nvPr>
            <p:ph type="sldNum" sz="quarter" idx="10"/>
          </p:nvPr>
        </p:nvSpPr>
        <p:spPr>
          <a:xfrm>
            <a:off x="5791200" y="8829967"/>
            <a:ext cx="1065213" cy="464820"/>
          </a:xfrm>
        </p:spPr>
        <p:txBody>
          <a:bodyPr/>
          <a:lstStyle/>
          <a:p>
            <a:fld id="{C4B9E74D-E856-438E-AB5E-AC2F6331340D}" type="slidenum">
              <a:rPr lang="en-US" smtClean="0"/>
              <a:t>30</a:t>
            </a:fld>
            <a:endParaRPr lang="en-US" dirty="0"/>
          </a:p>
        </p:txBody>
      </p:sp>
    </p:spTree>
    <p:extLst>
      <p:ext uri="{BB962C8B-B14F-4D97-AF65-F5344CB8AC3E}">
        <p14:creationId xmlns:p14="http://schemas.microsoft.com/office/powerpoint/2010/main" val="3918499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5867400" cy="3641090"/>
          </a:xfrm>
        </p:spPr>
        <p:txBody>
          <a:bodyPr/>
          <a:lstStyle/>
          <a:p>
            <a:r>
              <a:rPr lang="en-US" sz="1000" b="1" u="sng" dirty="0" smtClean="0"/>
              <a:t>DISCUSSION POINT:</a:t>
            </a:r>
          </a:p>
          <a:p>
            <a:endParaRPr lang="en-US" sz="800" dirty="0" smtClean="0"/>
          </a:p>
          <a:p>
            <a:r>
              <a:rPr lang="en-US" sz="1000" b="1" dirty="0" smtClean="0">
                <a:solidFill>
                  <a:srgbClr val="0000FF"/>
                </a:solidFill>
              </a:rPr>
              <a:t>Victims of domestic </a:t>
            </a:r>
            <a:r>
              <a:rPr lang="en-US" sz="1000" b="1" dirty="0">
                <a:solidFill>
                  <a:srgbClr val="0000FF"/>
                </a:solidFill>
              </a:rPr>
              <a:t>violence are </a:t>
            </a:r>
            <a:r>
              <a:rPr lang="en-US" sz="1000" b="1" dirty="0" smtClean="0">
                <a:solidFill>
                  <a:srgbClr val="0000FF"/>
                </a:solidFill>
              </a:rPr>
              <a:t>often unwilling </a:t>
            </a:r>
            <a:r>
              <a:rPr lang="en-US" sz="1000" b="1" dirty="0">
                <a:solidFill>
                  <a:srgbClr val="0000FF"/>
                </a:solidFill>
              </a:rPr>
              <a:t>to testify against </a:t>
            </a:r>
            <a:r>
              <a:rPr lang="en-US" sz="1000" b="1" dirty="0" smtClean="0">
                <a:solidFill>
                  <a:srgbClr val="0000FF"/>
                </a:solidFill>
              </a:rPr>
              <a:t>their abusers </a:t>
            </a:r>
            <a:r>
              <a:rPr lang="en-US" sz="1000" b="1" dirty="0">
                <a:solidFill>
                  <a:srgbClr val="0000FF"/>
                </a:solidFill>
              </a:rPr>
              <a:t>because they </a:t>
            </a:r>
            <a:r>
              <a:rPr lang="en-US" sz="1000" b="1" dirty="0" smtClean="0">
                <a:solidFill>
                  <a:srgbClr val="0000FF"/>
                </a:solidFill>
              </a:rPr>
              <a:t>fear retaliation</a:t>
            </a:r>
            <a:r>
              <a:rPr lang="en-US" sz="1000" b="1" dirty="0">
                <a:solidFill>
                  <a:srgbClr val="0000FF"/>
                </a:solidFill>
              </a:rPr>
              <a:t>, hope for reunification </a:t>
            </a:r>
            <a:r>
              <a:rPr lang="en-US" sz="1000" b="1" dirty="0" smtClean="0">
                <a:solidFill>
                  <a:srgbClr val="0000FF"/>
                </a:solidFill>
              </a:rPr>
              <a:t>or rehabilitation</a:t>
            </a:r>
            <a:r>
              <a:rPr lang="en-US" sz="1000" b="1" dirty="0">
                <a:solidFill>
                  <a:srgbClr val="0000FF"/>
                </a:solidFill>
              </a:rPr>
              <a:t>, or feel pressure </a:t>
            </a:r>
            <a:r>
              <a:rPr lang="en-US" sz="1000" b="1" dirty="0" smtClean="0">
                <a:solidFill>
                  <a:srgbClr val="0000FF"/>
                </a:solidFill>
              </a:rPr>
              <a:t>from social </a:t>
            </a:r>
            <a:r>
              <a:rPr lang="en-US" sz="1000" b="1" dirty="0">
                <a:solidFill>
                  <a:srgbClr val="0000FF"/>
                </a:solidFill>
              </a:rPr>
              <a:t>or cultural influences. </a:t>
            </a:r>
            <a:r>
              <a:rPr lang="en-US" sz="1000" dirty="0"/>
              <a:t>As </a:t>
            </a:r>
            <a:r>
              <a:rPr lang="en-US" sz="1000" dirty="0" smtClean="0"/>
              <a:t>a result</a:t>
            </a:r>
            <a:r>
              <a:rPr lang="en-US" sz="1000" dirty="0"/>
              <a:t>, victims of domestic violence are often unavailable to testify against </a:t>
            </a:r>
            <a:r>
              <a:rPr lang="en-US" sz="1000" dirty="0" smtClean="0"/>
              <a:t>their abusers, even in cases involving non-fatal strangulation.</a:t>
            </a:r>
          </a:p>
          <a:p>
            <a:endParaRPr lang="en-US" sz="800" dirty="0" smtClean="0"/>
          </a:p>
          <a:p>
            <a:r>
              <a:rPr lang="en-US" sz="1000" dirty="0"/>
              <a:t>Many working within the criminal justice system ask why a victim doesn’t leave and start a new life without their abuser. </a:t>
            </a:r>
            <a:r>
              <a:rPr lang="en-US" sz="1000" b="1" dirty="0">
                <a:solidFill>
                  <a:srgbClr val="0000FF"/>
                </a:solidFill>
              </a:rPr>
              <a:t>There are substantial and compelling reasons why victims feel they have no option but to stay with their perpetrator: economic and financial stability, child custody, religious or cultural beliefs, immigration status, hope for reconciliation, or fear of retaliation, stalking, or further victimization. </a:t>
            </a:r>
            <a:r>
              <a:rPr lang="en-US" sz="1000" dirty="0"/>
              <a:t>Understanding the underlying forces influencing the victim’s decisions is extremely important. It is common that the primary goal of a victim is to merely stop the abuse.</a:t>
            </a:r>
          </a:p>
          <a:p>
            <a:endParaRPr lang="en-US" sz="800" dirty="0"/>
          </a:p>
          <a:p>
            <a:r>
              <a:rPr lang="en-US" sz="1000" dirty="0"/>
              <a:t>Domestic violence cases present unique obstacles for </a:t>
            </a:r>
            <a:r>
              <a:rPr lang="en-US" sz="1000" dirty="0" smtClean="0"/>
              <a:t>law enforcement investigators and prosecutors</a:t>
            </a:r>
            <a:r>
              <a:rPr lang="en-US" sz="1000" dirty="0"/>
              <a:t>. Unlike </a:t>
            </a:r>
            <a:r>
              <a:rPr lang="en-US" sz="1000" dirty="0" smtClean="0"/>
              <a:t>most crimes</a:t>
            </a:r>
            <a:r>
              <a:rPr lang="en-US" sz="1000" dirty="0"/>
              <a:t>, </a:t>
            </a:r>
            <a:r>
              <a:rPr lang="en-US" sz="1000" b="1" dirty="0">
                <a:solidFill>
                  <a:srgbClr val="0000FF"/>
                </a:solidFill>
              </a:rPr>
              <a:t>domestic violence involves a perpetrator and victim who are </a:t>
            </a:r>
            <a:r>
              <a:rPr lang="en-US" sz="1000" b="1" dirty="0" smtClean="0">
                <a:solidFill>
                  <a:srgbClr val="0000FF"/>
                </a:solidFill>
              </a:rPr>
              <a:t>intimately connected</a:t>
            </a:r>
            <a:r>
              <a:rPr lang="en-US" sz="1000" b="1" dirty="0">
                <a:solidFill>
                  <a:srgbClr val="0000FF"/>
                </a:solidFill>
              </a:rPr>
              <a:t>. These individuals share a life together and – at the end of the </a:t>
            </a:r>
            <a:r>
              <a:rPr lang="en-US" sz="1000" b="1" dirty="0" smtClean="0">
                <a:solidFill>
                  <a:srgbClr val="0000FF"/>
                </a:solidFill>
              </a:rPr>
              <a:t>prosecution – </a:t>
            </a:r>
            <a:r>
              <a:rPr lang="en-US" sz="1000" b="1" dirty="0">
                <a:solidFill>
                  <a:srgbClr val="0000FF"/>
                </a:solidFill>
              </a:rPr>
              <a:t>some will return to a home together. </a:t>
            </a:r>
            <a:r>
              <a:rPr lang="en-US" sz="1000" dirty="0"/>
              <a:t>Whether separated or not, </a:t>
            </a:r>
            <a:r>
              <a:rPr lang="en-US" sz="1000" b="1" dirty="0">
                <a:solidFill>
                  <a:srgbClr val="0000FF"/>
                </a:solidFill>
              </a:rPr>
              <a:t>many victims </a:t>
            </a:r>
            <a:r>
              <a:rPr lang="en-US" sz="1000" b="1" dirty="0" smtClean="0">
                <a:solidFill>
                  <a:srgbClr val="0000FF"/>
                </a:solidFill>
              </a:rPr>
              <a:t>and abusers </a:t>
            </a:r>
            <a:r>
              <a:rPr lang="en-US" sz="1000" b="1" dirty="0">
                <a:solidFill>
                  <a:srgbClr val="0000FF"/>
                </a:solidFill>
              </a:rPr>
              <a:t>must raise children together. </a:t>
            </a:r>
            <a:r>
              <a:rPr lang="en-US" sz="1000" dirty="0"/>
              <a:t>This continuing connection adds a level </a:t>
            </a:r>
            <a:r>
              <a:rPr lang="en-US" sz="1000" dirty="0" smtClean="0"/>
              <a:t>of complexity </a:t>
            </a:r>
            <a:r>
              <a:rPr lang="en-US" sz="1000" dirty="0"/>
              <a:t>to domestic violence </a:t>
            </a:r>
            <a:r>
              <a:rPr lang="en-US" sz="1000" dirty="0" smtClean="0"/>
              <a:t>investigations and prosecutions </a:t>
            </a:r>
            <a:r>
              <a:rPr lang="en-US" sz="1000" dirty="0"/>
              <a:t>because, </a:t>
            </a:r>
            <a:r>
              <a:rPr lang="en-US" sz="1000" b="1" dirty="0">
                <a:solidFill>
                  <a:srgbClr val="0000FF"/>
                </a:solidFill>
              </a:rPr>
              <a:t>even when the prosecution </a:t>
            </a:r>
            <a:r>
              <a:rPr lang="en-US" sz="1000" b="1" dirty="0" smtClean="0">
                <a:solidFill>
                  <a:srgbClr val="0000FF"/>
                </a:solidFill>
              </a:rPr>
              <a:t>is over</a:t>
            </a:r>
            <a:r>
              <a:rPr lang="en-US" sz="1000" b="1" dirty="0">
                <a:solidFill>
                  <a:srgbClr val="0000FF"/>
                </a:solidFill>
              </a:rPr>
              <a:t>, victims </a:t>
            </a:r>
            <a:r>
              <a:rPr lang="en-US" sz="1000" b="1" dirty="0" smtClean="0">
                <a:solidFill>
                  <a:srgbClr val="0000FF"/>
                </a:solidFill>
              </a:rPr>
              <a:t>may </a:t>
            </a:r>
            <a:r>
              <a:rPr lang="en-US" sz="1000" b="1" dirty="0">
                <a:solidFill>
                  <a:srgbClr val="0000FF"/>
                </a:solidFill>
              </a:rPr>
              <a:t>often </a:t>
            </a:r>
            <a:r>
              <a:rPr lang="en-US" sz="1000" b="1" dirty="0" smtClean="0">
                <a:solidFill>
                  <a:srgbClr val="0000FF"/>
                </a:solidFill>
              </a:rPr>
              <a:t>still be </a:t>
            </a:r>
            <a:r>
              <a:rPr lang="en-US" sz="1000" b="1" dirty="0">
                <a:solidFill>
                  <a:srgbClr val="0000FF"/>
                </a:solidFill>
              </a:rPr>
              <a:t>subject to the coercive control, harassment, and </a:t>
            </a:r>
            <a:r>
              <a:rPr lang="en-US" sz="1000" b="1" dirty="0" smtClean="0">
                <a:solidFill>
                  <a:srgbClr val="0000FF"/>
                </a:solidFill>
              </a:rPr>
              <a:t>violence of </a:t>
            </a:r>
            <a:r>
              <a:rPr lang="en-US" sz="1000" b="1" dirty="0">
                <a:solidFill>
                  <a:srgbClr val="0000FF"/>
                </a:solidFill>
              </a:rPr>
              <a:t>their </a:t>
            </a:r>
            <a:r>
              <a:rPr lang="en-US" sz="1000" b="1" dirty="0" smtClean="0">
                <a:solidFill>
                  <a:srgbClr val="0000FF"/>
                </a:solidFill>
              </a:rPr>
              <a:t>abuser. </a:t>
            </a:r>
            <a:r>
              <a:rPr lang="en-US" sz="1000" dirty="0"/>
              <a:t>Thus, in domestic violence cases, </a:t>
            </a:r>
            <a:r>
              <a:rPr lang="en-US" sz="1000" dirty="0" smtClean="0"/>
              <a:t>law enforcement investigators and prosecutors </a:t>
            </a:r>
            <a:r>
              <a:rPr lang="en-US" sz="1000" dirty="0"/>
              <a:t>face the </a:t>
            </a:r>
            <a:r>
              <a:rPr lang="en-US" sz="1000" dirty="0" smtClean="0"/>
              <a:t>added challenge </a:t>
            </a:r>
            <a:r>
              <a:rPr lang="en-US" sz="1000" dirty="0"/>
              <a:t>of knowing that the work they do may put a victim at further risk of harm</a:t>
            </a:r>
            <a:r>
              <a:rPr lang="en-US" sz="1000" dirty="0" smtClean="0"/>
              <a:t>.</a:t>
            </a:r>
          </a:p>
          <a:p>
            <a:endParaRPr lang="en-US" sz="800" dirty="0"/>
          </a:p>
        </p:txBody>
      </p:sp>
      <p:sp>
        <p:nvSpPr>
          <p:cNvPr id="4" name="Slide Number Placeholder 3"/>
          <p:cNvSpPr>
            <a:spLocks noGrp="1"/>
          </p:cNvSpPr>
          <p:nvPr>
            <p:ph type="sldNum" sz="quarter" idx="10"/>
          </p:nvPr>
        </p:nvSpPr>
        <p:spPr/>
        <p:txBody>
          <a:bodyPr/>
          <a:lstStyle/>
          <a:p>
            <a:fld id="{C4B9E74D-E856-438E-AB5E-AC2F6331340D}" type="slidenum">
              <a:rPr lang="en-US" smtClean="0"/>
              <a:t>31</a:t>
            </a:fld>
            <a:endParaRPr lang="en-US"/>
          </a:p>
        </p:txBody>
      </p:sp>
    </p:spTree>
    <p:extLst>
      <p:ext uri="{BB962C8B-B14F-4D97-AF65-F5344CB8AC3E}">
        <p14:creationId xmlns:p14="http://schemas.microsoft.com/office/powerpoint/2010/main" val="102508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800" dirty="0" smtClean="0"/>
          </a:p>
          <a:p>
            <a:r>
              <a:rPr lang="en-US" sz="1000" dirty="0" smtClean="0">
                <a:solidFill>
                  <a:srgbClr val="0000FF"/>
                </a:solidFill>
              </a:rPr>
              <a:t>An </a:t>
            </a:r>
            <a:r>
              <a:rPr lang="en-US" sz="1000" b="1" dirty="0" smtClean="0">
                <a:solidFill>
                  <a:srgbClr val="0000FF"/>
                </a:solidFill>
              </a:rPr>
              <a:t>accurate and detailed statement from the victim of a non-fatal strangulation incident can be critical to the prosecution of the abuser.  </a:t>
            </a:r>
            <a:r>
              <a:rPr lang="en-US" sz="1000" dirty="0" smtClean="0"/>
              <a:t>The account of a domestic violence victim  given to law enforcement officers  generally falls within the legal realm of “hearsay”  evidence, i.e. a </a:t>
            </a:r>
            <a:r>
              <a:rPr lang="en-US" sz="1000" dirty="0"/>
              <a:t>statement, other than one made by the declarant </a:t>
            </a:r>
            <a:r>
              <a:rPr lang="en-US" sz="1000" dirty="0" smtClean="0"/>
              <a:t>while  testifying </a:t>
            </a:r>
            <a:r>
              <a:rPr lang="en-US" sz="1000" dirty="0"/>
              <a:t>at the trial or hearing, offered in evidence to prove the truth of the </a:t>
            </a:r>
            <a:r>
              <a:rPr lang="en-US" sz="1000" dirty="0" smtClean="0"/>
              <a:t>matter asserted. It is </a:t>
            </a:r>
            <a:r>
              <a:rPr lang="en-US" sz="1000" dirty="0"/>
              <a:t>generally inadmissible at trial, unless an exception applies</a:t>
            </a:r>
            <a:r>
              <a:rPr lang="en-US" sz="1000" dirty="0" smtClean="0"/>
              <a:t>.; however, </a:t>
            </a:r>
            <a:r>
              <a:rPr lang="en-US" sz="1000" b="1" dirty="0" smtClean="0">
                <a:solidFill>
                  <a:srgbClr val="0000FF"/>
                </a:solidFill>
              </a:rPr>
              <a:t>a victim’s statement can provide prosecutors with a wealth of information that  may be vital to a successful prosecution of an abuser. </a:t>
            </a:r>
          </a:p>
          <a:p>
            <a:endParaRPr lang="en-US" sz="800" dirty="0"/>
          </a:p>
          <a:p>
            <a:r>
              <a:rPr lang="en-US" sz="1000" dirty="0" smtClean="0"/>
              <a:t>Because domestic </a:t>
            </a:r>
            <a:r>
              <a:rPr lang="en-US" sz="1000" dirty="0"/>
              <a:t>violence is </a:t>
            </a:r>
            <a:r>
              <a:rPr lang="en-US" sz="1000" dirty="0" smtClean="0"/>
              <a:t>a very </a:t>
            </a:r>
            <a:r>
              <a:rPr lang="en-US" sz="1000" dirty="0"/>
              <a:t>personal crime, with few outside witnesses</a:t>
            </a:r>
            <a:r>
              <a:rPr lang="en-US" sz="1000" dirty="0" smtClean="0"/>
              <a:t>., </a:t>
            </a:r>
            <a:r>
              <a:rPr lang="en-US" sz="1000" dirty="0"/>
              <a:t>p</a:t>
            </a:r>
            <a:r>
              <a:rPr lang="en-US" sz="1000" b="1" dirty="0">
                <a:solidFill>
                  <a:srgbClr val="0000FF"/>
                </a:solidFill>
              </a:rPr>
              <a:t>rosecutors often need </a:t>
            </a:r>
            <a:r>
              <a:rPr lang="en-US" sz="1000" b="1" dirty="0" smtClean="0">
                <a:solidFill>
                  <a:srgbClr val="0000FF"/>
                </a:solidFill>
              </a:rPr>
              <a:t>to rely </a:t>
            </a:r>
            <a:r>
              <a:rPr lang="en-US" sz="1000" b="1" dirty="0">
                <a:solidFill>
                  <a:srgbClr val="0000FF"/>
                </a:solidFill>
              </a:rPr>
              <a:t>on the victim’s prior, out-of-court statements to friends, family, or </a:t>
            </a:r>
            <a:r>
              <a:rPr lang="en-US" sz="1000" b="1" dirty="0" smtClean="0">
                <a:solidFill>
                  <a:srgbClr val="0000FF"/>
                </a:solidFill>
              </a:rPr>
              <a:t>police about </a:t>
            </a:r>
            <a:r>
              <a:rPr lang="en-US" sz="1000" b="1" dirty="0">
                <a:solidFill>
                  <a:srgbClr val="0000FF"/>
                </a:solidFill>
              </a:rPr>
              <a:t>the abuse. </a:t>
            </a:r>
            <a:r>
              <a:rPr lang="en-US" sz="1000" dirty="0" smtClean="0"/>
              <a:t>However, to  use a victim’s </a:t>
            </a:r>
            <a:r>
              <a:rPr lang="en-US" sz="1000" dirty="0"/>
              <a:t>prior, out-of-court </a:t>
            </a:r>
            <a:r>
              <a:rPr lang="en-US" sz="1000" dirty="0" smtClean="0"/>
              <a:t>statement a hearsay exception </a:t>
            </a:r>
            <a:r>
              <a:rPr lang="en-US" sz="1000" dirty="0"/>
              <a:t>must </a:t>
            </a:r>
            <a:r>
              <a:rPr lang="en-US" sz="1000" dirty="0" smtClean="0"/>
              <a:t>apply [e.g. present sense impressions; excited utterances; a then exiting mental, emotional or physical condition, etc.]. </a:t>
            </a:r>
            <a:r>
              <a:rPr lang="en-US" sz="1000" b="1" dirty="0">
                <a:solidFill>
                  <a:srgbClr val="0000FF"/>
                </a:solidFill>
              </a:rPr>
              <a:t>The State’s Attorney  handling the case will determine if a hearsay exception may </a:t>
            </a:r>
            <a:r>
              <a:rPr lang="en-US" sz="1000" b="1" dirty="0" smtClean="0">
                <a:solidFill>
                  <a:srgbClr val="0000FF"/>
                </a:solidFill>
              </a:rPr>
              <a:t>exist. </a:t>
            </a:r>
            <a:r>
              <a:rPr lang="en-US" sz="1000" dirty="0" smtClean="0"/>
              <a:t>Because  of the possibility that a  hearsay exception may exist this reinforces the incentive for </a:t>
            </a:r>
            <a:r>
              <a:rPr lang="en-US" sz="1000" b="1" dirty="0" smtClean="0">
                <a:solidFill>
                  <a:srgbClr val="0000FF"/>
                </a:solidFill>
              </a:rPr>
              <a:t>first-responders to non-fatal strangulation incidents obtain an </a:t>
            </a:r>
            <a:r>
              <a:rPr lang="en-US" sz="1000" b="1" u="sng" dirty="0" smtClean="0">
                <a:solidFill>
                  <a:srgbClr val="0000FF"/>
                </a:solidFill>
              </a:rPr>
              <a:t>accurate</a:t>
            </a:r>
            <a:r>
              <a:rPr lang="en-US" sz="1000" b="1" dirty="0" smtClean="0">
                <a:solidFill>
                  <a:srgbClr val="0000FF"/>
                </a:solidFill>
              </a:rPr>
              <a:t> and </a:t>
            </a:r>
            <a:r>
              <a:rPr lang="en-US" sz="1000" b="1" u="sng" dirty="0" smtClean="0">
                <a:solidFill>
                  <a:srgbClr val="0000FF"/>
                </a:solidFill>
              </a:rPr>
              <a:t>detailed</a:t>
            </a:r>
            <a:r>
              <a:rPr lang="en-US" sz="1000" b="1" dirty="0" smtClean="0">
                <a:solidFill>
                  <a:srgbClr val="0000FF"/>
                </a:solidFill>
              </a:rPr>
              <a:t> account of the incident from the victim.  </a:t>
            </a:r>
          </a:p>
          <a:p>
            <a:endParaRPr lang="en-US" sz="800" dirty="0" smtClean="0"/>
          </a:p>
          <a:p>
            <a:r>
              <a:rPr lang="en-US" sz="1000" dirty="0" smtClean="0"/>
              <a:t>As </a:t>
            </a:r>
            <a:r>
              <a:rPr lang="en-US" sz="1000" dirty="0"/>
              <a:t>a practical matter, </a:t>
            </a:r>
            <a:r>
              <a:rPr lang="en-US" sz="1000" b="1" dirty="0">
                <a:solidFill>
                  <a:srgbClr val="0000FF"/>
                </a:solidFill>
              </a:rPr>
              <a:t>issuing a subpoena compelling a victim of </a:t>
            </a:r>
            <a:r>
              <a:rPr lang="en-US" sz="1000" b="1" dirty="0" smtClean="0">
                <a:solidFill>
                  <a:srgbClr val="0000FF"/>
                </a:solidFill>
              </a:rPr>
              <a:t>domestic violence </a:t>
            </a:r>
            <a:r>
              <a:rPr lang="en-US" sz="1000" b="1" dirty="0">
                <a:solidFill>
                  <a:srgbClr val="0000FF"/>
                </a:solidFill>
              </a:rPr>
              <a:t>to testify against her or his </a:t>
            </a:r>
            <a:r>
              <a:rPr lang="en-US" sz="1000" b="1" dirty="0" smtClean="0">
                <a:solidFill>
                  <a:srgbClr val="0000FF"/>
                </a:solidFill>
              </a:rPr>
              <a:t>abuser </a:t>
            </a:r>
            <a:r>
              <a:rPr lang="en-US" sz="1000" b="1" dirty="0">
                <a:solidFill>
                  <a:srgbClr val="0000FF"/>
                </a:solidFill>
              </a:rPr>
              <a:t>may place the victim at </a:t>
            </a:r>
            <a:r>
              <a:rPr lang="en-US" sz="1000" b="1" dirty="0" smtClean="0">
                <a:solidFill>
                  <a:srgbClr val="0000FF"/>
                </a:solidFill>
              </a:rPr>
              <a:t>greater risk </a:t>
            </a:r>
            <a:r>
              <a:rPr lang="en-US" sz="1000" b="1" dirty="0">
                <a:solidFill>
                  <a:srgbClr val="0000FF"/>
                </a:solidFill>
              </a:rPr>
              <a:t>of harm. </a:t>
            </a:r>
            <a:r>
              <a:rPr lang="en-US" sz="1000" dirty="0"/>
              <a:t>This is particularly true if the </a:t>
            </a:r>
            <a:r>
              <a:rPr lang="en-US" sz="1000" dirty="0" smtClean="0"/>
              <a:t>abuser </a:t>
            </a:r>
            <a:r>
              <a:rPr lang="en-US" sz="1000" dirty="0"/>
              <a:t>faces </a:t>
            </a:r>
            <a:r>
              <a:rPr lang="en-US" sz="1000" dirty="0" smtClean="0"/>
              <a:t>only minor </a:t>
            </a:r>
            <a:r>
              <a:rPr lang="en-US" sz="1000" dirty="0"/>
              <a:t>sentencing for </a:t>
            </a:r>
            <a:r>
              <a:rPr lang="en-US" sz="1000" dirty="0" smtClean="0"/>
              <a:t>his/her </a:t>
            </a:r>
            <a:r>
              <a:rPr lang="en-US" sz="1000" dirty="0"/>
              <a:t>act. In order to protect against further violence </a:t>
            </a:r>
            <a:r>
              <a:rPr lang="en-US" sz="1000" dirty="0" smtClean="0"/>
              <a:t>from an abuser, </a:t>
            </a:r>
            <a:r>
              <a:rPr lang="en-US" sz="1000" b="1" dirty="0">
                <a:solidFill>
                  <a:srgbClr val="0000FF"/>
                </a:solidFill>
              </a:rPr>
              <a:t>a victim who is subpoenaed to testify against </a:t>
            </a:r>
            <a:r>
              <a:rPr lang="en-US" sz="1000" b="1" dirty="0" smtClean="0">
                <a:solidFill>
                  <a:srgbClr val="0000FF"/>
                </a:solidFill>
              </a:rPr>
              <a:t>his/her abuser </a:t>
            </a:r>
            <a:r>
              <a:rPr lang="en-US" sz="1000" b="1" dirty="0">
                <a:solidFill>
                  <a:srgbClr val="0000FF"/>
                </a:solidFill>
              </a:rPr>
              <a:t>may be hostile or </a:t>
            </a:r>
            <a:r>
              <a:rPr lang="en-US" sz="1000" b="1" dirty="0" smtClean="0">
                <a:solidFill>
                  <a:srgbClr val="0000FF"/>
                </a:solidFill>
              </a:rPr>
              <a:t>uncooperative </a:t>
            </a:r>
            <a:r>
              <a:rPr lang="en-US" sz="1000" b="1" dirty="0">
                <a:solidFill>
                  <a:srgbClr val="0000FF"/>
                </a:solidFill>
              </a:rPr>
              <a:t>on the stand, which would </a:t>
            </a:r>
            <a:r>
              <a:rPr lang="en-US" sz="1000" b="1" dirty="0" smtClean="0">
                <a:solidFill>
                  <a:srgbClr val="0000FF"/>
                </a:solidFill>
              </a:rPr>
              <a:t>work against </a:t>
            </a:r>
            <a:r>
              <a:rPr lang="en-US" sz="1000" b="1" dirty="0">
                <a:solidFill>
                  <a:srgbClr val="0000FF"/>
                </a:solidFill>
              </a:rPr>
              <a:t>the prosecution’s case. </a:t>
            </a:r>
            <a:r>
              <a:rPr lang="en-US" sz="1000" b="1" dirty="0" smtClean="0">
                <a:solidFill>
                  <a:srgbClr val="0000FF"/>
                </a:solidFill>
              </a:rPr>
              <a:t>A complete and accurate incident report may provide information that will counteract the victim’s anti-prosecution court room demeanor.</a:t>
            </a:r>
          </a:p>
          <a:p>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32</a:t>
            </a:fld>
            <a:endParaRPr lang="en-US"/>
          </a:p>
        </p:txBody>
      </p:sp>
    </p:spTree>
    <p:extLst>
      <p:ext uri="{BB962C8B-B14F-4D97-AF65-F5344CB8AC3E}">
        <p14:creationId xmlns:p14="http://schemas.microsoft.com/office/powerpoint/2010/main" val="277440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176270"/>
          </a:xfrm>
        </p:spPr>
        <p:txBody>
          <a:bodyPr/>
          <a:lstStyle/>
          <a:p>
            <a:r>
              <a:rPr lang="en-US" sz="1000" b="1" u="sng" dirty="0" smtClean="0"/>
              <a:t>BACKGROUND:</a:t>
            </a:r>
          </a:p>
          <a:p>
            <a:endParaRPr lang="en-US" sz="1000" b="1" dirty="0" smtClean="0"/>
          </a:p>
          <a:p>
            <a:r>
              <a:rPr lang="en-US" sz="1000" dirty="0" smtClean="0"/>
              <a:t>A detailed and accurate victim statement may be the critical element to a successful prosecution of an abuser. While the victim may later recant  the statement given to officers, if the statement is captured on a body camera [if allowed by agency policy]  or a signed statement is taken, the  State’s Attorney may be able to introduce the victim’s account at trial depending on other factors.</a:t>
            </a:r>
          </a:p>
          <a:p>
            <a:endParaRPr lang="en-US" sz="1000" dirty="0" smtClean="0"/>
          </a:p>
          <a:p>
            <a:r>
              <a:rPr lang="en-US" sz="1000" dirty="0" smtClean="0"/>
              <a:t>Even </a:t>
            </a:r>
            <a:r>
              <a:rPr lang="en-US" sz="1000" dirty="0"/>
              <a:t>if an out-of-court statement </a:t>
            </a:r>
            <a:r>
              <a:rPr lang="en-US" sz="1000" dirty="0" smtClean="0"/>
              <a:t>is admissible </a:t>
            </a:r>
            <a:r>
              <a:rPr lang="en-US" sz="1000" dirty="0"/>
              <a:t>under a hearsay exception, </a:t>
            </a:r>
            <a:r>
              <a:rPr lang="en-US" sz="1000" dirty="0" smtClean="0"/>
              <a:t>the Confrontation </a:t>
            </a:r>
            <a:r>
              <a:rPr lang="en-US" sz="1000" dirty="0"/>
              <a:t>Clause </a:t>
            </a:r>
            <a:r>
              <a:rPr lang="en-US" sz="1000" dirty="0" smtClean="0"/>
              <a:t>of the 6</a:t>
            </a:r>
            <a:r>
              <a:rPr lang="en-US" sz="1000" baseline="30000" dirty="0" smtClean="0"/>
              <a:t>th</a:t>
            </a:r>
            <a:r>
              <a:rPr lang="en-US" sz="1000" dirty="0" smtClean="0"/>
              <a:t> Amendment may </a:t>
            </a:r>
            <a:r>
              <a:rPr lang="en-US" sz="1000" dirty="0"/>
              <a:t>bar admission of the statement in a criminal case</a:t>
            </a:r>
            <a:r>
              <a:rPr lang="en-US" sz="1000" dirty="0" smtClean="0"/>
              <a:t>, depending </a:t>
            </a:r>
            <a:r>
              <a:rPr lang="en-US" sz="1000" dirty="0"/>
              <a:t>on the “primary purpose” for which the statement was </a:t>
            </a:r>
            <a:r>
              <a:rPr lang="en-US" sz="1000" dirty="0" smtClean="0"/>
              <a:t>made. </a:t>
            </a:r>
            <a:r>
              <a:rPr lang="en-US" sz="1000" b="1" dirty="0" smtClean="0">
                <a:solidFill>
                  <a:srgbClr val="0000FF"/>
                </a:solidFill>
              </a:rPr>
              <a:t>Confrontation </a:t>
            </a:r>
            <a:r>
              <a:rPr lang="en-US" sz="1000" b="1" dirty="0">
                <a:solidFill>
                  <a:srgbClr val="0000FF"/>
                </a:solidFill>
              </a:rPr>
              <a:t>poses a particularly difficult obstacle in domestic </a:t>
            </a:r>
            <a:r>
              <a:rPr lang="en-US" sz="1000" b="1" dirty="0" smtClean="0">
                <a:solidFill>
                  <a:srgbClr val="0000FF"/>
                </a:solidFill>
              </a:rPr>
              <a:t>violence  prosecutions</a:t>
            </a:r>
            <a:r>
              <a:rPr lang="en-US" sz="1000" b="1" dirty="0">
                <a:solidFill>
                  <a:srgbClr val="0000FF"/>
                </a:solidFill>
              </a:rPr>
              <a:t>.</a:t>
            </a:r>
            <a:r>
              <a:rPr lang="en-US" sz="1000" dirty="0"/>
              <a:t> Prosecutors must often rely on a victim’s hearsay statements to friends</a:t>
            </a:r>
            <a:r>
              <a:rPr lang="en-US" sz="1000" dirty="0" smtClean="0"/>
              <a:t>, family</a:t>
            </a:r>
            <a:r>
              <a:rPr lang="en-US" sz="1000" dirty="0"/>
              <a:t>, law enforcement, or emergency responders. However, the victim is </a:t>
            </a:r>
            <a:r>
              <a:rPr lang="en-US" sz="1000" dirty="0" smtClean="0"/>
              <a:t>often unavailable </a:t>
            </a:r>
            <a:r>
              <a:rPr lang="en-US" sz="1000" dirty="0"/>
              <a:t>or unwilling to cooperate with the prosecution because she or he </a:t>
            </a:r>
            <a:r>
              <a:rPr lang="en-US" sz="1000" dirty="0" smtClean="0"/>
              <a:t>fears retaliation </a:t>
            </a:r>
            <a:r>
              <a:rPr lang="en-US" sz="1000" dirty="0"/>
              <a:t>by the abuser.</a:t>
            </a:r>
          </a:p>
        </p:txBody>
      </p:sp>
      <p:sp>
        <p:nvSpPr>
          <p:cNvPr id="4" name="Slide Number Placeholder 3"/>
          <p:cNvSpPr>
            <a:spLocks noGrp="1"/>
          </p:cNvSpPr>
          <p:nvPr>
            <p:ph type="sldNum" sz="quarter" idx="10"/>
          </p:nvPr>
        </p:nvSpPr>
        <p:spPr/>
        <p:txBody>
          <a:bodyPr/>
          <a:lstStyle/>
          <a:p>
            <a:fld id="{C4B9E74D-E856-438E-AB5E-AC2F6331340D}" type="slidenum">
              <a:rPr lang="en-US" smtClean="0"/>
              <a:t>33</a:t>
            </a:fld>
            <a:endParaRPr lang="en-US"/>
          </a:p>
        </p:txBody>
      </p:sp>
    </p:spTree>
    <p:extLst>
      <p:ext uri="{BB962C8B-B14F-4D97-AF65-F5344CB8AC3E}">
        <p14:creationId xmlns:p14="http://schemas.microsoft.com/office/powerpoint/2010/main" val="647505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0"/>
            <a:ext cx="6553200" cy="4415790"/>
          </a:xfrm>
        </p:spPr>
        <p:txBody>
          <a:bodyPr/>
          <a:lstStyle/>
          <a:p>
            <a:r>
              <a:rPr lang="en-US" sz="1000" b="1" u="sng" dirty="0" smtClean="0"/>
              <a:t>BACKGROUND:</a:t>
            </a:r>
          </a:p>
          <a:p>
            <a:endParaRPr lang="en-US" sz="800" b="1" u="sng" dirty="0" smtClean="0"/>
          </a:p>
          <a:p>
            <a:r>
              <a:rPr lang="en-US" sz="1000" dirty="0" smtClean="0"/>
              <a:t>As part of a complete investigation into a non-fatal strangulation incident, the investigating officer should consider obtaining as much information as possible regarding the abuser’s past domestic violence history with the victim. </a:t>
            </a:r>
          </a:p>
          <a:p>
            <a:endParaRPr lang="en-US" sz="800" b="1" u="sng" dirty="0" smtClean="0"/>
          </a:p>
          <a:p>
            <a:r>
              <a:rPr lang="en-US" sz="1000" b="1" u="sng" dirty="0" smtClean="0"/>
              <a:t>Maryland Rules:</a:t>
            </a:r>
            <a:endParaRPr lang="en-US" sz="1000" b="1" u="sng" dirty="0"/>
          </a:p>
          <a:p>
            <a:r>
              <a:rPr lang="en-US" sz="1000" dirty="0" smtClean="0"/>
              <a:t>Rule 5-404 Character Evidence not admissible to prove conduct; exceptions; other crimes. </a:t>
            </a:r>
          </a:p>
          <a:p>
            <a:r>
              <a:rPr lang="en-US" sz="1000" dirty="0" smtClean="0"/>
              <a:t>   (b) </a:t>
            </a:r>
            <a:r>
              <a:rPr lang="en-US" sz="1000" b="1" dirty="0" smtClean="0">
                <a:solidFill>
                  <a:srgbClr val="0000FF"/>
                </a:solidFill>
              </a:rPr>
              <a:t>Evidence of other crimes</a:t>
            </a:r>
            <a:r>
              <a:rPr lang="en-US" sz="1000" dirty="0" smtClean="0"/>
              <a:t>, wrongs or acts is not admissible to prove the character of  a person in order to show </a:t>
            </a:r>
          </a:p>
          <a:p>
            <a:r>
              <a:rPr lang="en-US" sz="1000" dirty="0"/>
              <a:t> </a:t>
            </a:r>
            <a:r>
              <a:rPr lang="en-US" sz="1000" dirty="0" smtClean="0"/>
              <a:t>        action in conformity therewith. It </a:t>
            </a:r>
            <a:r>
              <a:rPr lang="en-US" sz="1000" b="1" dirty="0" smtClean="0">
                <a:solidFill>
                  <a:srgbClr val="0000FF"/>
                </a:solidFill>
              </a:rPr>
              <a:t>may, however, be admissible for other purposes, such as proof of motive, </a:t>
            </a:r>
          </a:p>
          <a:p>
            <a:r>
              <a:rPr lang="en-US" sz="1000" b="1" dirty="0">
                <a:solidFill>
                  <a:srgbClr val="0000FF"/>
                </a:solidFill>
              </a:rPr>
              <a:t> </a:t>
            </a:r>
            <a:r>
              <a:rPr lang="en-US" sz="1000" b="1" dirty="0" smtClean="0">
                <a:solidFill>
                  <a:srgbClr val="0000FF"/>
                </a:solidFill>
              </a:rPr>
              <a:t>        opportunity, intent, preparation, common scheme or plan, knowledge, identity or absence of mistake or accident.</a:t>
            </a:r>
          </a:p>
          <a:p>
            <a:endParaRPr lang="en-US" sz="800" b="1" dirty="0" smtClean="0">
              <a:solidFill>
                <a:srgbClr val="0000FF"/>
              </a:solidFill>
            </a:endParaRPr>
          </a:p>
          <a:p>
            <a:r>
              <a:rPr lang="en-US" sz="1000" dirty="0"/>
              <a:t>In domestic violence cases, the </a:t>
            </a:r>
            <a:r>
              <a:rPr lang="en-US" sz="1000" b="1" dirty="0">
                <a:solidFill>
                  <a:srgbClr val="0000FF"/>
                </a:solidFill>
              </a:rPr>
              <a:t>use of social media </a:t>
            </a:r>
            <a:r>
              <a:rPr lang="en-US" sz="1000" b="1" dirty="0" smtClean="0">
                <a:solidFill>
                  <a:srgbClr val="0000FF"/>
                </a:solidFill>
              </a:rPr>
              <a:t> and various electronic messaging may be key parts of an abuser’s domestic violence history.  </a:t>
            </a:r>
            <a:r>
              <a:rPr lang="en-US" sz="1000" b="1" dirty="0">
                <a:solidFill>
                  <a:srgbClr val="0000FF"/>
                </a:solidFill>
              </a:rPr>
              <a:t>Abusers </a:t>
            </a:r>
            <a:r>
              <a:rPr lang="en-US" sz="1000" b="1" dirty="0" smtClean="0">
                <a:solidFill>
                  <a:srgbClr val="0000FF"/>
                </a:solidFill>
              </a:rPr>
              <a:t>now regularly </a:t>
            </a:r>
            <a:r>
              <a:rPr lang="en-US" sz="1000" b="1" dirty="0">
                <a:solidFill>
                  <a:srgbClr val="0000FF"/>
                </a:solidFill>
              </a:rPr>
              <a:t>use </a:t>
            </a:r>
            <a:r>
              <a:rPr lang="en-US" sz="1000" b="1" dirty="0" smtClean="0">
                <a:solidFill>
                  <a:srgbClr val="0000FF"/>
                </a:solidFill>
              </a:rPr>
              <a:t> technology to </a:t>
            </a:r>
            <a:r>
              <a:rPr lang="en-US" sz="1000" b="1" dirty="0">
                <a:solidFill>
                  <a:srgbClr val="0000FF"/>
                </a:solidFill>
              </a:rPr>
              <a:t>control, threaten, stalk, and harass their victims. </a:t>
            </a:r>
            <a:r>
              <a:rPr lang="en-US" sz="1000" dirty="0"/>
              <a:t>Even if the victim blocks the abuser from </a:t>
            </a:r>
            <a:r>
              <a:rPr lang="en-US" sz="1000" dirty="0" smtClean="0"/>
              <a:t>his/her </a:t>
            </a:r>
            <a:r>
              <a:rPr lang="en-US" sz="1000" dirty="0"/>
              <a:t>personal pages, the abuser is often able to continue to monitor and harass the victim because the abuser and victim typically share the same online networks of friends and family. </a:t>
            </a:r>
            <a:r>
              <a:rPr lang="en-US" sz="1000" b="1" dirty="0">
                <a:solidFill>
                  <a:srgbClr val="0000FF"/>
                </a:solidFill>
              </a:rPr>
              <a:t>Electronic communications, such as email and instant messages, are evaluated on a case-by-case basis as any other document to determine whether there has been adequate foundational showing of its relevance and authenticity</a:t>
            </a:r>
            <a:r>
              <a:rPr lang="en-US" sz="1000" dirty="0"/>
              <a:t>. </a:t>
            </a:r>
            <a:r>
              <a:rPr lang="en-US" sz="1000" dirty="0" smtClean="0"/>
              <a:t>While </a:t>
            </a:r>
            <a:r>
              <a:rPr lang="en-US" sz="1000" dirty="0"/>
              <a:t>courts may be hesitant to accept evidence from social media sites, case law is evolving quickly to embrace the introduction of this type of evidence.</a:t>
            </a:r>
            <a:endParaRPr lang="en-US" sz="1000" b="1" dirty="0">
              <a:solidFill>
                <a:srgbClr val="0000FF"/>
              </a:solidFill>
            </a:endParaRPr>
          </a:p>
          <a:p>
            <a:endParaRPr lang="en-US" sz="800" b="1" dirty="0">
              <a:solidFill>
                <a:srgbClr val="0000FF"/>
              </a:solidFill>
            </a:endParaRPr>
          </a:p>
          <a:p>
            <a:r>
              <a:rPr lang="en-US" sz="1000" dirty="0" smtClean="0"/>
              <a:t>Authentication </a:t>
            </a:r>
            <a:r>
              <a:rPr lang="en-US" sz="1000" dirty="0"/>
              <a:t>is a particularly important Rule of Evidence in domestic </a:t>
            </a:r>
            <a:r>
              <a:rPr lang="en-US" sz="1000" dirty="0" smtClean="0"/>
              <a:t>violence prosecutions</a:t>
            </a:r>
            <a:r>
              <a:rPr lang="en-US" sz="1000" dirty="0"/>
              <a:t>. </a:t>
            </a:r>
            <a:r>
              <a:rPr lang="en-US" sz="1000" b="1" dirty="0" smtClean="0">
                <a:solidFill>
                  <a:srgbClr val="0000FF"/>
                </a:solidFill>
              </a:rPr>
              <a:t>Abusers </a:t>
            </a:r>
            <a:r>
              <a:rPr lang="en-US" sz="1000" b="1" dirty="0">
                <a:solidFill>
                  <a:srgbClr val="0000FF"/>
                </a:solidFill>
              </a:rPr>
              <a:t>often use technology to maintain control over </a:t>
            </a:r>
            <a:r>
              <a:rPr lang="en-US" sz="1000" b="1" dirty="0" smtClean="0">
                <a:solidFill>
                  <a:srgbClr val="0000FF"/>
                </a:solidFill>
              </a:rPr>
              <a:t>victims. </a:t>
            </a:r>
            <a:r>
              <a:rPr lang="en-US" sz="1000" dirty="0" smtClean="0"/>
              <a:t>In </a:t>
            </a:r>
            <a:r>
              <a:rPr lang="en-US" sz="1000" dirty="0"/>
              <a:t>particular, abusers regularly </a:t>
            </a:r>
            <a:r>
              <a:rPr lang="en-US" sz="1000" b="1" dirty="0">
                <a:solidFill>
                  <a:srgbClr val="0000FF"/>
                </a:solidFill>
              </a:rPr>
              <a:t>use social media and GPS to monitor and </a:t>
            </a:r>
            <a:r>
              <a:rPr lang="en-US" sz="1000" b="1" dirty="0" smtClean="0">
                <a:solidFill>
                  <a:srgbClr val="0000FF"/>
                </a:solidFill>
              </a:rPr>
              <a:t>track their </a:t>
            </a:r>
            <a:r>
              <a:rPr lang="en-US" sz="1000" b="1" dirty="0">
                <a:solidFill>
                  <a:srgbClr val="0000FF"/>
                </a:solidFill>
              </a:rPr>
              <a:t>victims, </a:t>
            </a:r>
            <a:r>
              <a:rPr lang="en-US" sz="1000" dirty="0"/>
              <a:t>either during the relationship or when the relationship ends. </a:t>
            </a:r>
            <a:r>
              <a:rPr lang="en-US" sz="1000" dirty="0" smtClean="0"/>
              <a:t>So, </a:t>
            </a:r>
            <a:r>
              <a:rPr lang="en-US" sz="1000" b="1" dirty="0" smtClean="0">
                <a:solidFill>
                  <a:srgbClr val="0000FF"/>
                </a:solidFill>
              </a:rPr>
              <a:t>evidence </a:t>
            </a:r>
            <a:r>
              <a:rPr lang="en-US" sz="1000" b="1" dirty="0">
                <a:solidFill>
                  <a:srgbClr val="0000FF"/>
                </a:solidFill>
              </a:rPr>
              <a:t>of technology abuse can be key to successful prosecution.</a:t>
            </a:r>
            <a:r>
              <a:rPr lang="en-US" sz="1000" dirty="0"/>
              <a:t> </a:t>
            </a:r>
            <a:r>
              <a:rPr lang="en-US" sz="1000" dirty="0" smtClean="0"/>
              <a:t>But </a:t>
            </a:r>
            <a:r>
              <a:rPr lang="en-US" sz="1000" b="1" dirty="0" smtClean="0">
                <a:solidFill>
                  <a:srgbClr val="0000FF"/>
                </a:solidFill>
              </a:rPr>
              <a:t>authenticating </a:t>
            </a:r>
            <a:r>
              <a:rPr lang="en-US" sz="1000" b="1" dirty="0">
                <a:solidFill>
                  <a:srgbClr val="0000FF"/>
                </a:solidFill>
              </a:rPr>
              <a:t>electronic evidence is complicated </a:t>
            </a:r>
            <a:r>
              <a:rPr lang="en-US" sz="1000" dirty="0"/>
              <a:t>because such evidence is </a:t>
            </a:r>
            <a:r>
              <a:rPr lang="en-US" sz="1000" dirty="0" smtClean="0"/>
              <a:t>easily falsified </a:t>
            </a:r>
            <a:r>
              <a:rPr lang="en-US" sz="1000" dirty="0"/>
              <a:t>or altered, which has resulted in unclear guidance for </a:t>
            </a:r>
            <a:r>
              <a:rPr lang="en-US" sz="1000" dirty="0" smtClean="0"/>
              <a:t>authentication standards</a:t>
            </a:r>
            <a:r>
              <a:rPr lang="en-US" sz="1000" dirty="0"/>
              <a:t>. In fact, in some cases the </a:t>
            </a:r>
            <a:r>
              <a:rPr lang="en-US" sz="1000" b="1" dirty="0">
                <a:solidFill>
                  <a:srgbClr val="0000FF"/>
                </a:solidFill>
              </a:rPr>
              <a:t>defendant has manufactured electronic </a:t>
            </a:r>
            <a:r>
              <a:rPr lang="en-US" sz="1000" b="1" dirty="0" smtClean="0">
                <a:solidFill>
                  <a:srgbClr val="0000FF"/>
                </a:solidFill>
              </a:rPr>
              <a:t>and social </a:t>
            </a:r>
            <a:r>
              <a:rPr lang="en-US" sz="1000" b="1" dirty="0">
                <a:solidFill>
                  <a:srgbClr val="0000FF"/>
                </a:solidFill>
              </a:rPr>
              <a:t>media evidence to make it appear as though the victim is lying or </a:t>
            </a:r>
            <a:r>
              <a:rPr lang="en-US" sz="1000" b="1" dirty="0" smtClean="0">
                <a:solidFill>
                  <a:srgbClr val="0000FF"/>
                </a:solidFill>
              </a:rPr>
              <a:t>is otherwise </a:t>
            </a:r>
            <a:r>
              <a:rPr lang="en-US" sz="1000" b="1" dirty="0">
                <a:solidFill>
                  <a:srgbClr val="0000FF"/>
                </a:solidFill>
              </a:rPr>
              <a:t>not credible. </a:t>
            </a:r>
            <a:r>
              <a:rPr lang="en-US" sz="1000" dirty="0"/>
              <a:t>Thus, </a:t>
            </a:r>
            <a:r>
              <a:rPr lang="en-US" sz="1000" b="1" dirty="0" smtClean="0">
                <a:solidFill>
                  <a:srgbClr val="0000FF"/>
                </a:solidFill>
              </a:rPr>
              <a:t>investigators and prosecutors </a:t>
            </a:r>
            <a:r>
              <a:rPr lang="en-US" sz="1000" b="1" dirty="0">
                <a:solidFill>
                  <a:srgbClr val="0000FF"/>
                </a:solidFill>
              </a:rPr>
              <a:t>in domestic violence cases should </a:t>
            </a:r>
            <a:r>
              <a:rPr lang="en-US" sz="1000" b="1" dirty="0" smtClean="0">
                <a:solidFill>
                  <a:srgbClr val="0000FF"/>
                </a:solidFill>
              </a:rPr>
              <a:t>be ready </a:t>
            </a:r>
            <a:r>
              <a:rPr lang="en-US" sz="1000" b="1" dirty="0">
                <a:solidFill>
                  <a:srgbClr val="0000FF"/>
                </a:solidFill>
              </a:rPr>
              <a:t>to address the issue of </a:t>
            </a:r>
            <a:r>
              <a:rPr lang="en-US" sz="1000" b="1" dirty="0" smtClean="0">
                <a:solidFill>
                  <a:srgbClr val="0000FF"/>
                </a:solidFill>
              </a:rPr>
              <a:t>authentication.</a:t>
            </a:r>
          </a:p>
          <a:p>
            <a:endParaRPr lang="en-US" sz="800" b="1" dirty="0">
              <a:solidFill>
                <a:srgbClr val="0000FF"/>
              </a:solidFill>
            </a:endParaRPr>
          </a:p>
          <a:p>
            <a:endParaRPr lang="en-US" sz="800" b="1" dirty="0">
              <a:solidFill>
                <a:srgbClr val="0000FF"/>
              </a:solidFill>
            </a:endParaRPr>
          </a:p>
        </p:txBody>
      </p:sp>
      <p:sp>
        <p:nvSpPr>
          <p:cNvPr id="4" name="Slide Number Placeholder 3"/>
          <p:cNvSpPr>
            <a:spLocks noGrp="1"/>
          </p:cNvSpPr>
          <p:nvPr>
            <p:ph type="sldNum" sz="quarter" idx="10"/>
          </p:nvPr>
        </p:nvSpPr>
        <p:spPr/>
        <p:txBody>
          <a:bodyPr/>
          <a:lstStyle/>
          <a:p>
            <a:fld id="{C4B9E74D-E856-438E-AB5E-AC2F6331340D}" type="slidenum">
              <a:rPr lang="en-US" smtClean="0"/>
              <a:t>34</a:t>
            </a:fld>
            <a:endParaRPr lang="en-US"/>
          </a:p>
        </p:txBody>
      </p:sp>
    </p:spTree>
    <p:extLst>
      <p:ext uri="{BB962C8B-B14F-4D97-AF65-F5344CB8AC3E}">
        <p14:creationId xmlns:p14="http://schemas.microsoft.com/office/powerpoint/2010/main" val="3126703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00800" cy="4105910"/>
          </a:xfrm>
        </p:spPr>
        <p:txBody>
          <a:bodyPr/>
          <a:lstStyle/>
          <a:p>
            <a:r>
              <a:rPr lang="en-US" sz="1000" b="1" u="sng" dirty="0" smtClean="0"/>
              <a:t>BACKGROUND:</a:t>
            </a:r>
          </a:p>
          <a:p>
            <a:endParaRPr lang="en-US" sz="800" dirty="0" smtClean="0"/>
          </a:p>
          <a:p>
            <a:r>
              <a:rPr lang="en-US" sz="1000" dirty="0" smtClean="0"/>
              <a:t>The collection of 911 tapes as vital evidentiary material is sometimes overlooked during domestic violence investigations. In incidents of non-fatal strangulation they may contain critical evidence that can be presented at trial.</a:t>
            </a:r>
          </a:p>
          <a:p>
            <a:r>
              <a:rPr lang="en-US" sz="1000" dirty="0"/>
              <a:t>Emergency response 911 tapes are evaluated for admissibility based on a balancing test, which requires judges to balance the relevancy of the evidence with the possible prejudicial effect it may have on the jury. Emergency response 911 tapes are often admitted as a present sense impression exception under the hearsay rules, provided the prejudicial value does not outweigh their probative </a:t>
            </a:r>
            <a:r>
              <a:rPr lang="en-US" sz="1000" dirty="0" smtClean="0"/>
              <a:t>benefit. The following Supreme Court case  addresses their use in domestic violence cases.</a:t>
            </a:r>
          </a:p>
          <a:p>
            <a:endParaRPr lang="en-US" sz="800" b="1" i="1" u="sng" dirty="0" smtClean="0"/>
          </a:p>
          <a:p>
            <a:r>
              <a:rPr lang="en-US" sz="1000" b="1" i="1" u="sng" dirty="0" smtClean="0"/>
              <a:t>Washington v. Davis, </a:t>
            </a:r>
            <a:r>
              <a:rPr lang="en-US" sz="1000" dirty="0" smtClean="0"/>
              <a:t>547 U.S. 813, (2006) addresses the use of 911 call tapes:</a:t>
            </a:r>
          </a:p>
          <a:p>
            <a:endParaRPr lang="en-US" sz="800" dirty="0"/>
          </a:p>
          <a:p>
            <a:r>
              <a:rPr lang="en-US" sz="1000" b="1" dirty="0">
                <a:solidFill>
                  <a:srgbClr val="0000FF"/>
                </a:solidFill>
              </a:rPr>
              <a:t>A 911 operator ascertained </a:t>
            </a:r>
            <a:r>
              <a:rPr lang="en-US" sz="1000" dirty="0"/>
              <a:t>from Michelle </a:t>
            </a:r>
            <a:r>
              <a:rPr lang="en-US" sz="1000" b="1" dirty="0" err="1">
                <a:solidFill>
                  <a:srgbClr val="0000FF"/>
                </a:solidFill>
              </a:rPr>
              <a:t>McCottry</a:t>
            </a:r>
            <a:r>
              <a:rPr lang="en-US" sz="1000" b="1" dirty="0">
                <a:solidFill>
                  <a:srgbClr val="0000FF"/>
                </a:solidFill>
              </a:rPr>
              <a:t> that she had been assaulted by her former boyfriend, petitioner Davis, who had just fled the scene.  </a:t>
            </a:r>
            <a:r>
              <a:rPr lang="en-US" sz="1000" b="1" dirty="0" err="1">
                <a:solidFill>
                  <a:srgbClr val="0000FF"/>
                </a:solidFill>
              </a:rPr>
              <a:t>McCottry</a:t>
            </a:r>
            <a:r>
              <a:rPr lang="en-US" sz="1000" b="1" dirty="0">
                <a:solidFill>
                  <a:srgbClr val="0000FF"/>
                </a:solidFill>
              </a:rPr>
              <a:t> did </a:t>
            </a:r>
            <a:r>
              <a:rPr lang="en-US" sz="1000" b="1" u="sng" dirty="0">
                <a:solidFill>
                  <a:srgbClr val="0000FF"/>
                </a:solidFill>
              </a:rPr>
              <a:t>not</a:t>
            </a:r>
            <a:r>
              <a:rPr lang="en-US" sz="1000" b="1" dirty="0">
                <a:solidFill>
                  <a:srgbClr val="0000FF"/>
                </a:solidFill>
              </a:rPr>
              <a:t> testify at Davis’s trial for felony violation of a domestic no-contact order,</a:t>
            </a:r>
            <a:r>
              <a:rPr lang="en-US" sz="1000" dirty="0"/>
              <a:t> but </a:t>
            </a:r>
            <a:r>
              <a:rPr lang="en-US" sz="1000" b="1" dirty="0">
                <a:solidFill>
                  <a:srgbClr val="0000FF"/>
                </a:solidFill>
              </a:rPr>
              <a:t>the court admitted the 911 recording despite Davis’s objection, which he based on the Sixth Amendment’s Confrontation Clause.</a:t>
            </a:r>
            <a:r>
              <a:rPr lang="en-US" sz="1000" dirty="0"/>
              <a:t> </a:t>
            </a:r>
            <a:r>
              <a:rPr lang="en-US" sz="1000" b="1" dirty="0">
                <a:solidFill>
                  <a:srgbClr val="0000FF"/>
                </a:solidFill>
              </a:rPr>
              <a:t>He was convicted.</a:t>
            </a:r>
            <a:r>
              <a:rPr lang="en-US" sz="1000" dirty="0"/>
              <a:t> The Washington Court of Appeals affirmed, as did the </a:t>
            </a:r>
            <a:r>
              <a:rPr lang="en-US" sz="1000" b="1" dirty="0">
                <a:solidFill>
                  <a:srgbClr val="0000FF"/>
                </a:solidFill>
              </a:rPr>
              <a:t>State Supreme Court, which concluded that, inter alia, the portion of the 911 conversation in which </a:t>
            </a:r>
            <a:r>
              <a:rPr lang="en-US" sz="1000" b="1" dirty="0" err="1">
                <a:solidFill>
                  <a:srgbClr val="0000FF"/>
                </a:solidFill>
              </a:rPr>
              <a:t>McCottry</a:t>
            </a:r>
            <a:r>
              <a:rPr lang="en-US" sz="1000" b="1" dirty="0">
                <a:solidFill>
                  <a:srgbClr val="0000FF"/>
                </a:solidFill>
              </a:rPr>
              <a:t> identified Davis as her assailant was not testimonial. </a:t>
            </a:r>
            <a:endParaRPr lang="en-US" sz="1000" b="1" dirty="0" smtClean="0">
              <a:solidFill>
                <a:srgbClr val="0000FF"/>
              </a:solidFill>
            </a:endParaRPr>
          </a:p>
          <a:p>
            <a:endParaRPr lang="en-US" sz="800" b="1" dirty="0">
              <a:solidFill>
                <a:srgbClr val="0000FF"/>
              </a:solidFill>
            </a:endParaRPr>
          </a:p>
          <a:p>
            <a:r>
              <a:rPr lang="en-US" sz="1000" b="1" dirty="0" smtClean="0">
                <a:solidFill>
                  <a:srgbClr val="0000FF"/>
                </a:solidFill>
              </a:rPr>
              <a:t>Statements </a:t>
            </a:r>
            <a:r>
              <a:rPr lang="en-US" sz="1000" b="1" dirty="0">
                <a:solidFill>
                  <a:srgbClr val="0000FF"/>
                </a:solidFill>
              </a:rPr>
              <a:t>are non-testimonial when made in the course of police interrogation under circumstances objectively indicating that the primary purpose of interrogation is to enable police assistance to meet an </a:t>
            </a:r>
            <a:r>
              <a:rPr lang="en-US" sz="1000" b="1" u="sng" dirty="0">
                <a:solidFill>
                  <a:srgbClr val="0000FF"/>
                </a:solidFill>
              </a:rPr>
              <a:t>ongoing</a:t>
            </a:r>
            <a:r>
              <a:rPr lang="en-US" sz="1000" b="1" dirty="0">
                <a:solidFill>
                  <a:srgbClr val="0000FF"/>
                </a:solidFill>
              </a:rPr>
              <a:t> emergency. </a:t>
            </a:r>
            <a:endParaRPr lang="en-US" sz="1000" b="1" dirty="0" smtClean="0">
              <a:solidFill>
                <a:srgbClr val="0000FF"/>
              </a:solidFill>
            </a:endParaRPr>
          </a:p>
          <a:p>
            <a:endParaRPr lang="en-US" sz="800" b="1" dirty="0">
              <a:solidFill>
                <a:srgbClr val="0000FF"/>
              </a:solidFill>
            </a:endParaRPr>
          </a:p>
          <a:p>
            <a:r>
              <a:rPr lang="en-US" sz="1000" b="1" dirty="0" smtClean="0">
                <a:solidFill>
                  <a:srgbClr val="0000FF"/>
                </a:solidFill>
              </a:rPr>
              <a:t>They </a:t>
            </a:r>
            <a:r>
              <a:rPr lang="en-US" sz="1000" b="1" dirty="0">
                <a:solidFill>
                  <a:srgbClr val="0000FF"/>
                </a:solidFill>
              </a:rPr>
              <a:t>are testimonial when the circumstances objectively indicate that there is no such ongoing emergency, and that the primary purpose of the interrogation is to establish or prove past events potentially relevant to later criminal prosecution. </a:t>
            </a:r>
            <a:endParaRPr lang="en-US" sz="1000" b="1" dirty="0" smtClean="0">
              <a:solidFill>
                <a:srgbClr val="0000FF"/>
              </a:solidFill>
            </a:endParaRPr>
          </a:p>
          <a:p>
            <a:endParaRPr lang="en-US" sz="800" b="1" dirty="0">
              <a:solidFill>
                <a:srgbClr val="0000FF"/>
              </a:solidFill>
            </a:endParaRPr>
          </a:p>
          <a:p>
            <a:r>
              <a:rPr lang="en-US" sz="1000" b="1" dirty="0" err="1">
                <a:solidFill>
                  <a:srgbClr val="0000FF"/>
                </a:solidFill>
              </a:rPr>
              <a:t>McCottry’s</a:t>
            </a:r>
            <a:r>
              <a:rPr lang="en-US" sz="1000" b="1" dirty="0">
                <a:solidFill>
                  <a:srgbClr val="0000FF"/>
                </a:solidFill>
              </a:rPr>
              <a:t> statements identifying Davis as </a:t>
            </a:r>
            <a:r>
              <a:rPr lang="en-US" sz="1000" b="1" dirty="0" smtClean="0">
                <a:solidFill>
                  <a:srgbClr val="0000FF"/>
                </a:solidFill>
              </a:rPr>
              <a:t>assailant </a:t>
            </a:r>
            <a:r>
              <a:rPr lang="en-US" sz="1000" b="1" dirty="0">
                <a:solidFill>
                  <a:srgbClr val="0000FF"/>
                </a:solidFill>
              </a:rPr>
              <a:t>were </a:t>
            </a:r>
            <a:r>
              <a:rPr lang="en-US" sz="1000" b="1" u="sng" dirty="0">
                <a:solidFill>
                  <a:srgbClr val="0000FF"/>
                </a:solidFill>
              </a:rPr>
              <a:t>not</a:t>
            </a:r>
            <a:r>
              <a:rPr lang="en-US" sz="1000" b="1" dirty="0">
                <a:solidFill>
                  <a:srgbClr val="0000FF"/>
                </a:solidFill>
              </a:rPr>
              <a:t> testimonial. </a:t>
            </a:r>
            <a:r>
              <a:rPr lang="en-US" sz="1000" b="1" dirty="0" smtClean="0">
                <a:solidFill>
                  <a:srgbClr val="0000FF"/>
                </a:solidFill>
              </a:rPr>
              <a:t> Washington Supreme Court ruling upheld.</a:t>
            </a:r>
          </a:p>
          <a:p>
            <a:endParaRPr lang="en-US" sz="800" b="1" dirty="0">
              <a:solidFill>
                <a:srgbClr val="0000FF"/>
              </a:solidFill>
            </a:endParaRPr>
          </a:p>
        </p:txBody>
      </p:sp>
      <p:sp>
        <p:nvSpPr>
          <p:cNvPr id="4" name="Slide Number Placeholder 3"/>
          <p:cNvSpPr>
            <a:spLocks noGrp="1"/>
          </p:cNvSpPr>
          <p:nvPr>
            <p:ph type="sldNum" sz="quarter" idx="10"/>
          </p:nvPr>
        </p:nvSpPr>
        <p:spPr/>
        <p:txBody>
          <a:bodyPr/>
          <a:lstStyle/>
          <a:p>
            <a:fld id="{C4B9E74D-E856-438E-AB5E-AC2F6331340D}" type="slidenum">
              <a:rPr lang="en-US" smtClean="0"/>
              <a:t>35</a:t>
            </a:fld>
            <a:endParaRPr lang="en-US" dirty="0"/>
          </a:p>
        </p:txBody>
      </p:sp>
    </p:spTree>
    <p:extLst>
      <p:ext uri="{BB962C8B-B14F-4D97-AF65-F5344CB8AC3E}">
        <p14:creationId xmlns:p14="http://schemas.microsoft.com/office/powerpoint/2010/main" val="1311089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DISCUSSION POINT:</a:t>
            </a:r>
          </a:p>
          <a:p>
            <a:endParaRPr lang="en-US" sz="800" dirty="0" smtClean="0"/>
          </a:p>
          <a:p>
            <a:r>
              <a:rPr lang="en-US" sz="1000" dirty="0" smtClean="0"/>
              <a:t>As occurs in any domestic violence incident, first-responders typically attempt to identify the primary aggressor in incident. While it would seem to be obvious when a victim is claiming he/she was strangled that the primary aggressor can be readily identified, the lack of visible injuries  to a victim can complicate an officer’s investigation.  In </a:t>
            </a:r>
            <a:r>
              <a:rPr lang="en-US" sz="1000" dirty="0"/>
              <a:t>non-fatal </a:t>
            </a:r>
            <a:r>
              <a:rPr lang="en-US" sz="1000" dirty="0" smtClean="0"/>
              <a:t>strangulation cases</a:t>
            </a:r>
            <a:r>
              <a:rPr lang="en-US" sz="1000" dirty="0"/>
              <a:t>, it is more likely that victims will use self-defense to stay alive. Because victims fear for their lives, </a:t>
            </a:r>
            <a:r>
              <a:rPr lang="en-US" sz="1000" dirty="0" smtClean="0"/>
              <a:t>they may </a:t>
            </a:r>
            <a:r>
              <a:rPr lang="en-US" sz="1000" dirty="0"/>
              <a:t>protect themselves by pushing, biting, scratching, or pulling the suspect’s hair. Depending on the method </a:t>
            </a:r>
            <a:r>
              <a:rPr lang="en-US" sz="1000" dirty="0" smtClean="0"/>
              <a:t>of strangulation </a:t>
            </a:r>
            <a:r>
              <a:rPr lang="en-US" sz="1000" dirty="0"/>
              <a:t>being used, the suspect may be the only individual with visible injuries</a:t>
            </a:r>
            <a:r>
              <a:rPr lang="en-US" sz="1000" dirty="0" smtClean="0"/>
              <a:t>.</a:t>
            </a:r>
          </a:p>
          <a:p>
            <a:endParaRPr lang="en-US" sz="800" dirty="0"/>
          </a:p>
          <a:p>
            <a:r>
              <a:rPr lang="en-US" sz="1000" dirty="0"/>
              <a:t>For example, if the suspect is strangling the victim from behind and using a chokehold, the victim may </a:t>
            </a:r>
            <a:r>
              <a:rPr lang="en-US" sz="1000" dirty="0" smtClean="0"/>
              <a:t>protect herself </a:t>
            </a:r>
            <a:r>
              <a:rPr lang="en-US" sz="1000" dirty="0"/>
              <a:t>by biting the suspect in the arm. If the suspect is manually strangling the victim from the front (face </a:t>
            </a:r>
            <a:r>
              <a:rPr lang="en-US" sz="1000" dirty="0" smtClean="0"/>
              <a:t>to face</a:t>
            </a:r>
            <a:r>
              <a:rPr lang="en-US" sz="1000" dirty="0"/>
              <a:t>), she may push him away, scratch him, or pull his hair.</a:t>
            </a:r>
            <a:endParaRPr lang="en-US" sz="1000" dirty="0" smtClean="0"/>
          </a:p>
          <a:p>
            <a:endParaRPr lang="en-US" sz="800" dirty="0" smtClean="0"/>
          </a:p>
          <a:p>
            <a:r>
              <a:rPr lang="en-US" sz="1000" dirty="0" smtClean="0"/>
              <a:t>The following slides provide some  investigative steps that an officer can take in attempting to identify the primary aggressor in a domestic violence incident including a non-fatal strangulation episode. </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36</a:t>
            </a:fld>
            <a:endParaRPr lang="en-US"/>
          </a:p>
        </p:txBody>
      </p:sp>
    </p:spTree>
    <p:extLst>
      <p:ext uri="{BB962C8B-B14F-4D97-AF65-F5344CB8AC3E}">
        <p14:creationId xmlns:p14="http://schemas.microsoft.com/office/powerpoint/2010/main" val="261020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B9E74D-E856-438E-AB5E-AC2F6331340D}" type="slidenum">
              <a:rPr lang="en-US" smtClean="0"/>
              <a:t>37</a:t>
            </a:fld>
            <a:endParaRPr lang="en-US"/>
          </a:p>
        </p:txBody>
      </p:sp>
    </p:spTree>
    <p:extLst>
      <p:ext uri="{BB962C8B-B14F-4D97-AF65-F5344CB8AC3E}">
        <p14:creationId xmlns:p14="http://schemas.microsoft.com/office/powerpoint/2010/main" val="387210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dirty="0"/>
          </a:p>
          <a:p>
            <a:r>
              <a:rPr lang="en-US" sz="1000" dirty="0"/>
              <a:t>While remaining mindful of </a:t>
            </a:r>
            <a:r>
              <a:rPr lang="en-US" sz="1000" i="1" dirty="0"/>
              <a:t>Miranda </a:t>
            </a:r>
            <a:r>
              <a:rPr lang="en-US" sz="1000" dirty="0"/>
              <a:t>and its progeny, investigators </a:t>
            </a:r>
            <a:r>
              <a:rPr lang="en-US" sz="1000" b="1" dirty="0"/>
              <a:t>should always </a:t>
            </a:r>
            <a:r>
              <a:rPr lang="en-US" sz="1000" dirty="0"/>
              <a:t>attempt to interview </a:t>
            </a:r>
            <a:r>
              <a:rPr lang="en-US" sz="1000" dirty="0" smtClean="0"/>
              <a:t>the suspect</a:t>
            </a:r>
            <a:r>
              <a:rPr lang="en-US" sz="1000" dirty="0"/>
              <a:t>. </a:t>
            </a:r>
            <a:r>
              <a:rPr lang="en-US" sz="1000" b="1" dirty="0"/>
              <a:t>Any story is better than NO story! </a:t>
            </a:r>
            <a:r>
              <a:rPr lang="en-US" sz="1000" dirty="0"/>
              <a:t>Any statement from an offender is better than no statement</a:t>
            </a:r>
            <a:r>
              <a:rPr lang="en-US" sz="1000" dirty="0" smtClean="0"/>
              <a:t>. Even </a:t>
            </a:r>
            <a:r>
              <a:rPr lang="en-US" sz="1000" dirty="0"/>
              <a:t>exculpatory statements are helpful as they provide the investigator an opportunity to conduct </a:t>
            </a:r>
            <a:r>
              <a:rPr lang="en-US" sz="1000" dirty="0" smtClean="0"/>
              <a:t>further investigation </a:t>
            </a:r>
            <a:r>
              <a:rPr lang="en-US" sz="1000" dirty="0"/>
              <a:t>and find support for, or discredit the story. The suspect interview will provide prosecutors </a:t>
            </a:r>
            <a:r>
              <a:rPr lang="en-US" sz="1000" dirty="0" smtClean="0"/>
              <a:t>clues regarding </a:t>
            </a:r>
            <a:r>
              <a:rPr lang="en-US" sz="1000" dirty="0"/>
              <a:t>the probable defense which will assist them in presenting their case at trial. In the event the </a:t>
            </a:r>
            <a:r>
              <a:rPr lang="en-US" sz="1000" dirty="0" smtClean="0"/>
              <a:t>offender changes </a:t>
            </a:r>
            <a:r>
              <a:rPr lang="en-US" sz="1000" dirty="0"/>
              <a:t>his story or defense at trial he will be forced to explain the discrepancies. </a:t>
            </a:r>
          </a:p>
        </p:txBody>
      </p:sp>
      <p:sp>
        <p:nvSpPr>
          <p:cNvPr id="4" name="Slide Number Placeholder 3"/>
          <p:cNvSpPr>
            <a:spLocks noGrp="1"/>
          </p:cNvSpPr>
          <p:nvPr>
            <p:ph type="sldNum" sz="quarter" idx="10"/>
          </p:nvPr>
        </p:nvSpPr>
        <p:spPr/>
        <p:txBody>
          <a:bodyPr/>
          <a:lstStyle/>
          <a:p>
            <a:fld id="{C4B9E74D-E856-438E-AB5E-AC2F6331340D}" type="slidenum">
              <a:rPr lang="en-US" smtClean="0"/>
              <a:t>38</a:t>
            </a:fld>
            <a:endParaRPr lang="en-US"/>
          </a:p>
        </p:txBody>
      </p:sp>
    </p:spTree>
    <p:extLst>
      <p:ext uri="{BB962C8B-B14F-4D97-AF65-F5344CB8AC3E}">
        <p14:creationId xmlns:p14="http://schemas.microsoft.com/office/powerpoint/2010/main" val="1865334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DISCUSSION</a:t>
            </a:r>
            <a:r>
              <a:rPr lang="en-US" sz="1000" dirty="0" smtClean="0"/>
              <a:t>:</a:t>
            </a:r>
          </a:p>
          <a:p>
            <a:endParaRPr lang="en-US" sz="1000" dirty="0"/>
          </a:p>
          <a:p>
            <a:r>
              <a:rPr lang="en-US" sz="1000" dirty="0" smtClean="0"/>
              <a:t>Experience has shown that abusers rarely  take responsibility for their actions; they overwhelmingly attempt to shift the blame for their actions to their victims. In some instances they will inflict injuries on themselves with the intent of blaming the victim and claiming self-defense  for their actions. In other cases they claim the victim was a willing participant in the act or that the act was an accident.</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39</a:t>
            </a:fld>
            <a:endParaRPr lang="en-US"/>
          </a:p>
        </p:txBody>
      </p:sp>
    </p:spTree>
    <p:extLst>
      <p:ext uri="{BB962C8B-B14F-4D97-AF65-F5344CB8AC3E}">
        <p14:creationId xmlns:p14="http://schemas.microsoft.com/office/powerpoint/2010/main" val="228084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00800" cy="3521012"/>
          </a:xfrm>
        </p:spPr>
        <p:txBody>
          <a:bodyPr/>
          <a:lstStyle/>
          <a:p>
            <a:pPr>
              <a:defRPr/>
            </a:pPr>
            <a:r>
              <a:rPr lang="en-US" sz="1000" b="1" u="sng" dirty="0" smtClean="0"/>
              <a:t>DISSCUSION POINT:</a:t>
            </a:r>
          </a:p>
          <a:p>
            <a:pPr>
              <a:defRPr/>
            </a:pPr>
            <a:endParaRPr lang="en-US" sz="800" b="1" dirty="0" smtClean="0">
              <a:solidFill>
                <a:srgbClr val="0000FF"/>
              </a:solidFill>
            </a:endParaRPr>
          </a:p>
          <a:p>
            <a:pPr>
              <a:defRPr/>
            </a:pPr>
            <a:r>
              <a:rPr lang="en-US" sz="1000" b="1" dirty="0" smtClean="0">
                <a:solidFill>
                  <a:srgbClr val="0000FF"/>
                </a:solidFill>
              </a:rPr>
              <a:t>Law </a:t>
            </a:r>
            <a:r>
              <a:rPr lang="en-US" sz="1000" b="1" dirty="0">
                <a:solidFill>
                  <a:srgbClr val="0000FF"/>
                </a:solidFill>
              </a:rPr>
              <a:t>enforcement officers </a:t>
            </a:r>
            <a:r>
              <a:rPr lang="en-US" sz="1000" dirty="0"/>
              <a:t>who are the first to respond to and begin an investigation into a domestic violence complaint are </a:t>
            </a:r>
            <a:r>
              <a:rPr lang="en-US" sz="1000" b="1" dirty="0">
                <a:solidFill>
                  <a:srgbClr val="0000FF"/>
                </a:solidFill>
              </a:rPr>
              <a:t>usually trained to recognize and deal with the </a:t>
            </a:r>
            <a:r>
              <a:rPr lang="en-US" sz="1000" b="1" u="sng" dirty="0">
                <a:solidFill>
                  <a:srgbClr val="0000FF"/>
                </a:solidFill>
              </a:rPr>
              <a:t>obvious</a:t>
            </a:r>
            <a:r>
              <a:rPr lang="en-US" sz="1000" b="1" dirty="0">
                <a:solidFill>
                  <a:srgbClr val="0000FF"/>
                </a:solidFill>
              </a:rPr>
              <a:t> injuries </a:t>
            </a:r>
            <a:r>
              <a:rPr lang="en-US" sz="1000" dirty="0"/>
              <a:t>that intimate partner violence victims often suffer </a:t>
            </a:r>
            <a:r>
              <a:rPr lang="en-US" sz="1000" b="1" dirty="0">
                <a:solidFill>
                  <a:srgbClr val="0000FF"/>
                </a:solidFill>
              </a:rPr>
              <a:t>such as gunshot, stabbing and blunt force trauma wounds. </a:t>
            </a:r>
            <a:r>
              <a:rPr lang="en-US" sz="1000" dirty="0"/>
              <a:t>However, these same </a:t>
            </a:r>
            <a:r>
              <a:rPr lang="en-US" sz="1000" b="1" dirty="0">
                <a:solidFill>
                  <a:srgbClr val="0000FF"/>
                </a:solidFill>
              </a:rPr>
              <a:t>first responders often lack appropriate training into how to recognize, respond to and investigate a type of assault </a:t>
            </a:r>
            <a:r>
              <a:rPr lang="en-US" sz="1000" dirty="0"/>
              <a:t>that can be as life threatening as a gunshot, stab wound or one from blunt force trauma.  </a:t>
            </a:r>
            <a:r>
              <a:rPr lang="en-US" sz="1000" b="1" u="sng" dirty="0">
                <a:solidFill>
                  <a:srgbClr val="0000FF"/>
                </a:solidFill>
              </a:rPr>
              <a:t>NON-FATAL STRANGULATION</a:t>
            </a:r>
            <a:r>
              <a:rPr lang="en-US" sz="1000" b="1" u="sng" dirty="0"/>
              <a:t>,</a:t>
            </a:r>
            <a:r>
              <a:rPr lang="en-US" sz="1000" dirty="0"/>
              <a:t> the one </a:t>
            </a:r>
            <a:r>
              <a:rPr lang="en-US" sz="1000" b="1" dirty="0">
                <a:solidFill>
                  <a:srgbClr val="0000FF"/>
                </a:solidFill>
              </a:rPr>
              <a:t>tactic that many repeat abusers use during domestic violence incidents</a:t>
            </a:r>
            <a:r>
              <a:rPr lang="en-US" sz="1000" dirty="0">
                <a:solidFill>
                  <a:srgbClr val="0000FF"/>
                </a:solidFill>
              </a:rPr>
              <a:t> </a:t>
            </a:r>
            <a:r>
              <a:rPr lang="en-US" sz="1000" dirty="0"/>
              <a:t>often goes </a:t>
            </a:r>
            <a:r>
              <a:rPr lang="en-US" sz="1000" b="1" dirty="0">
                <a:solidFill>
                  <a:srgbClr val="0000FF"/>
                </a:solidFill>
              </a:rPr>
              <a:t>under-investigated by law enforcement first-responders</a:t>
            </a:r>
            <a:r>
              <a:rPr lang="en-US" sz="1000" dirty="0">
                <a:solidFill>
                  <a:srgbClr val="0000FF"/>
                </a:solidFill>
              </a:rPr>
              <a:t> because it frequently </a:t>
            </a:r>
            <a:r>
              <a:rPr lang="en-US" sz="1000" b="1" dirty="0">
                <a:solidFill>
                  <a:srgbClr val="0000FF"/>
                </a:solidFill>
              </a:rPr>
              <a:t>fails to leave any visible signs of injury.</a:t>
            </a:r>
            <a:r>
              <a:rPr lang="en-US" sz="1000" dirty="0">
                <a:solidFill>
                  <a:srgbClr val="0000FF"/>
                </a:solidFill>
              </a:rPr>
              <a:t> </a:t>
            </a:r>
          </a:p>
          <a:p>
            <a:endParaRPr lang="en-US" sz="800" dirty="0"/>
          </a:p>
          <a:p>
            <a:pPr>
              <a:defRPr/>
            </a:pPr>
            <a:r>
              <a:rPr lang="en-US" sz="1000" dirty="0"/>
              <a:t>On a regular basis, a number of domestic violence victims report being “choked” by their abuser. In many of these cases there are </a:t>
            </a:r>
            <a:r>
              <a:rPr lang="en-US" sz="1000" b="1" dirty="0">
                <a:solidFill>
                  <a:srgbClr val="0000FF"/>
                </a:solidFill>
              </a:rPr>
              <a:t>few </a:t>
            </a:r>
            <a:r>
              <a:rPr lang="en-US" sz="1000" b="1" u="sng" dirty="0">
                <a:solidFill>
                  <a:srgbClr val="0000FF"/>
                </a:solidFill>
              </a:rPr>
              <a:t>visible</a:t>
            </a:r>
            <a:r>
              <a:rPr lang="en-US" sz="1000" dirty="0">
                <a:solidFill>
                  <a:srgbClr val="0000FF"/>
                </a:solidFill>
              </a:rPr>
              <a:t> </a:t>
            </a:r>
            <a:r>
              <a:rPr lang="en-US" sz="1000" b="1" dirty="0">
                <a:solidFill>
                  <a:srgbClr val="0000FF"/>
                </a:solidFill>
              </a:rPr>
              <a:t>injuries</a:t>
            </a:r>
            <a:r>
              <a:rPr lang="en-US" sz="1000" dirty="0">
                <a:solidFill>
                  <a:srgbClr val="0000FF"/>
                </a:solidFill>
              </a:rPr>
              <a:t> </a:t>
            </a:r>
            <a:r>
              <a:rPr lang="en-US" sz="1000" b="1" dirty="0">
                <a:solidFill>
                  <a:srgbClr val="0000FF"/>
                </a:solidFill>
              </a:rPr>
              <a:t>or evidence available to enable the responding officer to   corroborate that a “choking” incident has occurred</a:t>
            </a:r>
            <a:r>
              <a:rPr lang="en-US" sz="1000" dirty="0"/>
              <a:t>. That lack of physical evidence </a:t>
            </a:r>
            <a:r>
              <a:rPr lang="en-US" sz="1000" b="1" dirty="0">
                <a:solidFill>
                  <a:srgbClr val="0000FF"/>
                </a:solidFill>
              </a:rPr>
              <a:t>causes many officers to treat these ‘choking’ cases as minor incidents, much like they would a common assault such as a slap to the face where only redness may appear.</a:t>
            </a:r>
            <a:r>
              <a:rPr lang="en-US" sz="1000" dirty="0"/>
              <a:t> Unfortunately, because most strangulation victims do not have </a:t>
            </a:r>
            <a:r>
              <a:rPr lang="en-US" sz="1000" b="1" dirty="0"/>
              <a:t>visible external</a:t>
            </a:r>
            <a:r>
              <a:rPr lang="en-US" sz="1000" dirty="0"/>
              <a:t> injuries, </a:t>
            </a:r>
            <a:r>
              <a:rPr lang="en-US" sz="1000" b="1" u="sng" dirty="0">
                <a:solidFill>
                  <a:srgbClr val="0000FF"/>
                </a:solidFill>
              </a:rPr>
              <a:t>non-fatal</a:t>
            </a:r>
            <a:r>
              <a:rPr lang="en-US" sz="1000" b="1" dirty="0">
                <a:solidFill>
                  <a:srgbClr val="0000FF"/>
                </a:solidFill>
              </a:rPr>
              <a:t> strangulation cases can be minimized or trivialized by not only law enforcement officers but by the medical, advocacy, mental health professionals and prosecutors who come into later contact with the victim. </a:t>
            </a:r>
            <a:endParaRPr lang="en-US" sz="1000" dirty="0">
              <a:solidFill>
                <a:srgbClr val="0000FF"/>
              </a:solidFill>
            </a:endParaRPr>
          </a:p>
          <a:p>
            <a:endParaRPr lang="en-US" sz="800" dirty="0"/>
          </a:p>
          <a:p>
            <a:r>
              <a:rPr lang="en-US" sz="1000" dirty="0"/>
              <a:t>Because </a:t>
            </a:r>
            <a:r>
              <a:rPr lang="en-US" sz="1000" b="1" u="sng" dirty="0">
                <a:solidFill>
                  <a:srgbClr val="0000FF"/>
                </a:solidFill>
              </a:rPr>
              <a:t>non-fatal</a:t>
            </a:r>
            <a:r>
              <a:rPr lang="en-US" sz="1000" b="1" dirty="0">
                <a:solidFill>
                  <a:srgbClr val="0000FF"/>
                </a:solidFill>
              </a:rPr>
              <a:t> strangulation has been recognized as an indicator of chronic intimate partner violence and has been shown to be a precursor to more serious physical attacks, including homicide</a:t>
            </a:r>
            <a:r>
              <a:rPr lang="en-US" sz="1000" dirty="0"/>
              <a:t>, it is critical that law enforcement first responders recognize, thoroughly investigate and document incidents in which a victim of intimate partner violence claims that he/she has been “choked” whether the victim shows any visible signs of injury or not. </a:t>
            </a:r>
          </a:p>
        </p:txBody>
      </p:sp>
      <p:sp>
        <p:nvSpPr>
          <p:cNvPr id="4" name="Slide Number Placeholder 3"/>
          <p:cNvSpPr>
            <a:spLocks noGrp="1"/>
          </p:cNvSpPr>
          <p:nvPr>
            <p:ph type="sldNum" sz="quarter" idx="10"/>
          </p:nvPr>
        </p:nvSpPr>
        <p:spPr/>
        <p:txBody>
          <a:bodyPr/>
          <a:lstStyle/>
          <a:p>
            <a:fld id="{C4B9E74D-E856-438E-AB5E-AC2F6331340D}" type="slidenum">
              <a:rPr lang="en-US" smtClean="0"/>
              <a:t>4</a:t>
            </a:fld>
            <a:endParaRPr lang="en-US"/>
          </a:p>
        </p:txBody>
      </p:sp>
    </p:spTree>
    <p:extLst>
      <p:ext uri="{BB962C8B-B14F-4D97-AF65-F5344CB8AC3E}">
        <p14:creationId xmlns:p14="http://schemas.microsoft.com/office/powerpoint/2010/main" val="844364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DISCUSSION POINT:</a:t>
            </a:r>
          </a:p>
          <a:p>
            <a:endParaRPr lang="en-US" sz="1000" b="1" u="sng" dirty="0" smtClean="0"/>
          </a:p>
          <a:p>
            <a:r>
              <a:rPr lang="en-US" sz="1000" dirty="0" smtClean="0"/>
              <a:t>The importance of a first-responder’s incident report has been repeatedly stressed in this presentation. The following slides reinforce this importance, in particular as regards the  terms that are used to describe the assault. The officer’s report  which contains his/her observations of the physical appearance of the victim and his/her behavior/demeanor becomes the basis for the evidence based prosecution.</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40</a:t>
            </a:fld>
            <a:endParaRPr lang="en-US"/>
          </a:p>
        </p:txBody>
      </p:sp>
    </p:spTree>
    <p:extLst>
      <p:ext uri="{BB962C8B-B14F-4D97-AF65-F5344CB8AC3E}">
        <p14:creationId xmlns:p14="http://schemas.microsoft.com/office/powerpoint/2010/main" val="2343098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B9E74D-E856-438E-AB5E-AC2F6331340D}" type="slidenum">
              <a:rPr lang="en-US" smtClean="0"/>
              <a:t>41</a:t>
            </a:fld>
            <a:endParaRPr lang="en-US"/>
          </a:p>
        </p:txBody>
      </p:sp>
    </p:spTree>
    <p:extLst>
      <p:ext uri="{BB962C8B-B14F-4D97-AF65-F5344CB8AC3E}">
        <p14:creationId xmlns:p14="http://schemas.microsoft.com/office/powerpoint/2010/main" val="1272370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dirty="0" smtClean="0"/>
          </a:p>
          <a:p>
            <a:r>
              <a:rPr lang="en-US" sz="1000" dirty="0" smtClean="0"/>
              <a:t>On occasion, law enforcement officers are  qualified as “expert” witnesses, i.e. a witness who  possesses </a:t>
            </a:r>
            <a:r>
              <a:rPr lang="en-US" sz="1000" dirty="0"/>
              <a:t>scientific, technical or other specialized knowledge beyond that possessed by a</a:t>
            </a:r>
          </a:p>
          <a:p>
            <a:r>
              <a:rPr lang="en-US" sz="1000" dirty="0"/>
              <a:t>layperson </a:t>
            </a:r>
            <a:r>
              <a:rPr lang="en-US" sz="1000" dirty="0" smtClean="0"/>
              <a:t> and whose testimony will </a:t>
            </a:r>
            <a:r>
              <a:rPr lang="en-US" sz="1000" dirty="0"/>
              <a:t>assist the trier of fact to understand the evidence or to determine </a:t>
            </a:r>
            <a:r>
              <a:rPr lang="en-US" sz="1000" dirty="0" smtClean="0"/>
              <a:t>a fact </a:t>
            </a:r>
            <a:r>
              <a:rPr lang="en-US" sz="1000" dirty="0"/>
              <a:t>in </a:t>
            </a:r>
            <a:r>
              <a:rPr lang="en-US" sz="1000" dirty="0" smtClean="0"/>
              <a:t>issue;  </a:t>
            </a:r>
            <a:r>
              <a:rPr lang="en-US" sz="1000" b="1" dirty="0"/>
              <a:t>a witness qualified as an expert by knowledge, skill, </a:t>
            </a:r>
            <a:r>
              <a:rPr lang="en-US" sz="1000" b="1" dirty="0" smtClean="0"/>
              <a:t>experience, training </a:t>
            </a:r>
            <a:r>
              <a:rPr lang="en-US" sz="1000" b="1" dirty="0"/>
              <a:t>or education </a:t>
            </a:r>
            <a:r>
              <a:rPr lang="en-US" sz="1000" dirty="0" smtClean="0"/>
              <a:t>who may </a:t>
            </a:r>
            <a:r>
              <a:rPr lang="en-US" sz="1000" dirty="0"/>
              <a:t>testify thereto in the form of an opinion or otherwise.</a:t>
            </a:r>
          </a:p>
          <a:p>
            <a:endParaRPr lang="en-US" sz="1000" dirty="0" smtClean="0"/>
          </a:p>
          <a:p>
            <a:r>
              <a:rPr lang="en-US" sz="1000" dirty="0" smtClean="0"/>
              <a:t>To </a:t>
            </a:r>
            <a:r>
              <a:rPr lang="en-US" sz="1000" dirty="0"/>
              <a:t>qualify as an expert, an individual must have specialized knowledge </a:t>
            </a:r>
            <a:r>
              <a:rPr lang="en-US" sz="1000" dirty="0" smtClean="0"/>
              <a:t>beyond  that </a:t>
            </a:r>
            <a:r>
              <a:rPr lang="en-US" sz="1000" dirty="0"/>
              <a:t>of the average layperson in an area or field that will assist the trier of fact </a:t>
            </a:r>
            <a:r>
              <a:rPr lang="en-US" sz="1000" dirty="0" smtClean="0"/>
              <a:t>in determining </a:t>
            </a:r>
            <a:r>
              <a:rPr lang="en-US" sz="1000" dirty="0"/>
              <a:t>an issue in the </a:t>
            </a:r>
            <a:r>
              <a:rPr lang="en-US" sz="1000" dirty="0" smtClean="0"/>
              <a:t>case. </a:t>
            </a:r>
            <a:r>
              <a:rPr lang="en-US" sz="1000" dirty="0"/>
              <a:t>The specialized knowledge must be based </a:t>
            </a:r>
            <a:r>
              <a:rPr lang="en-US" sz="1000" dirty="0" smtClean="0"/>
              <a:t>on the </a:t>
            </a:r>
            <a:r>
              <a:rPr lang="en-US" sz="1000" dirty="0"/>
              <a:t>expert’s educational background or practical experience. If the issue involves </a:t>
            </a:r>
            <a:r>
              <a:rPr lang="en-US" sz="1000" dirty="0" smtClean="0"/>
              <a:t>a matter </a:t>
            </a:r>
            <a:r>
              <a:rPr lang="en-US" sz="1000" dirty="0"/>
              <a:t>of common knowledge, expert testimony is </a:t>
            </a:r>
            <a:r>
              <a:rPr lang="en-US" sz="1000" dirty="0" smtClean="0"/>
              <a:t>inadmissible. </a:t>
            </a:r>
            <a:r>
              <a:rPr lang="en-US" sz="1000" dirty="0"/>
              <a:t>Whether </a:t>
            </a:r>
            <a:r>
              <a:rPr lang="en-US" sz="1000" dirty="0" smtClean="0"/>
              <a:t>the expert </a:t>
            </a:r>
            <a:r>
              <a:rPr lang="en-US" sz="1000" dirty="0"/>
              <a:t>meets the requisite level of expertise is a finding of fact to be made by </a:t>
            </a:r>
            <a:r>
              <a:rPr lang="en-US" sz="1000" dirty="0" smtClean="0"/>
              <a:t>the trial </a:t>
            </a:r>
            <a:r>
              <a:rPr lang="en-US" sz="1000" dirty="0"/>
              <a:t>court.</a:t>
            </a:r>
          </a:p>
        </p:txBody>
      </p:sp>
      <p:sp>
        <p:nvSpPr>
          <p:cNvPr id="4" name="Slide Number Placeholder 3"/>
          <p:cNvSpPr>
            <a:spLocks noGrp="1"/>
          </p:cNvSpPr>
          <p:nvPr>
            <p:ph type="sldNum" sz="quarter" idx="10"/>
          </p:nvPr>
        </p:nvSpPr>
        <p:spPr/>
        <p:txBody>
          <a:bodyPr/>
          <a:lstStyle/>
          <a:p>
            <a:fld id="{C4B9E74D-E856-438E-AB5E-AC2F6331340D}" type="slidenum">
              <a:rPr lang="en-US" smtClean="0"/>
              <a:t>42</a:t>
            </a:fld>
            <a:endParaRPr lang="en-US"/>
          </a:p>
        </p:txBody>
      </p:sp>
    </p:spTree>
    <p:extLst>
      <p:ext uri="{BB962C8B-B14F-4D97-AF65-F5344CB8AC3E}">
        <p14:creationId xmlns:p14="http://schemas.microsoft.com/office/powerpoint/2010/main" val="986804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796030"/>
          </a:xfrm>
        </p:spPr>
        <p:txBody>
          <a:bodyPr/>
          <a:lstStyle/>
          <a:p>
            <a:r>
              <a:rPr lang="en-US" sz="1000" b="1" u="sng" dirty="0" smtClean="0"/>
              <a:t>BACKGROUND:</a:t>
            </a:r>
          </a:p>
          <a:p>
            <a:endParaRPr lang="en-US" sz="1000" b="1" u="sng" dirty="0"/>
          </a:p>
          <a:p>
            <a:r>
              <a:rPr lang="en-US" sz="1000" dirty="0"/>
              <a:t>The follow-up investigation </a:t>
            </a:r>
            <a:r>
              <a:rPr lang="en-US" sz="1000" dirty="0" smtClean="0"/>
              <a:t>is </a:t>
            </a:r>
            <a:r>
              <a:rPr lang="en-US" sz="1000" dirty="0"/>
              <a:t>critical in domestic violence cases. </a:t>
            </a:r>
            <a:r>
              <a:rPr lang="en-US" sz="1000" dirty="0" smtClean="0"/>
              <a:t>Such investigations </a:t>
            </a:r>
            <a:r>
              <a:rPr lang="en-US" sz="1000" dirty="0"/>
              <a:t>should be </a:t>
            </a:r>
            <a:r>
              <a:rPr lang="en-US" sz="1000" dirty="0" smtClean="0"/>
              <a:t>focused on an EVIDENCE BASED prosecution, i.e. how </a:t>
            </a:r>
            <a:r>
              <a:rPr lang="en-US" sz="1000" dirty="0"/>
              <a:t>to prove </a:t>
            </a:r>
            <a:r>
              <a:rPr lang="en-US" sz="1000" dirty="0" smtClean="0"/>
              <a:t>the case without </a:t>
            </a:r>
            <a:r>
              <a:rPr lang="en-US" sz="1000" dirty="0"/>
              <a:t>the participation of the victim</a:t>
            </a:r>
            <a:r>
              <a:rPr lang="en-US" sz="1000" dirty="0" smtClean="0"/>
              <a:t>.</a:t>
            </a:r>
          </a:p>
          <a:p>
            <a:endParaRPr lang="en-US" sz="1000" dirty="0"/>
          </a:p>
          <a:p>
            <a:r>
              <a:rPr lang="en-US" sz="1000" dirty="0" smtClean="0"/>
              <a:t>The </a:t>
            </a:r>
            <a:r>
              <a:rPr lang="en-US" sz="1000" dirty="0"/>
              <a:t>most important pieces of evidence at trial are often </a:t>
            </a:r>
            <a:r>
              <a:rPr lang="en-US" sz="1000" dirty="0" smtClean="0"/>
              <a:t>follow-up photographs </a:t>
            </a:r>
            <a:r>
              <a:rPr lang="en-US" sz="1000" dirty="0"/>
              <a:t>taken 2–3 days after the incident. Follow-up photographs can provide far more powerful </a:t>
            </a:r>
            <a:r>
              <a:rPr lang="en-US" sz="1000" dirty="0" smtClean="0"/>
              <a:t>evidence of </a:t>
            </a:r>
            <a:r>
              <a:rPr lang="en-US" sz="1000" dirty="0"/>
              <a:t>the true violence than initial on-scene photographs. Since most bruises are not visible for days after a </a:t>
            </a:r>
            <a:r>
              <a:rPr lang="en-US" sz="1000" dirty="0" smtClean="0"/>
              <a:t>violent assault</a:t>
            </a:r>
            <a:r>
              <a:rPr lang="en-US" sz="1000" dirty="0"/>
              <a:t>, follow-up photographs must be central to every investigation</a:t>
            </a:r>
            <a:r>
              <a:rPr lang="en-US" sz="1000" dirty="0" smtClean="0"/>
              <a:t>.</a:t>
            </a:r>
          </a:p>
          <a:p>
            <a:endParaRPr lang="en-US" sz="800" dirty="0" smtClean="0"/>
          </a:p>
          <a:p>
            <a:r>
              <a:rPr lang="en-US" sz="1000" dirty="0" smtClean="0"/>
              <a:t>Additionally, victims </a:t>
            </a:r>
            <a:r>
              <a:rPr lang="en-US" sz="1000" dirty="0"/>
              <a:t>experience voice changes in 45–80 percent of non-fatal strangulation </a:t>
            </a:r>
            <a:r>
              <a:rPr lang="en-US" sz="1000" dirty="0" smtClean="0"/>
              <a:t>cases. Based on anecdotal </a:t>
            </a:r>
            <a:r>
              <a:rPr lang="en-US" sz="1000" dirty="0"/>
              <a:t>evidence and the medical literature, it is important to tape record or video tape </a:t>
            </a:r>
            <a:r>
              <a:rPr lang="en-US" sz="1000" dirty="0" smtClean="0"/>
              <a:t>a follow-up investigation </a:t>
            </a:r>
            <a:r>
              <a:rPr lang="en-US" sz="1000" dirty="0"/>
              <a:t>to document voice changes for later evaluation by medical experts and to corroborate the </a:t>
            </a:r>
            <a:r>
              <a:rPr lang="en-US" sz="1000" dirty="0" smtClean="0"/>
              <a:t>victim’s allegations</a:t>
            </a:r>
            <a:r>
              <a:rPr lang="en-US" sz="1000" dirty="0"/>
              <a:t>. Many digital cameras today also have a video feature; use this feature to capture a raspy </a:t>
            </a:r>
            <a:r>
              <a:rPr lang="en-US" sz="1000" dirty="0" smtClean="0"/>
              <a:t>voice, difficulty </a:t>
            </a:r>
            <a:r>
              <a:rPr lang="en-US" sz="1000" dirty="0"/>
              <a:t>swallowing, coughing, pain exhibited by the victim, and/or drooling.</a:t>
            </a:r>
            <a:endParaRPr lang="en-US" sz="1000" dirty="0" smtClean="0"/>
          </a:p>
          <a:p>
            <a:endParaRPr lang="en-US" sz="800" dirty="0"/>
          </a:p>
          <a:p>
            <a:r>
              <a:rPr lang="en-US" sz="1000" dirty="0"/>
              <a:t>Re-interviewing the victim and witnesses is as important as taking follow-up photos. Victims often give </a:t>
            </a:r>
            <a:r>
              <a:rPr lang="en-US" sz="1000" dirty="0" smtClean="0"/>
              <a:t>more detailed </a:t>
            </a:r>
            <a:r>
              <a:rPr lang="en-US" sz="1000" dirty="0"/>
              <a:t>statements after they have had a chance to calm down and reflect on what occurred. On the other </a:t>
            </a:r>
            <a:r>
              <a:rPr lang="en-US" sz="1000" dirty="0" smtClean="0"/>
              <a:t>hand, it </a:t>
            </a:r>
            <a:r>
              <a:rPr lang="en-US" sz="1000" dirty="0"/>
              <a:t>will be very clear in the follow-up investigation if the victim is still with, or reluctant to testify against, </a:t>
            </a:r>
            <a:r>
              <a:rPr lang="en-US" sz="1000" dirty="0" smtClean="0"/>
              <a:t>her abuser</a:t>
            </a:r>
            <a:r>
              <a:rPr lang="en-US" sz="1000" dirty="0"/>
              <a:t>. The </a:t>
            </a:r>
            <a:r>
              <a:rPr lang="en-US" sz="1000" dirty="0" smtClean="0"/>
              <a:t>State’s Attorney should know </a:t>
            </a:r>
            <a:r>
              <a:rPr lang="en-US" sz="1000" dirty="0"/>
              <a:t>the relationship status of the victim when deciding how to proceed at trial.</a:t>
            </a:r>
            <a:endParaRPr lang="en-US" sz="1000" b="1" u="sng" dirty="0"/>
          </a:p>
        </p:txBody>
      </p:sp>
      <p:sp>
        <p:nvSpPr>
          <p:cNvPr id="4" name="Slide Number Placeholder 3"/>
          <p:cNvSpPr>
            <a:spLocks noGrp="1"/>
          </p:cNvSpPr>
          <p:nvPr>
            <p:ph type="sldNum" sz="quarter" idx="10"/>
          </p:nvPr>
        </p:nvSpPr>
        <p:spPr/>
        <p:txBody>
          <a:bodyPr/>
          <a:lstStyle/>
          <a:p>
            <a:fld id="{C4B9E74D-E856-438E-AB5E-AC2F6331340D}" type="slidenum">
              <a:rPr lang="en-US" smtClean="0"/>
              <a:t>43</a:t>
            </a:fld>
            <a:endParaRPr lang="en-US"/>
          </a:p>
        </p:txBody>
      </p:sp>
    </p:spTree>
    <p:extLst>
      <p:ext uri="{BB962C8B-B14F-4D97-AF65-F5344CB8AC3E}">
        <p14:creationId xmlns:p14="http://schemas.microsoft.com/office/powerpoint/2010/main" val="2596389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BACKGROUND:</a:t>
            </a:r>
          </a:p>
          <a:p>
            <a:endParaRPr lang="en-US" sz="1000" b="1" u="sng" dirty="0"/>
          </a:p>
          <a:p>
            <a:r>
              <a:rPr lang="en-US" sz="1000" dirty="0" smtClean="0"/>
              <a:t>Currently, Maryland  criminal law does not treat strangulation as a </a:t>
            </a:r>
            <a:r>
              <a:rPr lang="en-US" sz="1000" b="1" u="sng" dirty="0" smtClean="0"/>
              <a:t>separate</a:t>
            </a:r>
            <a:r>
              <a:rPr lang="en-US" sz="1000" dirty="0" smtClean="0"/>
              <a:t> offense as do several other states.  Other than the use of strangulation as cited in the law provided on this slide, non-fatal strangulation is treated as an assault, aggravated or otherwise as determined by the circumstances.</a:t>
            </a:r>
          </a:p>
          <a:p>
            <a:endParaRPr lang="en-US" sz="1000" b="1" u="sng" dirty="0"/>
          </a:p>
        </p:txBody>
      </p:sp>
      <p:sp>
        <p:nvSpPr>
          <p:cNvPr id="4" name="Slide Number Placeholder 3"/>
          <p:cNvSpPr>
            <a:spLocks noGrp="1"/>
          </p:cNvSpPr>
          <p:nvPr>
            <p:ph type="sldNum" sz="quarter" idx="10"/>
          </p:nvPr>
        </p:nvSpPr>
        <p:spPr/>
        <p:txBody>
          <a:bodyPr/>
          <a:lstStyle/>
          <a:p>
            <a:fld id="{C4B9E74D-E856-438E-AB5E-AC2F6331340D}" type="slidenum">
              <a:rPr lang="en-US" smtClean="0"/>
              <a:t>44</a:t>
            </a:fld>
            <a:endParaRPr lang="en-US"/>
          </a:p>
        </p:txBody>
      </p:sp>
    </p:spTree>
    <p:extLst>
      <p:ext uri="{BB962C8B-B14F-4D97-AF65-F5344CB8AC3E}">
        <p14:creationId xmlns:p14="http://schemas.microsoft.com/office/powerpoint/2010/main" val="291882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B9E74D-E856-438E-AB5E-AC2F6331340D}" type="slidenum">
              <a:rPr lang="en-US" smtClean="0"/>
              <a:t>45</a:t>
            </a:fld>
            <a:endParaRPr lang="en-US"/>
          </a:p>
        </p:txBody>
      </p:sp>
    </p:spTree>
    <p:extLst>
      <p:ext uri="{BB962C8B-B14F-4D97-AF65-F5344CB8AC3E}">
        <p14:creationId xmlns:p14="http://schemas.microsoft.com/office/powerpoint/2010/main" val="388537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331210"/>
          </a:xfrm>
        </p:spPr>
        <p:txBody>
          <a:bodyPr/>
          <a:lstStyle/>
          <a:p>
            <a:r>
              <a:rPr lang="en-US" sz="1000" b="1" u="sng" dirty="0" smtClean="0"/>
              <a:t>BACKGROUND:</a:t>
            </a:r>
          </a:p>
          <a:p>
            <a:endParaRPr lang="en-US" sz="1000" dirty="0" smtClean="0"/>
          </a:p>
          <a:p>
            <a:r>
              <a:rPr lang="en-US" sz="1000" dirty="0" smtClean="0"/>
              <a:t>Advocates for victims of domestic violence have  championed an effort to have law enforcement officers and other first responders to use the correct term of  “strangulation” when  reporting or otherwise encountering an incident involving the non-fatal strangulation of  a victim during intimate partner violence. Their position is based on the belief that the term “strangulation” conveys a  more appropriate level of criminal intent than the term “choking.” Advocates believe that the term  “choking” is viewed by many as a less serious  act of assault than conveyed by the use of the term “strangulation.”  They point out that even victims inappropriately use the term “choking” to describe the incident. As this slide indicates, “choking “is an accident whereas </a:t>
            </a:r>
            <a:r>
              <a:rPr lang="en-US" sz="1000" b="1" dirty="0" smtClean="0"/>
              <a:t>“strangulation” is an intentional assault capable of causing death.</a:t>
            </a:r>
            <a:endParaRPr lang="en-US" sz="1000" b="1" dirty="0"/>
          </a:p>
          <a:p>
            <a:endParaRPr lang="en-US" sz="1000" dirty="0" smtClean="0"/>
          </a:p>
        </p:txBody>
      </p:sp>
      <p:sp>
        <p:nvSpPr>
          <p:cNvPr id="4" name="Slide Number Placeholder 3"/>
          <p:cNvSpPr>
            <a:spLocks noGrp="1"/>
          </p:cNvSpPr>
          <p:nvPr>
            <p:ph type="sldNum" sz="quarter" idx="10"/>
          </p:nvPr>
        </p:nvSpPr>
        <p:spPr/>
        <p:txBody>
          <a:bodyPr/>
          <a:lstStyle/>
          <a:p>
            <a:fld id="{C4B9E74D-E856-438E-AB5E-AC2F6331340D}" type="slidenum">
              <a:rPr lang="en-US" smtClean="0"/>
              <a:t>5</a:t>
            </a:fld>
            <a:endParaRPr lang="en-US"/>
          </a:p>
        </p:txBody>
      </p:sp>
    </p:spTree>
    <p:extLst>
      <p:ext uri="{BB962C8B-B14F-4D97-AF65-F5344CB8AC3E}">
        <p14:creationId xmlns:p14="http://schemas.microsoft.com/office/powerpoint/2010/main" val="188147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943860"/>
          </a:xfrm>
        </p:spPr>
        <p:txBody>
          <a:bodyPr/>
          <a:lstStyle/>
          <a:p>
            <a:r>
              <a:rPr lang="en-US" sz="1000" b="1" u="sng" dirty="0" smtClean="0"/>
              <a:t>DISSCUSION POINT:</a:t>
            </a:r>
          </a:p>
          <a:p>
            <a:endParaRPr lang="en-US" sz="1000" b="1" dirty="0" smtClean="0">
              <a:solidFill>
                <a:srgbClr val="0000FF"/>
              </a:solidFill>
            </a:endParaRPr>
          </a:p>
          <a:p>
            <a:r>
              <a:rPr lang="en-US" sz="1000" b="1" dirty="0" smtClean="0">
                <a:solidFill>
                  <a:srgbClr val="0000FF"/>
                </a:solidFill>
              </a:rPr>
              <a:t>Discuss </a:t>
            </a:r>
            <a:r>
              <a:rPr lang="en-US" sz="1000" b="1" dirty="0">
                <a:solidFill>
                  <a:srgbClr val="0000FF"/>
                </a:solidFill>
              </a:rPr>
              <a:t>the importance of using the correct terms to describe what has occurred to the victim of a </a:t>
            </a:r>
            <a:r>
              <a:rPr lang="en-US" sz="1000" b="1" u="sng" dirty="0">
                <a:solidFill>
                  <a:srgbClr val="0000FF"/>
                </a:solidFill>
              </a:rPr>
              <a:t>non-fatal</a:t>
            </a:r>
            <a:r>
              <a:rPr lang="en-US" sz="1000" b="1" dirty="0">
                <a:solidFill>
                  <a:srgbClr val="0000FF"/>
                </a:solidFill>
              </a:rPr>
              <a:t> strangulation attack.</a:t>
            </a:r>
          </a:p>
          <a:p>
            <a:endParaRPr lang="en-US" sz="1000" dirty="0" smtClean="0"/>
          </a:p>
          <a:p>
            <a:r>
              <a:rPr lang="en-US" sz="1000" dirty="0"/>
              <a:t>The term</a:t>
            </a:r>
            <a:r>
              <a:rPr lang="en-US" sz="1000" b="1" dirty="0"/>
              <a:t> “CHOKING” </a:t>
            </a:r>
            <a:r>
              <a:rPr lang="en-US" sz="1000" dirty="0"/>
              <a:t>is often</a:t>
            </a:r>
            <a:r>
              <a:rPr lang="en-US" sz="1000" b="1" dirty="0"/>
              <a:t> used </a:t>
            </a:r>
            <a:r>
              <a:rPr lang="en-US" sz="1000" b="1" u="sng" dirty="0"/>
              <a:t>inappropriately</a:t>
            </a:r>
            <a:r>
              <a:rPr lang="en-US" sz="1000" b="1" dirty="0"/>
              <a:t> </a:t>
            </a:r>
            <a:r>
              <a:rPr lang="en-US" sz="1000" dirty="0"/>
              <a:t>by both victims who </a:t>
            </a:r>
            <a:r>
              <a:rPr lang="en-US" sz="1000" dirty="0" smtClean="0"/>
              <a:t>have </a:t>
            </a:r>
            <a:r>
              <a:rPr lang="en-US" sz="1000" dirty="0"/>
              <a:t>been strangled and those investigating </a:t>
            </a:r>
            <a:r>
              <a:rPr lang="en-US" sz="1000" b="1" u="sng" dirty="0"/>
              <a:t>NON-FATAL</a:t>
            </a:r>
            <a:r>
              <a:rPr lang="en-US" sz="1000" b="1" dirty="0"/>
              <a:t> </a:t>
            </a:r>
            <a:r>
              <a:rPr lang="en-US" sz="1000" b="1" dirty="0" smtClean="0"/>
              <a:t>strangulation </a:t>
            </a:r>
            <a:r>
              <a:rPr lang="en-US" sz="1000" dirty="0" smtClean="0"/>
              <a:t>events </a:t>
            </a:r>
            <a:r>
              <a:rPr lang="en-US" sz="1000" dirty="0"/>
              <a:t>to describe what has happened </a:t>
            </a:r>
            <a:r>
              <a:rPr lang="en-US" sz="1000" b="1" dirty="0"/>
              <a:t>when an individual has been strangled, but not killed,</a:t>
            </a:r>
            <a:r>
              <a:rPr lang="en-US" sz="1000" dirty="0"/>
              <a:t> during a domestic violence </a:t>
            </a:r>
            <a:r>
              <a:rPr lang="en-US" sz="1000" dirty="0" smtClean="0"/>
              <a:t>incident.</a:t>
            </a:r>
            <a:endParaRPr lang="en-US" sz="1000" dirty="0"/>
          </a:p>
          <a:p>
            <a:endParaRPr lang="en-US" sz="1000" dirty="0"/>
          </a:p>
          <a:p>
            <a:r>
              <a:rPr lang="en-US" sz="1000" b="1" dirty="0">
                <a:solidFill>
                  <a:srgbClr val="0000FF"/>
                </a:solidFill>
              </a:rPr>
              <a:t>Officers may be asked to testify to their understanding of the difference between “choking” and strangulation in particular if they repeatedly use the term “choking” in their report when referring to an incident of </a:t>
            </a:r>
            <a:r>
              <a:rPr lang="en-US" sz="1000" b="1" u="sng" dirty="0">
                <a:solidFill>
                  <a:srgbClr val="0000FF"/>
                </a:solidFill>
              </a:rPr>
              <a:t>non-fatal</a:t>
            </a:r>
            <a:r>
              <a:rPr lang="en-US" sz="1000" b="1" dirty="0">
                <a:solidFill>
                  <a:srgbClr val="0000FF"/>
                </a:solidFill>
              </a:rPr>
              <a:t> strangulation.</a:t>
            </a:r>
          </a:p>
          <a:p>
            <a:endParaRPr lang="en-US" sz="1000" dirty="0" smtClean="0"/>
          </a:p>
          <a:p>
            <a:r>
              <a:rPr lang="en-US" sz="1000" dirty="0" smtClean="0"/>
              <a:t>Manual strangulation can be done with either the hands or by using a forearm around the victim’s neck.</a:t>
            </a:r>
          </a:p>
          <a:p>
            <a:endParaRPr lang="en-US" sz="1000" dirty="0"/>
          </a:p>
          <a:p>
            <a:r>
              <a:rPr lang="en-US" sz="1000" dirty="0" smtClean="0"/>
              <a:t>Ligature strangulation employs a  “cord-like” object such as a rope, belt, scarf, electrical cord, rope, or even a piece of clothing such as a tee shirt or sleeve of a shirt. </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6</a:t>
            </a:fld>
            <a:endParaRPr lang="en-US"/>
          </a:p>
        </p:txBody>
      </p:sp>
    </p:spTree>
    <p:extLst>
      <p:ext uri="{BB962C8B-B14F-4D97-AF65-F5344CB8AC3E}">
        <p14:creationId xmlns:p14="http://schemas.microsoft.com/office/powerpoint/2010/main" val="17507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See notes from previous slide.</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7</a:t>
            </a:fld>
            <a:endParaRPr lang="en-US"/>
          </a:p>
        </p:txBody>
      </p:sp>
    </p:spTree>
    <p:extLst>
      <p:ext uri="{BB962C8B-B14F-4D97-AF65-F5344CB8AC3E}">
        <p14:creationId xmlns:p14="http://schemas.microsoft.com/office/powerpoint/2010/main" val="49871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5943600" cy="3408680"/>
          </a:xfrm>
        </p:spPr>
        <p:txBody>
          <a:bodyPr/>
          <a:lstStyle/>
          <a:p>
            <a:r>
              <a:rPr lang="en-US" sz="1000" b="1" u="sng" dirty="0" smtClean="0"/>
              <a:t>BACKGROUND:</a:t>
            </a:r>
          </a:p>
          <a:p>
            <a:endParaRPr lang="en-US" sz="800" b="1" dirty="0" smtClean="0">
              <a:solidFill>
                <a:srgbClr val="0000FF"/>
              </a:solidFill>
            </a:endParaRPr>
          </a:p>
          <a:p>
            <a:r>
              <a:rPr lang="en-US" sz="1000" b="1" dirty="0" smtClean="0">
                <a:solidFill>
                  <a:srgbClr val="0000FF"/>
                </a:solidFill>
              </a:rPr>
              <a:t>Sober </a:t>
            </a:r>
            <a:r>
              <a:rPr lang="en-US" sz="1000" b="1" dirty="0">
                <a:solidFill>
                  <a:srgbClr val="0000FF"/>
                </a:solidFill>
              </a:rPr>
              <a:t>and conscious victims of strangulation </a:t>
            </a:r>
            <a:r>
              <a:rPr lang="en-US" sz="1000" b="1" dirty="0" smtClean="0">
                <a:solidFill>
                  <a:srgbClr val="0000FF"/>
                </a:solidFill>
              </a:rPr>
              <a:t>first  feel </a:t>
            </a:r>
            <a:r>
              <a:rPr lang="en-US" sz="1000" b="1" dirty="0">
                <a:solidFill>
                  <a:srgbClr val="0000FF"/>
                </a:solidFill>
              </a:rPr>
              <a:t>terror and severe pain. </a:t>
            </a:r>
            <a:r>
              <a:rPr lang="en-US" sz="1000" b="1" i="1" dirty="0">
                <a:solidFill>
                  <a:srgbClr val="0000FF"/>
                </a:solidFill>
              </a:rPr>
              <a:t>lf strangulation persists</a:t>
            </a:r>
            <a:r>
              <a:rPr lang="en-US" sz="1000" b="1" i="1" dirty="0" smtClean="0">
                <a:solidFill>
                  <a:srgbClr val="0000FF"/>
                </a:solidFill>
              </a:rPr>
              <a:t>, unconsciousness </a:t>
            </a:r>
            <a:r>
              <a:rPr lang="en-US" sz="1000" b="1" i="1" dirty="0">
                <a:solidFill>
                  <a:srgbClr val="0000FF"/>
                </a:solidFill>
              </a:rPr>
              <a:t>will follow. </a:t>
            </a:r>
            <a:endParaRPr lang="en-US" sz="1000" b="1" i="1" dirty="0" smtClean="0">
              <a:solidFill>
                <a:srgbClr val="0000FF"/>
              </a:solidFill>
            </a:endParaRPr>
          </a:p>
          <a:p>
            <a:endParaRPr lang="en-US" sz="800" b="1" i="1" dirty="0">
              <a:solidFill>
                <a:srgbClr val="0000FF"/>
              </a:solidFill>
            </a:endParaRPr>
          </a:p>
          <a:p>
            <a:r>
              <a:rPr lang="en-US" sz="1000" b="1" dirty="0" smtClean="0">
                <a:solidFill>
                  <a:srgbClr val="0000FF"/>
                </a:solidFill>
              </a:rPr>
              <a:t>Before </a:t>
            </a:r>
            <a:r>
              <a:rPr lang="en-US" sz="1000" b="1" dirty="0">
                <a:solidFill>
                  <a:srgbClr val="0000FF"/>
                </a:solidFill>
              </a:rPr>
              <a:t>lapsing </a:t>
            </a:r>
            <a:r>
              <a:rPr lang="en-US" sz="1000" b="1" dirty="0" smtClean="0">
                <a:solidFill>
                  <a:srgbClr val="0000FF"/>
                </a:solidFill>
              </a:rPr>
              <a:t>into unconsciousness</a:t>
            </a:r>
            <a:r>
              <a:rPr lang="en-US" sz="1000" b="1" dirty="0">
                <a:solidFill>
                  <a:srgbClr val="0000FF"/>
                </a:solidFill>
              </a:rPr>
              <a:t>, a strangulation victim will </a:t>
            </a:r>
            <a:r>
              <a:rPr lang="en-US" sz="1000" b="1" dirty="0" smtClean="0">
                <a:solidFill>
                  <a:srgbClr val="0000FF"/>
                </a:solidFill>
              </a:rPr>
              <a:t>usually resist </a:t>
            </a:r>
            <a:r>
              <a:rPr lang="en-US" sz="1000" b="1" dirty="0">
                <a:solidFill>
                  <a:srgbClr val="0000FF"/>
                </a:solidFill>
              </a:rPr>
              <a:t>violently, often producing injuries of their </a:t>
            </a:r>
            <a:r>
              <a:rPr lang="en-US" sz="1000" b="1" dirty="0" smtClean="0">
                <a:solidFill>
                  <a:srgbClr val="0000FF"/>
                </a:solidFill>
              </a:rPr>
              <a:t>own neck </a:t>
            </a:r>
            <a:r>
              <a:rPr lang="en-US" sz="1000" b="1" dirty="0">
                <a:solidFill>
                  <a:srgbClr val="0000FF"/>
                </a:solidFill>
              </a:rPr>
              <a:t>in an effort to claw off the assailant, </a:t>
            </a:r>
            <a:r>
              <a:rPr lang="en-US" sz="1000" b="1" dirty="0" smtClean="0">
                <a:solidFill>
                  <a:srgbClr val="0000FF"/>
                </a:solidFill>
              </a:rPr>
              <a:t>and frequently </a:t>
            </a:r>
            <a:r>
              <a:rPr lang="en-US" sz="1000" b="1" dirty="0">
                <a:solidFill>
                  <a:srgbClr val="0000FF"/>
                </a:solidFill>
              </a:rPr>
              <a:t>also producing injury on the face or </a:t>
            </a:r>
            <a:r>
              <a:rPr lang="en-US" sz="1000" b="1" dirty="0" smtClean="0">
                <a:solidFill>
                  <a:srgbClr val="0000FF"/>
                </a:solidFill>
              </a:rPr>
              <a:t>hands of </a:t>
            </a:r>
            <a:r>
              <a:rPr lang="en-US" sz="1000" b="1" dirty="0">
                <a:solidFill>
                  <a:srgbClr val="0000FF"/>
                </a:solidFill>
              </a:rPr>
              <a:t>their assailant. </a:t>
            </a:r>
            <a:r>
              <a:rPr lang="en-US" sz="1000" dirty="0"/>
              <a:t>These </a:t>
            </a:r>
            <a:r>
              <a:rPr lang="en-US" sz="1000" b="1" dirty="0">
                <a:solidFill>
                  <a:srgbClr val="0000FF"/>
                </a:solidFill>
              </a:rPr>
              <a:t>defensive injuries may not </a:t>
            </a:r>
            <a:r>
              <a:rPr lang="en-US" sz="1000" b="1" dirty="0" smtClean="0">
                <a:solidFill>
                  <a:srgbClr val="0000FF"/>
                </a:solidFill>
              </a:rPr>
              <a:t>be present </a:t>
            </a:r>
            <a:r>
              <a:rPr lang="en-US" sz="1000" b="1" dirty="0">
                <a:solidFill>
                  <a:srgbClr val="0000FF"/>
                </a:solidFill>
              </a:rPr>
              <a:t>if the victim is physically or </a:t>
            </a:r>
            <a:r>
              <a:rPr lang="en-US" sz="1000" b="1" dirty="0" smtClean="0">
                <a:solidFill>
                  <a:srgbClr val="0000FF"/>
                </a:solidFill>
              </a:rPr>
              <a:t>chemically restrained </a:t>
            </a:r>
            <a:r>
              <a:rPr lang="en-US" sz="1000" b="1" dirty="0">
                <a:solidFill>
                  <a:srgbClr val="0000FF"/>
                </a:solidFill>
              </a:rPr>
              <a:t>before the assault.</a:t>
            </a:r>
            <a:endParaRPr lang="en-US" sz="1000" b="1" dirty="0" smtClean="0">
              <a:solidFill>
                <a:srgbClr val="0000FF"/>
              </a:solidFill>
            </a:endParaRPr>
          </a:p>
          <a:p>
            <a:endParaRPr lang="en-US" sz="800" dirty="0"/>
          </a:p>
          <a:p>
            <a:r>
              <a:rPr lang="en-US" sz="1000" dirty="0" smtClean="0"/>
              <a:t>Today</a:t>
            </a:r>
            <a:r>
              <a:rPr lang="en-US" sz="1000" dirty="0"/>
              <a:t>, it is known unequivocally that </a:t>
            </a:r>
            <a:r>
              <a:rPr lang="en-US" sz="1000" b="1" dirty="0">
                <a:solidFill>
                  <a:srgbClr val="0000FF"/>
                </a:solidFill>
              </a:rPr>
              <a:t>strangulation </a:t>
            </a:r>
            <a:r>
              <a:rPr lang="en-US" sz="1000" b="1" dirty="0" smtClean="0">
                <a:solidFill>
                  <a:srgbClr val="0000FF"/>
                </a:solidFill>
              </a:rPr>
              <a:t>is one </a:t>
            </a:r>
            <a:r>
              <a:rPr lang="en-US" sz="1000" b="1" dirty="0">
                <a:solidFill>
                  <a:srgbClr val="0000FF"/>
                </a:solidFill>
              </a:rPr>
              <a:t>of the most lethal forms of domestic violence</a:t>
            </a:r>
            <a:r>
              <a:rPr lang="en-US" sz="1000" dirty="0"/>
              <a:t>. </a:t>
            </a:r>
            <a:r>
              <a:rPr lang="en-US" sz="1000" dirty="0" smtClean="0"/>
              <a:t>When a </a:t>
            </a:r>
            <a:r>
              <a:rPr lang="en-US" sz="1000" dirty="0"/>
              <a:t>victim is strangled, </a:t>
            </a:r>
            <a:r>
              <a:rPr lang="en-US" sz="1000" dirty="0" smtClean="0"/>
              <a:t>he/she </a:t>
            </a:r>
            <a:r>
              <a:rPr lang="en-US" sz="1000" dirty="0"/>
              <a:t>is at the edge of a </a:t>
            </a:r>
            <a:r>
              <a:rPr lang="en-US" sz="1000" dirty="0" smtClean="0"/>
              <a:t>homicide. Unconsciousness </a:t>
            </a:r>
            <a:r>
              <a:rPr lang="en-US" sz="1000" dirty="0"/>
              <a:t>may occur within seconds and </a:t>
            </a:r>
            <a:r>
              <a:rPr lang="en-US" sz="1000" dirty="0" smtClean="0"/>
              <a:t>death within </a:t>
            </a:r>
            <a:r>
              <a:rPr lang="en-US" sz="1000" dirty="0"/>
              <a:t>minutes.</a:t>
            </a:r>
            <a:endParaRPr lang="en-US" sz="1000" b="0" i="0" u="none" strike="noStrike" kern="1200" baseline="0" dirty="0" smtClean="0">
              <a:solidFill>
                <a:schemeClr val="tx1"/>
              </a:solidFill>
            </a:endParaRPr>
          </a:p>
          <a:p>
            <a:endParaRPr lang="en-US" sz="800" dirty="0"/>
          </a:p>
          <a:p>
            <a:r>
              <a:rPr lang="en-US" sz="1000" b="1" i="0" u="none" strike="noStrike" kern="1200" baseline="0" dirty="0" smtClean="0">
                <a:solidFill>
                  <a:srgbClr val="0000FF"/>
                </a:solidFill>
              </a:rPr>
              <a:t>Strangulation is a substantial sign of the potential lethality of the suspect.</a:t>
            </a:r>
            <a:r>
              <a:rPr lang="en-US" sz="1000" b="0" i="0" u="none" strike="noStrike" kern="1200" baseline="0" dirty="0" smtClean="0">
                <a:solidFill>
                  <a:schemeClr val="tx1"/>
                </a:solidFill>
              </a:rPr>
              <a:t> It takes very little pressure and time to cause death or serious injury. </a:t>
            </a:r>
          </a:p>
          <a:p>
            <a:endParaRPr lang="en-US" sz="800" dirty="0"/>
          </a:p>
          <a:p>
            <a:r>
              <a:rPr lang="en-US" sz="1000" dirty="0" smtClean="0"/>
              <a:t>Serious injuries, if not death, can occur  from strangulation in a matter of seconds.  The general clinical  sequence of a victim who is being strangled is one of severe pain, followed by unconsciousness, followed by death. Even if a victim does not go through all 3 clinical stages, there can be severe harmful effects at each stage such as breathing /swallowing difficulty; nausea;  neurological effects from a lack of oxygen  to the brain; and, finally severe psychological problems because of the victim’s near death experience.</a:t>
            </a:r>
            <a:endParaRPr lang="en-US" sz="1000" dirty="0"/>
          </a:p>
        </p:txBody>
      </p:sp>
      <p:sp>
        <p:nvSpPr>
          <p:cNvPr id="4" name="Slide Number Placeholder 3"/>
          <p:cNvSpPr>
            <a:spLocks noGrp="1"/>
          </p:cNvSpPr>
          <p:nvPr>
            <p:ph type="sldNum" sz="quarter" idx="10"/>
          </p:nvPr>
        </p:nvSpPr>
        <p:spPr/>
        <p:txBody>
          <a:bodyPr/>
          <a:lstStyle/>
          <a:p>
            <a:fld id="{C4B9E74D-E856-438E-AB5E-AC2F6331340D}" type="slidenum">
              <a:rPr lang="en-US" smtClean="0"/>
              <a:t>8</a:t>
            </a:fld>
            <a:endParaRPr lang="en-US"/>
          </a:p>
        </p:txBody>
      </p:sp>
    </p:spTree>
    <p:extLst>
      <p:ext uri="{BB962C8B-B14F-4D97-AF65-F5344CB8AC3E}">
        <p14:creationId xmlns:p14="http://schemas.microsoft.com/office/powerpoint/2010/main" val="17181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556510"/>
          </a:xfrm>
        </p:spPr>
        <p:txBody>
          <a:bodyPr/>
          <a:lstStyle/>
          <a:p>
            <a:r>
              <a:rPr lang="en-US" sz="1000" b="1" i="0" u="sng" strike="noStrike" kern="1200" baseline="0" dirty="0" smtClean="0"/>
              <a:t>DISCUSSION POINT:</a:t>
            </a:r>
          </a:p>
          <a:p>
            <a:endParaRPr lang="en-US" sz="1000" b="0" i="0" u="none" strike="noStrike" kern="1200" baseline="0" dirty="0" smtClean="0">
              <a:solidFill>
                <a:schemeClr val="tx1"/>
              </a:solidFill>
            </a:endParaRPr>
          </a:p>
          <a:p>
            <a:r>
              <a:rPr lang="en-US" sz="1000" b="1" i="0" u="none" strike="noStrike" kern="1200" baseline="0" dirty="0" smtClean="0">
                <a:solidFill>
                  <a:srgbClr val="0000FF"/>
                </a:solidFill>
              </a:rPr>
              <a:t>Strangulation symbolizes an abuser’s power and control; the victim is completely overwhelmed . . . </a:t>
            </a:r>
            <a:r>
              <a:rPr lang="en-US" sz="1000" b="0" i="0" u="none" strike="noStrike" kern="1200" baseline="0" dirty="0" smtClean="0">
                <a:solidFill>
                  <a:schemeClr val="tx1"/>
                </a:solidFill>
              </a:rPr>
              <a:t>vigorously struggles for air, and is at the mercy of the abuser. “</a:t>
            </a:r>
            <a:r>
              <a:rPr lang="en-US" sz="1000" b="1" i="0" u="none" strike="noStrike" kern="1200" baseline="0" dirty="0" smtClean="0">
                <a:solidFill>
                  <a:srgbClr val="0000FF"/>
                </a:solidFill>
              </a:rPr>
              <a:t>A single traumatic experience of strangulation . . . [can] instill so much fear” in a victim that she can “get trapped in a pattern of control by the abuser.”</a:t>
            </a:r>
          </a:p>
          <a:p>
            <a:endParaRPr lang="en-US" sz="800" dirty="0"/>
          </a:p>
          <a:p>
            <a:r>
              <a:rPr lang="en-US" sz="1000" b="0" i="0" u="none" strike="noStrike" kern="1200" baseline="0" dirty="0" smtClean="0">
                <a:solidFill>
                  <a:schemeClr val="tx1"/>
                </a:solidFill>
              </a:rPr>
              <a:t>What makes domestic partner non-fatal strangulation even more frightening</a:t>
            </a:r>
            <a:r>
              <a:rPr lang="en-US" sz="1000" b="0" i="0" u="none" strike="noStrike" kern="1200" dirty="0" smtClean="0">
                <a:solidFill>
                  <a:schemeClr val="tx1"/>
                </a:solidFill>
              </a:rPr>
              <a:t> </a:t>
            </a:r>
            <a:r>
              <a:rPr lang="en-US" sz="1000" b="0" i="0" u="none" strike="noStrike" kern="1200" baseline="0" dirty="0" smtClean="0">
                <a:solidFill>
                  <a:schemeClr val="tx1"/>
                </a:solidFill>
              </a:rPr>
              <a:t>and deadly than other forms of domestic violence is that </a:t>
            </a:r>
            <a:r>
              <a:rPr lang="en-US" sz="1000" b="1" i="0" u="none" strike="noStrike" kern="1200" baseline="0" dirty="0" smtClean="0">
                <a:solidFill>
                  <a:srgbClr val="0000FF"/>
                </a:solidFill>
              </a:rPr>
              <a:t>women who have been non-fatally strangled by their intimate partners are substantially more likely to be killed by that same partner</a:t>
            </a:r>
            <a:r>
              <a:rPr lang="en-US" sz="1000" b="0" i="0" u="none" strike="noStrike" kern="1200" baseline="0" dirty="0" smtClean="0">
                <a:solidFill>
                  <a:schemeClr val="tx1"/>
                </a:solidFill>
              </a:rPr>
              <a:t>. Thus, </a:t>
            </a:r>
            <a:r>
              <a:rPr lang="en-US" sz="1000" b="1" i="0" u="none" strike="noStrike" kern="1200" baseline="0" dirty="0" smtClean="0">
                <a:solidFill>
                  <a:srgbClr val="0000FF"/>
                </a:solidFill>
              </a:rPr>
              <a:t>non-fatal strangulation has become a precursor to death for these victims, and because non-fatal strangulation is difficult to find, see, and prove, non-fatal strangulation is often undetected by law enforcement officials.</a:t>
            </a:r>
            <a:endParaRPr lang="en-US" sz="1000" b="1" dirty="0">
              <a:solidFill>
                <a:srgbClr val="0000FF"/>
              </a:solidFill>
            </a:endParaRPr>
          </a:p>
        </p:txBody>
      </p:sp>
      <p:sp>
        <p:nvSpPr>
          <p:cNvPr id="4" name="Slide Number Placeholder 3"/>
          <p:cNvSpPr>
            <a:spLocks noGrp="1"/>
          </p:cNvSpPr>
          <p:nvPr>
            <p:ph type="sldNum" sz="quarter" idx="10"/>
          </p:nvPr>
        </p:nvSpPr>
        <p:spPr/>
        <p:txBody>
          <a:bodyPr/>
          <a:lstStyle/>
          <a:p>
            <a:fld id="{C4B9E74D-E856-438E-AB5E-AC2F6331340D}" type="slidenum">
              <a:rPr lang="en-US" smtClean="0"/>
              <a:t>9</a:t>
            </a:fld>
            <a:endParaRPr lang="en-US"/>
          </a:p>
        </p:txBody>
      </p:sp>
    </p:spTree>
    <p:extLst>
      <p:ext uri="{BB962C8B-B14F-4D97-AF65-F5344CB8AC3E}">
        <p14:creationId xmlns:p14="http://schemas.microsoft.com/office/powerpoint/2010/main" val="244975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11E62-FD59-4FD3-BE1F-B4690E8013C0}" type="datetime1">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394144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4DD0F-CB15-4D02-A8B6-EA59A52A57D5}" type="datetime1">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346520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DA4BB-2892-4E1B-8CAE-FA8447E8298E}" type="datetime1">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1670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08F96-53AC-43A4-B1CF-83C05308DC34}" type="datetime1">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93656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6B54D-2E13-41D9-978E-C8D7AB7AE889}" type="datetime1">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1297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622AF-744E-4C1E-AE28-E66E204FAF64}" type="datetime1">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328081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55D1B-80E7-4CD1-BFAF-4A6B159C5306}" type="datetime1">
              <a:rPr lang="en-US" smtClean="0"/>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167707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18E8E-32B1-44FD-89A1-B4FA7B9844C9}" type="datetime1">
              <a:rPr lang="en-US" smtClean="0"/>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40081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9D21-613C-4821-9E25-FAD4FDC5E313}" type="datetime1">
              <a:rPr lang="en-US" smtClean="0"/>
              <a:t>12/28/2016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89720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91250-37F9-4D26-9DE6-185CA92040C3}" type="datetime1">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206651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AF44D-BD2E-4A55-9B9C-FF33E6930DDC}" type="datetime1">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5BF18-7012-4D84-89EC-C2B2EAA21A50}" type="slidenum">
              <a:rPr lang="en-US" smtClean="0"/>
              <a:t>‹#›</a:t>
            </a:fld>
            <a:endParaRPr lang="en-US"/>
          </a:p>
        </p:txBody>
      </p:sp>
    </p:spTree>
    <p:extLst>
      <p:ext uri="{BB962C8B-B14F-4D97-AF65-F5344CB8AC3E}">
        <p14:creationId xmlns:p14="http://schemas.microsoft.com/office/powerpoint/2010/main" val="22502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bg1"/>
            </a:gs>
            <a:gs pos="100000">
              <a:schemeClr val="bg1">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0DE19-4A4C-4FFE-8975-06F3C175175A}" type="datetime1">
              <a:rPr lang="en-US" smtClean="0"/>
              <a:t>12/28/2016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5BF18-7012-4D84-89EC-C2B2EAA21A50}" type="slidenum">
              <a:rPr lang="en-US" smtClean="0"/>
              <a:t>‹#›</a:t>
            </a:fld>
            <a:endParaRPr lang="en-US"/>
          </a:p>
        </p:txBody>
      </p:sp>
    </p:spTree>
    <p:extLst>
      <p:ext uri="{BB962C8B-B14F-4D97-AF65-F5344CB8AC3E}">
        <p14:creationId xmlns:p14="http://schemas.microsoft.com/office/powerpoint/2010/main" val="273650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382" y="3483306"/>
            <a:ext cx="6913418" cy="461665"/>
          </a:xfrm>
          <a:prstGeom prst="rect">
            <a:avLst/>
          </a:prstGeom>
          <a:noFill/>
        </p:spPr>
        <p:txBody>
          <a:bodyPr wrap="square" rtlCol="0">
            <a:spAutoFit/>
          </a:bodyPr>
          <a:lstStyle/>
          <a:p>
            <a:pPr algn="ctr"/>
            <a:r>
              <a:rPr lang="en-US" sz="2400" b="1" u="sng" dirty="0" smtClean="0">
                <a:solidFill>
                  <a:srgbClr val="0000FF"/>
                </a:solidFill>
              </a:rPr>
              <a:t>NON-FATAL</a:t>
            </a:r>
            <a:r>
              <a:rPr lang="en-US" sz="2400" b="1" dirty="0" smtClean="0">
                <a:solidFill>
                  <a:srgbClr val="0000FF"/>
                </a:solidFill>
              </a:rPr>
              <a:t> STRANGULATION INVESTIGATIONS</a:t>
            </a:r>
            <a:endParaRPr lang="en-US" sz="2400" b="1" dirty="0">
              <a:solidFill>
                <a:srgbClr val="0000FF"/>
              </a:solidFill>
            </a:endParaRPr>
          </a:p>
        </p:txBody>
      </p:sp>
      <p:pic>
        <p:nvPicPr>
          <p:cNvPr id="7" name="Picture 6" descr="http://i.huffpost.com/gen/2192104/images/n-DOMESTIC-VIOLENCE-628x314.jpg"/>
          <p:cNvPicPr/>
          <p:nvPr/>
        </p:nvPicPr>
        <p:blipFill>
          <a:blip r:embed="rId3">
            <a:extLst>
              <a:ext uri="{28A0092B-C50C-407E-A947-70E740481C1C}">
                <a14:useLocalDpi xmlns:a14="http://schemas.microsoft.com/office/drawing/2010/main" val="0"/>
              </a:ext>
            </a:extLst>
          </a:blip>
          <a:srcRect/>
          <a:stretch>
            <a:fillRect/>
          </a:stretch>
        </p:blipFill>
        <p:spPr bwMode="auto">
          <a:xfrm rot="1041415">
            <a:off x="5460161" y="1149825"/>
            <a:ext cx="2795677" cy="1281750"/>
          </a:xfrm>
          <a:prstGeom prst="rect">
            <a:avLst/>
          </a:prstGeom>
          <a:noFill/>
          <a:ln>
            <a:solidFill>
              <a:srgbClr val="C00000"/>
            </a:solidFill>
          </a:ln>
        </p:spPr>
      </p:pic>
      <p:sp>
        <p:nvSpPr>
          <p:cNvPr id="8" name="TextBox 7"/>
          <p:cNvSpPr txBox="1"/>
          <p:nvPr/>
        </p:nvSpPr>
        <p:spPr>
          <a:xfrm>
            <a:off x="4343400" y="5257800"/>
            <a:ext cx="4366938" cy="584775"/>
          </a:xfrm>
          <a:prstGeom prst="rect">
            <a:avLst/>
          </a:prstGeom>
          <a:noFill/>
        </p:spPr>
        <p:txBody>
          <a:bodyPr wrap="square" rtlCol="0">
            <a:spAutoFit/>
          </a:bodyPr>
          <a:lstStyle/>
          <a:p>
            <a:pPr algn="ctr"/>
            <a:r>
              <a:rPr lang="en-US" sz="1200" b="1" dirty="0" smtClean="0"/>
              <a:t>MARYLAND POLICE TRAINING and STANDARDS COMMISSION</a:t>
            </a:r>
          </a:p>
          <a:p>
            <a:pPr algn="ctr"/>
            <a:endParaRPr lang="en-US" sz="800" b="1" dirty="0" smtClean="0"/>
          </a:p>
          <a:p>
            <a:pPr algn="ctr"/>
            <a:r>
              <a:rPr lang="en-US" sz="1200" b="1" dirty="0" smtClean="0"/>
              <a:t>JANUARY, 2017</a:t>
            </a:r>
            <a:endParaRPr lang="en-US" sz="1200" b="1"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22" y="304800"/>
            <a:ext cx="273967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732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533400"/>
            <a:ext cx="8534400" cy="4585871"/>
          </a:xfrm>
          <a:prstGeom prst="rect">
            <a:avLst/>
          </a:prstGeom>
          <a:noFill/>
        </p:spPr>
        <p:txBody>
          <a:bodyPr wrap="square" rtlCol="0">
            <a:spAutoFit/>
          </a:bodyPr>
          <a:lstStyle/>
          <a:p>
            <a:pPr algn="ctr"/>
            <a:r>
              <a:rPr lang="en-US" b="1" u="sng" dirty="0">
                <a:solidFill>
                  <a:srgbClr val="0000FF"/>
                </a:solidFill>
              </a:rPr>
              <a:t>WHAT HAPPENS WHEN SOMEONE IS STRANGLED?</a:t>
            </a:r>
            <a:endParaRPr lang="en-US" dirty="0">
              <a:solidFill>
                <a:srgbClr val="0000FF"/>
              </a:solidFill>
            </a:endParaRPr>
          </a:p>
          <a:p>
            <a:endParaRPr lang="en-US" sz="1200" b="1" dirty="0" smtClean="0">
              <a:solidFill>
                <a:srgbClr val="C00000"/>
              </a:solidFill>
            </a:endParaRPr>
          </a:p>
          <a:p>
            <a:endParaRPr lang="en-US" sz="1200" b="1" dirty="0">
              <a:solidFill>
                <a:srgbClr val="C00000"/>
              </a:solidFill>
            </a:endParaRPr>
          </a:p>
          <a:p>
            <a:r>
              <a:rPr lang="en-US" sz="1200" b="1" dirty="0" smtClean="0">
                <a:solidFill>
                  <a:srgbClr val="C00000"/>
                </a:solidFill>
              </a:rPr>
              <a:t>►</a:t>
            </a:r>
            <a:r>
              <a:rPr lang="en-US" sz="1200" b="1" dirty="0" smtClean="0"/>
              <a:t> </a:t>
            </a:r>
            <a:r>
              <a:rPr lang="en-US" sz="1200" b="1" dirty="0">
                <a:solidFill>
                  <a:srgbClr val="0000FF"/>
                </a:solidFill>
              </a:rPr>
              <a:t>human brain needs </a:t>
            </a:r>
            <a:r>
              <a:rPr lang="en-US" sz="1200" b="1" u="sng" dirty="0" smtClean="0">
                <a:solidFill>
                  <a:srgbClr val="0000FF"/>
                </a:solidFill>
              </a:rPr>
              <a:t>CONTINUOUS</a:t>
            </a:r>
            <a:r>
              <a:rPr lang="en-US" sz="1200" b="1" dirty="0" smtClean="0">
                <a:solidFill>
                  <a:srgbClr val="0000FF"/>
                </a:solidFill>
              </a:rPr>
              <a:t> </a:t>
            </a:r>
            <a:r>
              <a:rPr lang="en-US" sz="1200" b="1" dirty="0">
                <a:solidFill>
                  <a:srgbClr val="0000FF"/>
                </a:solidFill>
              </a:rPr>
              <a:t>supply of oxygen;</a:t>
            </a:r>
            <a:endParaRPr lang="en-US" sz="1200" dirty="0">
              <a:solidFill>
                <a:srgbClr val="0000FF"/>
              </a:solidFill>
            </a:endParaRPr>
          </a:p>
          <a:p>
            <a:r>
              <a:rPr lang="en-US" sz="1200" b="1" dirty="0"/>
              <a:t>                </a:t>
            </a:r>
            <a:r>
              <a:rPr lang="en-US" sz="1200" b="1" dirty="0" smtClean="0">
                <a:solidFill>
                  <a:srgbClr val="C00000"/>
                </a:solidFill>
              </a:rPr>
              <a:t>	■ </a:t>
            </a:r>
            <a:r>
              <a:rPr lang="en-US" sz="1200" dirty="0"/>
              <a:t>without </a:t>
            </a:r>
            <a:r>
              <a:rPr lang="en-US" sz="1200" dirty="0" smtClean="0"/>
              <a:t>it </a:t>
            </a:r>
            <a:r>
              <a:rPr lang="en-US" sz="1200" dirty="0"/>
              <a:t>brain cells quickly </a:t>
            </a:r>
            <a:r>
              <a:rPr lang="en-US" sz="1200" dirty="0" smtClean="0"/>
              <a:t>malfunction/die</a:t>
            </a:r>
            <a:r>
              <a:rPr lang="en-US" sz="1200" dirty="0"/>
              <a:t>:</a:t>
            </a:r>
          </a:p>
          <a:p>
            <a:r>
              <a:rPr lang="en-US" sz="1200" dirty="0"/>
              <a:t>                             </a:t>
            </a:r>
            <a:r>
              <a:rPr lang="en-US" sz="1200" dirty="0" smtClean="0"/>
              <a:t>	</a:t>
            </a:r>
            <a:r>
              <a:rPr lang="en-US" sz="1200" dirty="0" smtClean="0">
                <a:solidFill>
                  <a:srgbClr val="C00000"/>
                </a:solidFill>
              </a:rPr>
              <a:t>●</a:t>
            </a:r>
            <a:r>
              <a:rPr lang="en-US" sz="1200" dirty="0" smtClean="0"/>
              <a:t> </a:t>
            </a:r>
            <a:r>
              <a:rPr lang="en-US" sz="1200" dirty="0"/>
              <a:t>brain cells do not regenerate; </a:t>
            </a:r>
          </a:p>
          <a:p>
            <a:r>
              <a:rPr lang="en-US" sz="1000" dirty="0"/>
              <a:t> </a:t>
            </a:r>
            <a:endParaRPr lang="en-US" sz="1000" dirty="0" smtClean="0"/>
          </a:p>
          <a:p>
            <a:endParaRPr lang="en-US" sz="1000" dirty="0"/>
          </a:p>
          <a:p>
            <a:r>
              <a:rPr lang="en-US" sz="1200" b="1" dirty="0">
                <a:solidFill>
                  <a:srgbClr val="C00000"/>
                </a:solidFill>
              </a:rPr>
              <a:t>►</a:t>
            </a:r>
            <a:r>
              <a:rPr lang="en-US" sz="1200" b="1" dirty="0"/>
              <a:t> </a:t>
            </a:r>
            <a:r>
              <a:rPr lang="en-US" sz="1200" b="1" dirty="0">
                <a:solidFill>
                  <a:srgbClr val="0000FF"/>
                </a:solidFill>
              </a:rPr>
              <a:t>two vital bodily systems </a:t>
            </a:r>
            <a:r>
              <a:rPr lang="en-US" sz="1200" b="1" dirty="0" smtClean="0">
                <a:solidFill>
                  <a:srgbClr val="0000FF"/>
                </a:solidFill>
              </a:rPr>
              <a:t>that </a:t>
            </a:r>
            <a:r>
              <a:rPr lang="en-US" sz="1200" b="1" u="sng" dirty="0" smtClean="0">
                <a:solidFill>
                  <a:srgbClr val="0000FF"/>
                </a:solidFill>
              </a:rPr>
              <a:t>require oxygen </a:t>
            </a:r>
            <a:r>
              <a:rPr lang="en-US" sz="1200" b="1" dirty="0" smtClean="0">
                <a:solidFill>
                  <a:srgbClr val="0000FF"/>
                </a:solidFill>
              </a:rPr>
              <a:t>and brain stimulus </a:t>
            </a:r>
            <a:r>
              <a:rPr lang="en-US" sz="1200" b="1" dirty="0">
                <a:solidFill>
                  <a:srgbClr val="0000FF"/>
                </a:solidFill>
              </a:rPr>
              <a:t>must work </a:t>
            </a:r>
            <a:r>
              <a:rPr lang="en-US" sz="1200" b="1" dirty="0" smtClean="0">
                <a:solidFill>
                  <a:srgbClr val="0000FF"/>
                </a:solidFill>
              </a:rPr>
              <a:t>perfectly/in </a:t>
            </a:r>
            <a:r>
              <a:rPr lang="en-US" sz="1200" b="1" dirty="0">
                <a:solidFill>
                  <a:srgbClr val="0000FF"/>
                </a:solidFill>
              </a:rPr>
              <a:t>unison:</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 </a:t>
            </a:r>
            <a:r>
              <a:rPr lang="en-US" sz="1200" b="1" dirty="0">
                <a:solidFill>
                  <a:srgbClr val="0000FF"/>
                </a:solidFill>
              </a:rPr>
              <a:t>respiratory (breathing) system; </a:t>
            </a:r>
            <a:r>
              <a:rPr lang="en-US" sz="1200" b="1" dirty="0" smtClean="0">
                <a:solidFill>
                  <a:srgbClr val="0000FF"/>
                </a:solidFill>
              </a:rPr>
              <a:t>                </a:t>
            </a:r>
            <a:r>
              <a:rPr lang="en-US" sz="1200" b="1" dirty="0" smtClean="0">
                <a:solidFill>
                  <a:srgbClr val="C00000"/>
                </a:solidFill>
              </a:rPr>
              <a:t>	■ </a:t>
            </a:r>
            <a:r>
              <a:rPr lang="en-US" sz="1200" b="1" dirty="0">
                <a:solidFill>
                  <a:srgbClr val="0000FF"/>
                </a:solidFill>
              </a:rPr>
              <a:t>cardiovascular (blood flow) system; </a:t>
            </a:r>
            <a:endParaRPr lang="en-US" sz="1200" dirty="0">
              <a:solidFill>
                <a:srgbClr val="0000FF"/>
              </a:solidFill>
            </a:endParaRPr>
          </a:p>
          <a:p>
            <a:r>
              <a:rPr lang="en-US" sz="1200" b="1" dirty="0"/>
              <a:t>                             </a:t>
            </a:r>
            <a:r>
              <a:rPr lang="en-US" sz="1200" b="1" dirty="0" smtClean="0"/>
              <a:t>	</a:t>
            </a:r>
            <a:r>
              <a:rPr lang="en-US" sz="1200" dirty="0" smtClean="0">
                <a:solidFill>
                  <a:srgbClr val="C00000"/>
                </a:solidFill>
              </a:rPr>
              <a:t>● </a:t>
            </a:r>
            <a:r>
              <a:rPr lang="en-US" sz="1200" dirty="0"/>
              <a:t>multiple areas of vulnerability exist in both of these </a:t>
            </a:r>
            <a:r>
              <a:rPr lang="en-US" sz="1200" dirty="0" smtClean="0"/>
              <a:t>systems</a:t>
            </a:r>
            <a:r>
              <a:rPr lang="en-US" sz="1200" dirty="0"/>
              <a:t>;</a:t>
            </a:r>
          </a:p>
          <a:p>
            <a:r>
              <a:rPr lang="en-US" sz="1200" dirty="0"/>
              <a:t>                             </a:t>
            </a:r>
            <a:r>
              <a:rPr lang="en-US" sz="1200" dirty="0" smtClean="0"/>
              <a:t>	</a:t>
            </a:r>
            <a:r>
              <a:rPr lang="en-US" sz="1200" dirty="0" smtClean="0">
                <a:solidFill>
                  <a:srgbClr val="C00000"/>
                </a:solidFill>
              </a:rPr>
              <a:t>● </a:t>
            </a:r>
            <a:r>
              <a:rPr lang="en-US" sz="1200" dirty="0"/>
              <a:t>compromise of a single area can rapidly produce an </a:t>
            </a:r>
            <a:r>
              <a:rPr lang="en-US" sz="1200" dirty="0" smtClean="0"/>
              <a:t>extreme </a:t>
            </a:r>
            <a:r>
              <a:rPr lang="en-US" sz="1200" dirty="0"/>
              <a:t>outcome; </a:t>
            </a:r>
          </a:p>
          <a:p>
            <a:r>
              <a:rPr lang="en-US" sz="1000" dirty="0"/>
              <a:t> </a:t>
            </a:r>
            <a:endParaRPr lang="en-US" sz="1000" dirty="0" smtClean="0"/>
          </a:p>
          <a:p>
            <a:endParaRPr lang="en-US" sz="1000" dirty="0"/>
          </a:p>
          <a:p>
            <a:r>
              <a:rPr lang="en-US" sz="1200" b="1" dirty="0">
                <a:solidFill>
                  <a:srgbClr val="C00000"/>
                </a:solidFill>
              </a:rPr>
              <a:t>►</a:t>
            </a:r>
            <a:r>
              <a:rPr lang="en-US" sz="1200" dirty="0"/>
              <a:t>when </a:t>
            </a:r>
            <a:r>
              <a:rPr lang="en-US" sz="1200" dirty="0" smtClean="0"/>
              <a:t>individual </a:t>
            </a:r>
            <a:r>
              <a:rPr lang="en-US" sz="1200" dirty="0"/>
              <a:t>is strangled, </a:t>
            </a:r>
            <a:r>
              <a:rPr lang="en-US" sz="1200" b="1" dirty="0" smtClean="0">
                <a:solidFill>
                  <a:srgbClr val="0000FF"/>
                </a:solidFill>
              </a:rPr>
              <a:t>UNCONSCIOUSNESS </a:t>
            </a:r>
            <a:r>
              <a:rPr lang="en-US" sz="1200" b="1" u="sng" dirty="0">
                <a:solidFill>
                  <a:srgbClr val="0000FF"/>
                </a:solidFill>
              </a:rPr>
              <a:t>may</a:t>
            </a:r>
            <a:r>
              <a:rPr lang="en-US" sz="1200" b="1" dirty="0">
                <a:solidFill>
                  <a:srgbClr val="0000FF"/>
                </a:solidFill>
              </a:rPr>
              <a:t> occur within </a:t>
            </a:r>
            <a:r>
              <a:rPr lang="en-US" sz="1200" b="1" dirty="0" smtClean="0">
                <a:solidFill>
                  <a:srgbClr val="0000FF"/>
                </a:solidFill>
              </a:rPr>
              <a:t>seconds </a:t>
            </a:r>
            <a:r>
              <a:rPr lang="en-US" sz="1200" b="1" dirty="0">
                <a:solidFill>
                  <a:srgbClr val="0000FF"/>
                </a:solidFill>
              </a:rPr>
              <a:t>and </a:t>
            </a:r>
            <a:r>
              <a:rPr lang="en-US" sz="1200" b="1" dirty="0" smtClean="0">
                <a:solidFill>
                  <a:srgbClr val="0000FF"/>
                </a:solidFill>
              </a:rPr>
              <a:t>DEATH WITHIN MINUTES </a:t>
            </a:r>
            <a:r>
              <a:rPr lang="en-US" sz="1200" b="1" dirty="0">
                <a:solidFill>
                  <a:srgbClr val="0000FF"/>
                </a:solidFill>
              </a:rPr>
              <a:t>[4-5 minutes];</a:t>
            </a:r>
            <a:endParaRPr lang="en-US" sz="1200" dirty="0">
              <a:solidFill>
                <a:srgbClr val="0000FF"/>
              </a:solidFill>
            </a:endParaRPr>
          </a:p>
          <a:p>
            <a:r>
              <a:rPr lang="en-US" sz="1000" dirty="0"/>
              <a:t> </a:t>
            </a:r>
            <a:endParaRPr lang="en-US" sz="1000" dirty="0" smtClean="0"/>
          </a:p>
          <a:p>
            <a:endParaRPr lang="en-US" sz="1000" dirty="0"/>
          </a:p>
          <a:p>
            <a:r>
              <a:rPr lang="en-US" sz="1200" b="1" dirty="0">
                <a:solidFill>
                  <a:srgbClr val="C00000"/>
                </a:solidFill>
              </a:rPr>
              <a:t>►</a:t>
            </a:r>
            <a:r>
              <a:rPr lang="en-US" sz="1200" dirty="0"/>
              <a:t>individuals may lose consciousness by any of the following methods: </a:t>
            </a:r>
          </a:p>
          <a:p>
            <a:r>
              <a:rPr lang="en-US" sz="1200" dirty="0"/>
              <a:t>             </a:t>
            </a:r>
            <a:r>
              <a:rPr lang="en-US" sz="1200" dirty="0" smtClean="0">
                <a:solidFill>
                  <a:srgbClr val="C00000"/>
                </a:solidFill>
              </a:rPr>
              <a:t>	■  </a:t>
            </a:r>
            <a:r>
              <a:rPr lang="en-US" sz="1200" b="1" dirty="0" smtClean="0">
                <a:solidFill>
                  <a:srgbClr val="0000FF"/>
                </a:solidFill>
              </a:rPr>
              <a:t>blocking carotid </a:t>
            </a:r>
            <a:r>
              <a:rPr lang="en-US" sz="1200" b="1" dirty="0">
                <a:solidFill>
                  <a:srgbClr val="0000FF"/>
                </a:solidFill>
              </a:rPr>
              <a:t>arteries </a:t>
            </a:r>
            <a:r>
              <a:rPr lang="en-US" sz="1200" dirty="0"/>
              <a:t>in </a:t>
            </a:r>
            <a:r>
              <a:rPr lang="en-US" sz="1200" dirty="0" smtClean="0"/>
              <a:t>neck</a:t>
            </a:r>
            <a:r>
              <a:rPr lang="en-US" sz="1200" dirty="0"/>
              <a:t>:</a:t>
            </a:r>
          </a:p>
          <a:p>
            <a:r>
              <a:rPr lang="en-US" sz="1200" dirty="0"/>
              <a:t>                             </a:t>
            </a:r>
            <a:r>
              <a:rPr lang="en-US" sz="1200" dirty="0" smtClean="0"/>
              <a:t>	</a:t>
            </a:r>
            <a:r>
              <a:rPr lang="en-US" sz="1200" dirty="0" smtClean="0">
                <a:solidFill>
                  <a:srgbClr val="C00000"/>
                </a:solidFill>
              </a:rPr>
              <a:t>●</a:t>
            </a:r>
            <a:r>
              <a:rPr lang="en-US" sz="1200" dirty="0" smtClean="0"/>
              <a:t> </a:t>
            </a:r>
            <a:r>
              <a:rPr lang="en-US" sz="1200" dirty="0"/>
              <a:t>depriving </a:t>
            </a:r>
            <a:r>
              <a:rPr lang="en-US" sz="1200" dirty="0" smtClean="0"/>
              <a:t>brain </a:t>
            </a:r>
            <a:r>
              <a:rPr lang="en-US" sz="1200" dirty="0"/>
              <a:t>of oxygen; </a:t>
            </a:r>
          </a:p>
          <a:p>
            <a:r>
              <a:rPr lang="en-US" sz="1200" dirty="0" smtClean="0"/>
              <a:t>	</a:t>
            </a:r>
            <a:r>
              <a:rPr lang="en-US" sz="1200" dirty="0" smtClean="0">
                <a:solidFill>
                  <a:srgbClr val="C00000"/>
                </a:solidFill>
              </a:rPr>
              <a:t>■</a:t>
            </a:r>
            <a:r>
              <a:rPr lang="en-US" sz="1200" dirty="0" smtClean="0"/>
              <a:t>  </a:t>
            </a:r>
            <a:r>
              <a:rPr lang="en-US" sz="1200" b="1" dirty="0" smtClean="0">
                <a:solidFill>
                  <a:srgbClr val="0000FF"/>
                </a:solidFill>
              </a:rPr>
              <a:t>blocking  jugular </a:t>
            </a:r>
            <a:r>
              <a:rPr lang="en-US" sz="1200" b="1" dirty="0">
                <a:solidFill>
                  <a:srgbClr val="0000FF"/>
                </a:solidFill>
              </a:rPr>
              <a:t>veins: </a:t>
            </a:r>
          </a:p>
          <a:p>
            <a:r>
              <a:rPr lang="en-US" sz="1200" dirty="0"/>
              <a:t>               </a:t>
            </a:r>
            <a:r>
              <a:rPr lang="en-US" sz="1200" dirty="0" smtClean="0"/>
              <a:t>		</a:t>
            </a:r>
            <a:r>
              <a:rPr lang="en-US" sz="1200" dirty="0" smtClean="0">
                <a:solidFill>
                  <a:srgbClr val="C00000"/>
                </a:solidFill>
              </a:rPr>
              <a:t>●</a:t>
            </a:r>
            <a:r>
              <a:rPr lang="en-US" sz="1200" dirty="0" smtClean="0"/>
              <a:t> </a:t>
            </a:r>
            <a:r>
              <a:rPr lang="en-US" sz="1200" dirty="0"/>
              <a:t>preventing deoxygenated blood from exiting </a:t>
            </a:r>
            <a:r>
              <a:rPr lang="en-US" sz="1200" dirty="0" smtClean="0"/>
              <a:t>brain</a:t>
            </a:r>
            <a:r>
              <a:rPr lang="en-US" sz="1200" dirty="0"/>
              <a:t>;</a:t>
            </a:r>
          </a:p>
          <a:p>
            <a:r>
              <a:rPr lang="en-US" sz="1200" dirty="0"/>
              <a:t> </a:t>
            </a:r>
            <a:r>
              <a:rPr lang="en-US" sz="1200" dirty="0" smtClean="0"/>
              <a:t>	</a:t>
            </a:r>
            <a:r>
              <a:rPr lang="en-US" sz="1200" dirty="0" smtClean="0">
                <a:solidFill>
                  <a:srgbClr val="C00000"/>
                </a:solidFill>
              </a:rPr>
              <a:t>■ </a:t>
            </a:r>
            <a:r>
              <a:rPr lang="en-US" sz="1200" dirty="0" smtClean="0"/>
              <a:t> </a:t>
            </a:r>
            <a:r>
              <a:rPr lang="en-US" sz="1200" b="1" dirty="0">
                <a:solidFill>
                  <a:srgbClr val="0000FF"/>
                </a:solidFill>
              </a:rPr>
              <a:t>closing off </a:t>
            </a:r>
            <a:r>
              <a:rPr lang="en-US" sz="1200" b="1" dirty="0" smtClean="0">
                <a:solidFill>
                  <a:srgbClr val="0000FF"/>
                </a:solidFill>
              </a:rPr>
              <a:t>airway</a:t>
            </a:r>
            <a:r>
              <a:rPr lang="en-US" sz="1200" b="1" dirty="0">
                <a:solidFill>
                  <a:srgbClr val="0000FF"/>
                </a:solidFill>
              </a:rPr>
              <a:t>:</a:t>
            </a:r>
          </a:p>
          <a:p>
            <a:r>
              <a:rPr lang="en-US" sz="1200" dirty="0"/>
              <a:t>               </a:t>
            </a:r>
            <a:r>
              <a:rPr lang="en-US" sz="1200" dirty="0" smtClean="0"/>
              <a:t>		</a:t>
            </a:r>
            <a:r>
              <a:rPr lang="en-US" sz="1200" dirty="0" smtClean="0">
                <a:solidFill>
                  <a:srgbClr val="C00000"/>
                </a:solidFill>
              </a:rPr>
              <a:t>● </a:t>
            </a:r>
            <a:r>
              <a:rPr lang="en-US" sz="1200" dirty="0"/>
              <a:t>making breathing impossible;</a:t>
            </a:r>
          </a:p>
          <a:p>
            <a:r>
              <a:rPr lang="en-US" sz="1000" dirty="0"/>
              <a:t> </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10</a:t>
            </a:fld>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3179618" cy="2209800"/>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0579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C5BF18-7012-4D84-89EC-C2B2EAA21A50}" type="slidenum">
              <a:rPr lang="en-US" smtClean="0">
                <a:solidFill>
                  <a:schemeClr val="tx1"/>
                </a:solidFill>
              </a:rPr>
              <a:t>11</a:t>
            </a:fld>
            <a:endParaRPr lang="en-US" dirty="0">
              <a:solidFill>
                <a:schemeClr val="tx1"/>
              </a:solidFill>
            </a:endParaRPr>
          </a:p>
        </p:txBody>
      </p:sp>
      <p:sp>
        <p:nvSpPr>
          <p:cNvPr id="3" name="TextBox 2"/>
          <p:cNvSpPr txBox="1"/>
          <p:nvPr/>
        </p:nvSpPr>
        <p:spPr>
          <a:xfrm>
            <a:off x="381000" y="914400"/>
            <a:ext cx="8458200" cy="4524315"/>
          </a:xfrm>
          <a:prstGeom prst="rect">
            <a:avLst/>
          </a:prstGeom>
          <a:noFill/>
        </p:spPr>
        <p:txBody>
          <a:bodyPr wrap="square" rtlCol="0">
            <a:spAutoFit/>
          </a:bodyPr>
          <a:lstStyle/>
          <a:p>
            <a:r>
              <a:rPr lang="en-US" sz="1200" b="1" dirty="0">
                <a:solidFill>
                  <a:srgbClr val="C00000"/>
                </a:solidFill>
              </a:rPr>
              <a:t>► </a:t>
            </a:r>
            <a:r>
              <a:rPr lang="en-US" sz="1200" b="1" dirty="0">
                <a:solidFill>
                  <a:srgbClr val="0000FF"/>
                </a:solidFill>
              </a:rPr>
              <a:t>pressure on both the carotid arteries and/or veins for 10 seconds may cause unconsciousness.</a:t>
            </a:r>
            <a:endParaRPr lang="en-US" sz="1200" dirty="0">
              <a:solidFill>
                <a:srgbClr val="0000FF"/>
              </a:solidFill>
            </a:endParaRPr>
          </a:p>
          <a:p>
            <a:r>
              <a:rPr lang="en-US" sz="1200" dirty="0"/>
              <a:t>               </a:t>
            </a:r>
            <a:r>
              <a:rPr lang="en-US" sz="1200" dirty="0">
                <a:solidFill>
                  <a:srgbClr val="C00000"/>
                </a:solidFill>
              </a:rPr>
              <a:t>	■ </a:t>
            </a:r>
            <a:r>
              <a:rPr lang="en-US" sz="1200" dirty="0"/>
              <a:t>if pressure is immediately released consciousness will be regained, usually within 10 seconds;</a:t>
            </a:r>
          </a:p>
          <a:p>
            <a:r>
              <a:rPr lang="en-US" sz="1200" dirty="0"/>
              <a:t> </a:t>
            </a:r>
            <a:endParaRPr lang="en-US" sz="1200" dirty="0" smtClean="0"/>
          </a:p>
          <a:p>
            <a:endParaRPr lang="en-US" sz="1200" dirty="0"/>
          </a:p>
          <a:p>
            <a:r>
              <a:rPr lang="en-US" sz="1200" dirty="0">
                <a:solidFill>
                  <a:srgbClr val="C00000"/>
                </a:solidFill>
              </a:rPr>
              <a:t>►</a:t>
            </a:r>
            <a:r>
              <a:rPr lang="en-US" sz="1200" dirty="0"/>
              <a:t> </a:t>
            </a:r>
            <a:r>
              <a:rPr lang="en-US" sz="1200" b="1" dirty="0">
                <a:solidFill>
                  <a:srgbClr val="0000FF"/>
                </a:solidFill>
              </a:rPr>
              <a:t>brain death occurs in 4–5 minutes if strangulation persists</a:t>
            </a:r>
            <a:r>
              <a:rPr lang="en-US" sz="1200" b="1" dirty="0" smtClean="0">
                <a:solidFill>
                  <a:srgbClr val="0000FF"/>
                </a:solidFill>
              </a:rPr>
              <a:t>;</a:t>
            </a:r>
          </a:p>
          <a:p>
            <a:endParaRPr lang="en-US" sz="1200" b="1" dirty="0">
              <a:solidFill>
                <a:srgbClr val="0000FF"/>
              </a:solidFill>
            </a:endParaRPr>
          </a:p>
          <a:p>
            <a:r>
              <a:rPr lang="en-US" sz="1200" dirty="0"/>
              <a:t>	</a:t>
            </a:r>
            <a:r>
              <a:rPr lang="en-US" sz="1200" b="1" dirty="0">
                <a:solidFill>
                  <a:srgbClr val="C00000"/>
                </a:solidFill>
                <a:cs typeface="Arial"/>
              </a:rPr>
              <a:t>■ </a:t>
            </a:r>
            <a:r>
              <a:rPr lang="en-US" sz="1200" dirty="0">
                <a:cs typeface="Arial"/>
              </a:rPr>
              <a:t>t</a:t>
            </a:r>
            <a:r>
              <a:rPr lang="en-US" sz="1200" dirty="0"/>
              <a:t>o completely </a:t>
            </a:r>
            <a:r>
              <a:rPr lang="en-US" sz="1200" b="1" dirty="0">
                <a:solidFill>
                  <a:srgbClr val="0000FF"/>
                </a:solidFill>
              </a:rPr>
              <a:t>close off</a:t>
            </a:r>
            <a:r>
              <a:rPr lang="en-US" sz="1200" b="1" dirty="0" smtClean="0">
                <a:solidFill>
                  <a:srgbClr val="0000FF"/>
                </a:solidFill>
              </a:rPr>
              <a:t>:</a:t>
            </a:r>
          </a:p>
          <a:p>
            <a:endParaRPr lang="en-US" sz="1200" b="1" dirty="0">
              <a:solidFill>
                <a:srgbClr val="0000FF"/>
              </a:solidFill>
            </a:endParaRPr>
          </a:p>
          <a:p>
            <a:r>
              <a:rPr lang="en-US" sz="1200" b="1" dirty="0"/>
              <a:t>		</a:t>
            </a:r>
            <a:r>
              <a:rPr lang="en-US" sz="1200" b="1" dirty="0">
                <a:solidFill>
                  <a:srgbClr val="C00000"/>
                </a:solidFill>
              </a:rPr>
              <a:t>●</a:t>
            </a:r>
            <a:r>
              <a:rPr lang="en-US" sz="1200" b="1" dirty="0"/>
              <a:t> </a:t>
            </a:r>
            <a:r>
              <a:rPr lang="en-US" sz="1200" b="1" dirty="0">
                <a:solidFill>
                  <a:srgbClr val="0000FF"/>
                </a:solidFill>
              </a:rPr>
              <a:t>trachea (windpipe)         </a:t>
            </a:r>
            <a:r>
              <a:rPr lang="en-US" sz="1200" b="1" dirty="0"/>
              <a:t>=  </a:t>
            </a:r>
            <a:r>
              <a:rPr lang="en-US" sz="1200" b="1" dirty="0">
                <a:solidFill>
                  <a:srgbClr val="0000FF"/>
                </a:solidFill>
              </a:rPr>
              <a:t>33 lbs. of pressure; </a:t>
            </a:r>
          </a:p>
          <a:p>
            <a:r>
              <a:rPr lang="en-US" sz="1200" b="1" dirty="0"/>
              <a:t>               		</a:t>
            </a:r>
            <a:r>
              <a:rPr lang="en-US" sz="1200" b="1" dirty="0">
                <a:solidFill>
                  <a:srgbClr val="C00000"/>
                </a:solidFill>
              </a:rPr>
              <a:t>●</a:t>
            </a:r>
            <a:r>
              <a:rPr lang="en-US" sz="1200" b="1" dirty="0"/>
              <a:t> </a:t>
            </a:r>
            <a:r>
              <a:rPr lang="en-US" sz="1200" b="1" dirty="0">
                <a:solidFill>
                  <a:srgbClr val="0000FF"/>
                </a:solidFill>
              </a:rPr>
              <a:t>carotids  </a:t>
            </a:r>
            <a:r>
              <a:rPr lang="en-US" sz="1200" b="1" dirty="0"/>
              <a:t>                           =  </a:t>
            </a:r>
            <a:r>
              <a:rPr lang="en-US" sz="1200" b="1" dirty="0">
                <a:solidFill>
                  <a:srgbClr val="0000FF"/>
                </a:solidFill>
              </a:rPr>
              <a:t>11 lbs. pressure; </a:t>
            </a:r>
          </a:p>
          <a:p>
            <a:r>
              <a:rPr lang="en-US" sz="1200" b="1" dirty="0"/>
              <a:t>	</a:t>
            </a:r>
            <a:r>
              <a:rPr lang="en-US" sz="1200" b="1" dirty="0">
                <a:solidFill>
                  <a:srgbClr val="C00000"/>
                </a:solidFill>
              </a:rPr>
              <a:t>                          ● </a:t>
            </a:r>
            <a:r>
              <a:rPr lang="en-US" sz="1200" b="1" dirty="0">
                <a:solidFill>
                  <a:srgbClr val="0000FF"/>
                </a:solidFill>
                <a:cs typeface="Arial"/>
              </a:rPr>
              <a:t>jugulars   </a:t>
            </a:r>
            <a:r>
              <a:rPr lang="en-US" sz="1200" b="1" dirty="0">
                <a:cs typeface="Arial"/>
              </a:rPr>
              <a:t>                          =  </a:t>
            </a:r>
            <a:r>
              <a:rPr lang="en-US" sz="1200" b="1" dirty="0">
                <a:solidFill>
                  <a:srgbClr val="0000FF"/>
                </a:solidFill>
              </a:rPr>
              <a:t>4.4 lbs. pressure; </a:t>
            </a:r>
            <a:endParaRPr lang="en-US" sz="1200" b="1" dirty="0" smtClean="0">
              <a:solidFill>
                <a:srgbClr val="0000FF"/>
              </a:solidFill>
            </a:endParaRPr>
          </a:p>
          <a:p>
            <a:endParaRPr lang="en-US" sz="1200" b="1" dirty="0" smtClean="0">
              <a:solidFill>
                <a:srgbClr val="0000FF"/>
              </a:solidFill>
            </a:endParaRPr>
          </a:p>
          <a:p>
            <a:endParaRPr lang="en-US" sz="1200" b="1" dirty="0">
              <a:solidFill>
                <a:srgbClr val="0000FF"/>
              </a:solidFill>
            </a:endParaRPr>
          </a:p>
          <a:p>
            <a:r>
              <a:rPr lang="en-US" sz="1200" b="1" dirty="0"/>
              <a:t>        			</a:t>
            </a:r>
            <a:r>
              <a:rPr lang="en-US" sz="1200" b="1" dirty="0">
                <a:solidFill>
                  <a:srgbClr val="C00000"/>
                </a:solidFill>
                <a:latin typeface="Arial"/>
                <a:cs typeface="Arial"/>
              </a:rPr>
              <a:t>♦</a:t>
            </a:r>
            <a:r>
              <a:rPr lang="en-US" sz="1200" b="1" dirty="0">
                <a:solidFill>
                  <a:srgbClr val="C00000"/>
                </a:solidFill>
              </a:rPr>
              <a:t> </a:t>
            </a:r>
            <a:r>
              <a:rPr lang="en-US" sz="1200" b="1" dirty="0" smtClean="0">
                <a:solidFill>
                  <a:srgbClr val="C00000"/>
                </a:solidFill>
              </a:rPr>
              <a:t> </a:t>
            </a:r>
            <a:r>
              <a:rPr lang="en-US" sz="1200" b="1" dirty="0" smtClean="0">
                <a:solidFill>
                  <a:srgbClr val="0000FF"/>
                </a:solidFill>
              </a:rPr>
              <a:t>TRIGGER </a:t>
            </a:r>
            <a:r>
              <a:rPr lang="en-US" sz="1200" b="1" dirty="0">
                <a:solidFill>
                  <a:srgbClr val="0000FF"/>
                </a:solidFill>
              </a:rPr>
              <a:t>PULL                                   </a:t>
            </a:r>
            <a:r>
              <a:rPr lang="en-US" sz="1200" b="1" dirty="0"/>
              <a:t>=  </a:t>
            </a:r>
            <a:r>
              <a:rPr lang="en-US" sz="1200" b="1" dirty="0">
                <a:solidFill>
                  <a:srgbClr val="0000FF"/>
                </a:solidFill>
              </a:rPr>
              <a:t>5 lbs. of  pressure</a:t>
            </a:r>
            <a:r>
              <a:rPr lang="en-US" sz="1200" b="1" dirty="0" smtClean="0">
                <a:solidFill>
                  <a:srgbClr val="0000FF"/>
                </a:solidFill>
              </a:rPr>
              <a:t>; </a:t>
            </a:r>
            <a:endParaRPr lang="en-US" sz="1200" b="1" dirty="0">
              <a:solidFill>
                <a:srgbClr val="0000FF"/>
              </a:solidFill>
            </a:endParaRPr>
          </a:p>
          <a:p>
            <a:r>
              <a:rPr lang="en-US" sz="1200" b="1" dirty="0">
                <a:solidFill>
                  <a:srgbClr val="C00000"/>
                </a:solidFill>
              </a:rPr>
              <a:t>                                                    		</a:t>
            </a:r>
            <a:endParaRPr lang="en-US" sz="1200" b="1" dirty="0" smtClean="0">
              <a:solidFill>
                <a:srgbClr val="C00000"/>
              </a:solidFill>
            </a:endParaRPr>
          </a:p>
          <a:p>
            <a:endParaRPr lang="en-US" sz="1200" b="1" dirty="0">
              <a:solidFill>
                <a:srgbClr val="C00000"/>
              </a:solidFill>
            </a:endParaRPr>
          </a:p>
          <a:p>
            <a:endParaRPr lang="en-US" sz="1200" b="1" dirty="0" smtClean="0">
              <a:solidFill>
                <a:srgbClr val="C00000"/>
              </a:solidFill>
            </a:endParaRPr>
          </a:p>
          <a:p>
            <a:endParaRPr lang="en-US" sz="1200" b="1" dirty="0" smtClean="0">
              <a:solidFill>
                <a:srgbClr val="C00000"/>
              </a:solidFill>
              <a:latin typeface="Arial"/>
              <a:cs typeface="Arial"/>
            </a:endParaRPr>
          </a:p>
          <a:p>
            <a:r>
              <a:rPr lang="en-US" sz="1200" dirty="0" smtClean="0">
                <a:solidFill>
                  <a:srgbClr val="C00000"/>
                </a:solidFill>
              </a:rPr>
              <a:t>                                                                               </a:t>
            </a:r>
            <a:r>
              <a:rPr lang="en-US" sz="1200" dirty="0" smtClean="0">
                <a:solidFill>
                  <a:srgbClr val="C00000"/>
                </a:solidFill>
                <a:cs typeface="Arial"/>
              </a:rPr>
              <a:t>♦  </a:t>
            </a:r>
            <a:r>
              <a:rPr lang="en-US" sz="1200" b="1" dirty="0" smtClean="0">
                <a:solidFill>
                  <a:srgbClr val="0000FF"/>
                </a:solidFill>
                <a:cs typeface="Arial"/>
              </a:rPr>
              <a:t>OPEN can of soda</a:t>
            </a:r>
            <a:r>
              <a:rPr lang="en-US" sz="1200" b="1" dirty="0" smtClean="0">
                <a:solidFill>
                  <a:srgbClr val="0000FF"/>
                </a:solidFill>
              </a:rPr>
              <a:t> </a:t>
            </a:r>
            <a:r>
              <a:rPr lang="en-US" sz="1200" dirty="0" smtClean="0"/>
              <a:t>                           </a:t>
            </a:r>
            <a:r>
              <a:rPr lang="en-US" sz="1200" b="1" dirty="0" smtClean="0"/>
              <a:t>= </a:t>
            </a:r>
            <a:r>
              <a:rPr lang="en-US" sz="1200" dirty="0" smtClean="0"/>
              <a:t> </a:t>
            </a:r>
            <a:r>
              <a:rPr lang="en-US" sz="1200" b="1" dirty="0" smtClean="0">
                <a:solidFill>
                  <a:srgbClr val="0000FF"/>
                </a:solidFill>
              </a:rPr>
              <a:t>20 lbs. </a:t>
            </a:r>
            <a:r>
              <a:rPr lang="en-US" sz="1200" b="1" dirty="0">
                <a:solidFill>
                  <a:srgbClr val="0000FF"/>
                </a:solidFill>
              </a:rPr>
              <a:t>of </a:t>
            </a:r>
            <a:r>
              <a:rPr lang="en-US" sz="1200" b="1" dirty="0" smtClean="0">
                <a:solidFill>
                  <a:srgbClr val="0000FF"/>
                </a:solidFill>
              </a:rPr>
              <a:t>pressure;</a:t>
            </a:r>
            <a:endParaRPr lang="en-US" sz="1200" b="1" dirty="0" smtClean="0">
              <a:solidFill>
                <a:srgbClr val="0000FF"/>
              </a:solidFill>
              <a:cs typeface="Arial"/>
            </a:endParaRPr>
          </a:p>
          <a:p>
            <a:endParaRPr lang="en-US" sz="1200" b="1" dirty="0" smtClean="0">
              <a:solidFill>
                <a:srgbClr val="C00000"/>
              </a:solidFill>
              <a:latin typeface="Arial"/>
              <a:cs typeface="Arial"/>
            </a:endParaRPr>
          </a:p>
          <a:p>
            <a:endParaRPr lang="en-US" sz="1200" b="1" dirty="0">
              <a:solidFill>
                <a:srgbClr val="C00000"/>
              </a:solidFill>
              <a:latin typeface="Arial"/>
              <a:cs typeface="Arial"/>
            </a:endParaRPr>
          </a:p>
          <a:p>
            <a:endParaRPr lang="en-US" sz="1200" b="1" dirty="0" smtClean="0">
              <a:solidFill>
                <a:srgbClr val="C00000"/>
              </a:solidFill>
              <a:latin typeface="Arial"/>
              <a:cs typeface="Arial"/>
            </a:endParaRPr>
          </a:p>
          <a:p>
            <a:endParaRPr lang="en-US" sz="1200" b="1" dirty="0" smtClean="0">
              <a:solidFill>
                <a:srgbClr val="C00000"/>
              </a:solidFill>
              <a:latin typeface="Arial"/>
              <a:cs typeface="Arial"/>
            </a:endParaRPr>
          </a:p>
          <a:p>
            <a:r>
              <a:rPr lang="en-US" sz="1200" b="1" dirty="0">
                <a:solidFill>
                  <a:srgbClr val="C00000"/>
                </a:solidFill>
                <a:latin typeface="Arial"/>
                <a:cs typeface="Arial"/>
              </a:rPr>
              <a:t>	</a:t>
            </a:r>
            <a:r>
              <a:rPr lang="en-US" sz="1200" b="1" dirty="0" smtClean="0">
                <a:solidFill>
                  <a:srgbClr val="C00000"/>
                </a:solidFill>
                <a:latin typeface="Arial"/>
                <a:cs typeface="Arial"/>
              </a:rPr>
              <a:t>		♦</a:t>
            </a:r>
            <a:r>
              <a:rPr lang="en-US" sz="1200" b="1" dirty="0" smtClean="0">
                <a:solidFill>
                  <a:srgbClr val="C00000"/>
                </a:solidFill>
              </a:rPr>
              <a:t>  </a:t>
            </a:r>
            <a:r>
              <a:rPr lang="en-US" sz="1200" b="1" dirty="0" smtClean="0">
                <a:solidFill>
                  <a:srgbClr val="0000FF"/>
                </a:solidFill>
              </a:rPr>
              <a:t>HANDSHAKE </a:t>
            </a:r>
            <a:r>
              <a:rPr lang="en-US" sz="1200" b="1" dirty="0">
                <a:solidFill>
                  <a:srgbClr val="0000FF"/>
                </a:solidFill>
              </a:rPr>
              <a:t>of average male </a:t>
            </a:r>
            <a:r>
              <a:rPr lang="en-US" sz="1200" b="1" dirty="0"/>
              <a:t>       =  </a:t>
            </a:r>
            <a:r>
              <a:rPr lang="en-US" sz="1200" b="1" dirty="0">
                <a:solidFill>
                  <a:srgbClr val="0000FF"/>
                </a:solidFill>
              </a:rPr>
              <a:t>80 lbs. of pressure</a:t>
            </a:r>
            <a:r>
              <a:rPr lang="en-US" sz="1200" b="1" dirty="0" smtClean="0">
                <a:solidFill>
                  <a:srgbClr val="0000FF"/>
                </a:solidFill>
              </a:rPr>
              <a:t>;  </a:t>
            </a:r>
            <a:endParaRPr lang="en-US" sz="1200" dirty="0">
              <a:solidFill>
                <a:srgbClr val="0000FF"/>
              </a:solidFill>
            </a:endParaRPr>
          </a:p>
        </p:txBody>
      </p:sp>
      <p:pic>
        <p:nvPicPr>
          <p:cNvPr id="2050" name="Picture 2" descr="http://cynthiaburnham.com/yahoo_site_admin/assets/images/handshake.87122244_s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280" y="4911731"/>
            <a:ext cx="1054802" cy="6794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http://images.policemag.com/blogs/M-Blog-TriggerP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262" y="3048000"/>
            <a:ext cx="1057661" cy="688872"/>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2054" name="Picture 6" descr="http://pad2.whstatic.com/images/thumb/a/ab/Open-a-Shaken-Soda-Step-5.jpg/aid804294-728px-Open-a-Shaken-Soda-Step-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117" y="3962400"/>
            <a:ext cx="1053043" cy="7241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75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491" y="3200400"/>
            <a:ext cx="7086600" cy="461665"/>
          </a:xfrm>
          <a:prstGeom prst="rect">
            <a:avLst/>
          </a:prstGeom>
          <a:noFill/>
        </p:spPr>
        <p:txBody>
          <a:bodyPr wrap="square" rtlCol="0">
            <a:spAutoFit/>
          </a:bodyPr>
          <a:lstStyle/>
          <a:p>
            <a:pPr algn="ctr"/>
            <a:r>
              <a:rPr lang="en-US" sz="2400" b="1" dirty="0" smtClean="0">
                <a:solidFill>
                  <a:srgbClr val="0000FF"/>
                </a:solidFill>
              </a:rPr>
              <a:t>STRANGULATION and DOMESTIC VIOLENCE</a:t>
            </a:r>
            <a:endParaRPr lang="en-US" sz="2400" b="1" dirty="0">
              <a:solidFill>
                <a:srgbClr val="0000FF"/>
              </a:solidFill>
            </a:endParaRPr>
          </a:p>
        </p:txBody>
      </p:sp>
      <p:pic>
        <p:nvPicPr>
          <p:cNvPr id="3" name="Picture 2" descr="http://i.huffpost.com/gen/2192104/images/n-DOMESTIC-VIOLENCE-628x314.jpg"/>
          <p:cNvPicPr/>
          <p:nvPr/>
        </p:nvPicPr>
        <p:blipFill>
          <a:blip r:embed="rId3">
            <a:extLst>
              <a:ext uri="{28A0092B-C50C-407E-A947-70E740481C1C}">
                <a14:useLocalDpi xmlns:a14="http://schemas.microsoft.com/office/drawing/2010/main" val="0"/>
              </a:ext>
            </a:extLst>
          </a:blip>
          <a:srcRect/>
          <a:stretch>
            <a:fillRect/>
          </a:stretch>
        </p:blipFill>
        <p:spPr bwMode="auto">
          <a:xfrm rot="20499050">
            <a:off x="764407" y="848130"/>
            <a:ext cx="2891584" cy="1658944"/>
          </a:xfrm>
          <a:prstGeom prst="rect">
            <a:avLst/>
          </a:prstGeom>
          <a:noFill/>
          <a:ln>
            <a:solidFill>
              <a:schemeClr val="bg1"/>
            </a:solidFill>
          </a:ln>
        </p:spPr>
      </p:pic>
      <p:sp>
        <p:nvSpPr>
          <p:cNvPr id="4" name="Slide Number Placeholder 3"/>
          <p:cNvSpPr>
            <a:spLocks noGrp="1"/>
          </p:cNvSpPr>
          <p:nvPr>
            <p:ph type="sldNum" sz="quarter" idx="12"/>
          </p:nvPr>
        </p:nvSpPr>
        <p:spPr/>
        <p:txBody>
          <a:bodyPr/>
          <a:lstStyle/>
          <a:p>
            <a:fld id="{9DC5BF18-7012-4D84-89EC-C2B2EAA21A50}" type="slidenum">
              <a:rPr lang="en-US" smtClean="0">
                <a:solidFill>
                  <a:schemeClr val="tx1"/>
                </a:solidFill>
              </a:rPr>
              <a:t>12</a:t>
            </a:fld>
            <a:endParaRPr lang="en-US" dirty="0">
              <a:solidFill>
                <a:schemeClr val="tx1"/>
              </a:solidFill>
            </a:endParaRPr>
          </a:p>
        </p:txBody>
      </p:sp>
      <p:pic>
        <p:nvPicPr>
          <p:cNvPr id="3074" name="Picture 2" descr="http://justiceclearinghouse.com/wp-content/uploads/2016/01/Strangulation-in-Domestic-Violence_-can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91000"/>
            <a:ext cx="2934768" cy="173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29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6098"/>
            <a:ext cx="8839200" cy="4955203"/>
          </a:xfrm>
          <a:prstGeom prst="rect">
            <a:avLst/>
          </a:prstGeom>
          <a:noFill/>
        </p:spPr>
        <p:txBody>
          <a:bodyPr wrap="square" rtlCol="0">
            <a:spAutoFit/>
          </a:bodyPr>
          <a:lstStyle/>
          <a:p>
            <a:r>
              <a:rPr lang="en-US" sz="1200" dirty="0" smtClean="0">
                <a:solidFill>
                  <a:srgbClr val="C00000"/>
                </a:solidFill>
              </a:rPr>
              <a:t>►</a:t>
            </a:r>
            <a:r>
              <a:rPr lang="en-US" sz="1200" dirty="0" smtClean="0"/>
              <a:t> </a:t>
            </a:r>
            <a:r>
              <a:rPr lang="en-US" sz="1200" b="1" dirty="0" smtClean="0">
                <a:solidFill>
                  <a:srgbClr val="0000FF"/>
                </a:solidFill>
              </a:rPr>
              <a:t>one of most accurate predictors  of homicide for victims of domestic violence:</a:t>
            </a:r>
            <a:endParaRPr lang="en-US" sz="1200" dirty="0" smtClean="0">
              <a:solidFill>
                <a:srgbClr val="0000FF"/>
              </a:solidFill>
            </a:endParaRPr>
          </a:p>
          <a:p>
            <a:r>
              <a:rPr lang="en-US" sz="1200" dirty="0" smtClean="0">
                <a:solidFill>
                  <a:srgbClr val="C00000"/>
                </a:solidFill>
              </a:rPr>
              <a:t>            ■ </a:t>
            </a:r>
            <a:r>
              <a:rPr lang="en-US" sz="1200" dirty="0" smtClean="0"/>
              <a:t>prior strangulation </a:t>
            </a:r>
            <a:r>
              <a:rPr lang="en-US" sz="1200" b="1" dirty="0" smtClean="0">
                <a:solidFill>
                  <a:srgbClr val="0000FF"/>
                </a:solidFill>
              </a:rPr>
              <a:t>victims seven times more likely to become homicide victims;</a:t>
            </a:r>
          </a:p>
          <a:p>
            <a:r>
              <a:rPr lang="en-US" sz="1200" dirty="0" smtClean="0"/>
              <a:t>            </a:t>
            </a:r>
            <a:r>
              <a:rPr lang="en-US" sz="1200" dirty="0" smtClean="0">
                <a:solidFill>
                  <a:srgbClr val="C00000"/>
                </a:solidFill>
              </a:rPr>
              <a:t>■</a:t>
            </a:r>
            <a:r>
              <a:rPr lang="en-US" sz="1200" dirty="0" smtClean="0"/>
              <a:t> </a:t>
            </a:r>
            <a:r>
              <a:rPr lang="en-US" sz="1200" b="1" dirty="0" smtClean="0">
                <a:solidFill>
                  <a:srgbClr val="0000FF"/>
                </a:solidFill>
              </a:rPr>
              <a:t>abuse escalates over time :</a:t>
            </a:r>
          </a:p>
          <a:p>
            <a:r>
              <a:rPr lang="en-US" sz="1200" b="1" dirty="0"/>
              <a:t> </a:t>
            </a:r>
            <a:r>
              <a:rPr lang="en-US" sz="1200" b="1" dirty="0" smtClean="0"/>
              <a:t>                      </a:t>
            </a:r>
            <a:r>
              <a:rPr lang="en-US" sz="1200" b="1" dirty="0" smtClean="0">
                <a:solidFill>
                  <a:srgbClr val="C00000"/>
                </a:solidFill>
              </a:rPr>
              <a:t>	● </a:t>
            </a:r>
            <a:r>
              <a:rPr lang="en-US" sz="1200" b="1" dirty="0" smtClean="0">
                <a:solidFill>
                  <a:srgbClr val="0000FF"/>
                </a:solidFill>
              </a:rPr>
              <a:t>typically occurs later in progression of violence</a:t>
            </a:r>
            <a:r>
              <a:rPr lang="en-US" sz="1200" dirty="0" smtClean="0">
                <a:solidFill>
                  <a:srgbClr val="0000FF"/>
                </a:solidFill>
              </a:rPr>
              <a:t> </a:t>
            </a:r>
            <a:r>
              <a:rPr lang="en-US" sz="1200" dirty="0" smtClean="0"/>
              <a:t>in relationship: </a:t>
            </a:r>
          </a:p>
          <a:p>
            <a:r>
              <a:rPr lang="en-US" sz="1200" dirty="0" smtClean="0"/>
              <a:t>                         </a:t>
            </a:r>
            <a:r>
              <a:rPr lang="en-US" sz="1200" dirty="0" smtClean="0">
                <a:solidFill>
                  <a:srgbClr val="C00000"/>
                </a:solidFill>
              </a:rPr>
              <a:t> 	● </a:t>
            </a:r>
            <a:r>
              <a:rPr lang="en-US" sz="1200" b="1" dirty="0" smtClean="0">
                <a:solidFill>
                  <a:srgbClr val="0000FF"/>
                </a:solidFill>
              </a:rPr>
              <a:t>death</a:t>
            </a:r>
            <a:r>
              <a:rPr lang="en-US" sz="1200" dirty="0" smtClean="0">
                <a:solidFill>
                  <a:srgbClr val="0000FF"/>
                </a:solidFill>
              </a:rPr>
              <a:t> </a:t>
            </a:r>
            <a:r>
              <a:rPr lang="en-US" sz="1200" b="1" dirty="0" smtClean="0">
                <a:solidFill>
                  <a:srgbClr val="0000FF"/>
                </a:solidFill>
              </a:rPr>
              <a:t>threats common among women who had been strangled;</a:t>
            </a:r>
            <a:endParaRPr lang="en-US" sz="1200" dirty="0" smtClean="0">
              <a:solidFill>
                <a:srgbClr val="0000FF"/>
              </a:solidFill>
            </a:endParaRPr>
          </a:p>
          <a:p>
            <a:r>
              <a:rPr lang="en-US" sz="1200" dirty="0" smtClean="0">
                <a:solidFill>
                  <a:srgbClr val="C00000"/>
                </a:solidFill>
              </a:rPr>
              <a:t>            ■ </a:t>
            </a:r>
            <a:r>
              <a:rPr lang="en-US" sz="1200" dirty="0" smtClean="0"/>
              <a:t>nearly</a:t>
            </a:r>
            <a:r>
              <a:rPr lang="en-US" sz="1200" b="1" dirty="0" smtClean="0"/>
              <a:t> </a:t>
            </a:r>
            <a:r>
              <a:rPr lang="en-US" sz="1200" b="1" dirty="0" smtClean="0">
                <a:solidFill>
                  <a:srgbClr val="0000FF"/>
                </a:solidFill>
              </a:rPr>
              <a:t>90% of victims of </a:t>
            </a:r>
            <a:r>
              <a:rPr lang="en-US" sz="1200" b="1" u="sng" dirty="0" smtClean="0">
                <a:solidFill>
                  <a:srgbClr val="0000FF"/>
                </a:solidFill>
              </a:rPr>
              <a:t>non-fatal</a:t>
            </a:r>
            <a:r>
              <a:rPr lang="en-US" sz="1200" b="1" dirty="0" smtClean="0">
                <a:solidFill>
                  <a:srgbClr val="0000FF"/>
                </a:solidFill>
              </a:rPr>
              <a:t> strangulation cases are repeat domestic violence victims;</a:t>
            </a:r>
          </a:p>
          <a:p>
            <a:endParaRPr lang="en-US" sz="1200" dirty="0" smtClean="0">
              <a:solidFill>
                <a:srgbClr val="0000FF"/>
              </a:solidFill>
            </a:endParaRPr>
          </a:p>
          <a:p>
            <a:endParaRPr lang="en-US" sz="1200" dirty="0" smtClean="0">
              <a:solidFill>
                <a:srgbClr val="0000FF"/>
              </a:solidFill>
            </a:endParaRPr>
          </a:p>
          <a:p>
            <a:endParaRPr lang="en-US" sz="1000" dirty="0">
              <a:solidFill>
                <a:srgbClr val="0000FF"/>
              </a:solidFill>
            </a:endParaRPr>
          </a:p>
          <a:p>
            <a:r>
              <a:rPr lang="en-US" sz="1200" dirty="0" smtClean="0">
                <a:solidFill>
                  <a:srgbClr val="C00000"/>
                </a:solidFill>
              </a:rPr>
              <a:t>                                                     ►</a:t>
            </a:r>
            <a:r>
              <a:rPr lang="en-US" sz="1200" dirty="0" smtClean="0"/>
              <a:t> </a:t>
            </a:r>
            <a:r>
              <a:rPr lang="en-US" sz="1200" b="1" u="sng" dirty="0">
                <a:solidFill>
                  <a:srgbClr val="0000FF"/>
                </a:solidFill>
              </a:rPr>
              <a:t>gendered</a:t>
            </a:r>
            <a:r>
              <a:rPr lang="en-US" sz="1200" b="1" dirty="0"/>
              <a:t> </a:t>
            </a:r>
            <a:r>
              <a:rPr lang="en-US" sz="1200" b="1" dirty="0" smtClean="0">
                <a:solidFill>
                  <a:srgbClr val="0000FF"/>
                </a:solidFill>
              </a:rPr>
              <a:t>crime — </a:t>
            </a:r>
            <a:r>
              <a:rPr lang="en-US" sz="1200" dirty="0" smtClean="0"/>
              <a:t>virtually </a:t>
            </a:r>
            <a:r>
              <a:rPr lang="en-US" sz="1200" dirty="0"/>
              <a:t>all abusers using strangulation are </a:t>
            </a:r>
            <a:r>
              <a:rPr lang="en-US" sz="1200" b="1" u="sng" dirty="0">
                <a:solidFill>
                  <a:srgbClr val="0000FF"/>
                </a:solidFill>
              </a:rPr>
              <a:t>MALE</a:t>
            </a:r>
            <a:r>
              <a:rPr lang="en-US" sz="1200" b="1" dirty="0" smtClean="0"/>
              <a:t>;</a:t>
            </a:r>
          </a:p>
          <a:p>
            <a:endParaRPr lang="en-US" sz="1200" b="1" dirty="0" smtClean="0"/>
          </a:p>
          <a:p>
            <a:endParaRPr lang="en-US" sz="1000" b="1" dirty="0"/>
          </a:p>
          <a:p>
            <a:r>
              <a:rPr lang="en-US" sz="1200" dirty="0" smtClean="0">
                <a:solidFill>
                  <a:srgbClr val="C00000"/>
                </a:solidFill>
              </a:rPr>
              <a:t>                                                     ►</a:t>
            </a:r>
            <a:r>
              <a:rPr lang="en-US" sz="1200" dirty="0" smtClean="0"/>
              <a:t> </a:t>
            </a:r>
            <a:r>
              <a:rPr lang="en-US" sz="1200" b="1" dirty="0">
                <a:solidFill>
                  <a:srgbClr val="0000FF"/>
                </a:solidFill>
              </a:rPr>
              <a:t>favorite tactic of </a:t>
            </a:r>
            <a:r>
              <a:rPr lang="en-US" sz="1200" b="1" u="sng" dirty="0">
                <a:solidFill>
                  <a:srgbClr val="0000FF"/>
                </a:solidFill>
              </a:rPr>
              <a:t>experienced/repeat</a:t>
            </a:r>
            <a:r>
              <a:rPr lang="en-US" sz="1200" b="1" dirty="0">
                <a:solidFill>
                  <a:srgbClr val="0000FF"/>
                </a:solidFill>
              </a:rPr>
              <a:t> </a:t>
            </a:r>
            <a:r>
              <a:rPr lang="en-US" sz="1200" b="1" dirty="0" smtClean="0">
                <a:solidFill>
                  <a:srgbClr val="0000FF"/>
                </a:solidFill>
              </a:rPr>
              <a:t>batterers: </a:t>
            </a:r>
          </a:p>
          <a:p>
            <a:r>
              <a:rPr lang="en-US" sz="1200" dirty="0" smtClean="0">
                <a:solidFill>
                  <a:srgbClr val="C00000"/>
                </a:solidFill>
              </a:rPr>
              <a:t>                                                                     ■</a:t>
            </a:r>
            <a:r>
              <a:rPr lang="en-US" sz="1200" dirty="0" smtClean="0"/>
              <a:t> </a:t>
            </a:r>
            <a:r>
              <a:rPr lang="en-US" sz="1200" dirty="0"/>
              <a:t>often </a:t>
            </a:r>
            <a:r>
              <a:rPr lang="en-US" sz="1200" b="1" dirty="0">
                <a:solidFill>
                  <a:srgbClr val="0000FF"/>
                </a:solidFill>
              </a:rPr>
              <a:t>leaves no visible marks/injuries;</a:t>
            </a:r>
            <a:endParaRPr lang="en-US" sz="1200" dirty="0">
              <a:solidFill>
                <a:srgbClr val="0000FF"/>
              </a:solidFill>
            </a:endParaRPr>
          </a:p>
          <a:p>
            <a:r>
              <a:rPr lang="en-US" sz="1200" dirty="0">
                <a:solidFill>
                  <a:srgbClr val="C00000"/>
                </a:solidFill>
              </a:rPr>
              <a:t>          </a:t>
            </a:r>
            <a:r>
              <a:rPr lang="en-US" sz="1200" dirty="0" smtClean="0">
                <a:solidFill>
                  <a:srgbClr val="C00000"/>
                </a:solidFill>
              </a:rPr>
              <a:t>                                                           ■ </a:t>
            </a:r>
            <a:r>
              <a:rPr lang="en-US" sz="1200" b="1" dirty="0">
                <a:solidFill>
                  <a:srgbClr val="0000FF"/>
                </a:solidFill>
              </a:rPr>
              <a:t>causes </a:t>
            </a:r>
            <a:r>
              <a:rPr lang="en-US" sz="1200" b="1" dirty="0" smtClean="0">
                <a:solidFill>
                  <a:srgbClr val="0000FF"/>
                </a:solidFill>
              </a:rPr>
              <a:t>victim </a:t>
            </a:r>
            <a:r>
              <a:rPr lang="en-US" sz="1200" b="1" dirty="0">
                <a:solidFill>
                  <a:srgbClr val="0000FF"/>
                </a:solidFill>
              </a:rPr>
              <a:t>terror</a:t>
            </a:r>
            <a:r>
              <a:rPr lang="en-US" sz="1200" dirty="0"/>
              <a:t>/fear of dying when </a:t>
            </a:r>
            <a:r>
              <a:rPr lang="en-US" sz="1200" dirty="0" smtClean="0"/>
              <a:t>used creating </a:t>
            </a:r>
            <a:r>
              <a:rPr lang="en-US" sz="1200" b="1" u="sng" dirty="0" smtClean="0">
                <a:solidFill>
                  <a:srgbClr val="0000FF"/>
                </a:solidFill>
              </a:rPr>
              <a:t>profound/continuing</a:t>
            </a:r>
            <a:r>
              <a:rPr lang="en-US" sz="1200" b="1" dirty="0" smtClean="0">
                <a:solidFill>
                  <a:srgbClr val="0000FF"/>
                </a:solidFill>
              </a:rPr>
              <a:t> </a:t>
            </a:r>
            <a:r>
              <a:rPr lang="en-US" sz="1200" b="1" dirty="0">
                <a:solidFill>
                  <a:srgbClr val="0000FF"/>
                </a:solidFill>
              </a:rPr>
              <a:t>psychological effect;</a:t>
            </a:r>
            <a:r>
              <a:rPr lang="en-US" sz="1200" dirty="0">
                <a:solidFill>
                  <a:srgbClr val="0000FF"/>
                </a:solidFill>
              </a:rPr>
              <a:t> </a:t>
            </a:r>
            <a:endParaRPr lang="en-US" sz="1200" dirty="0" smtClean="0">
              <a:solidFill>
                <a:srgbClr val="0000FF"/>
              </a:solidFill>
            </a:endParaRPr>
          </a:p>
          <a:p>
            <a:r>
              <a:rPr lang="en-US" sz="1200" dirty="0" smtClean="0">
                <a:solidFill>
                  <a:srgbClr val="0000FF"/>
                </a:solidFill>
              </a:rPr>
              <a:t>       </a:t>
            </a:r>
            <a:endParaRPr lang="en-US" sz="1200" dirty="0">
              <a:solidFill>
                <a:srgbClr val="0000FF"/>
              </a:solidFill>
            </a:endParaRPr>
          </a:p>
          <a:p>
            <a:r>
              <a:rPr lang="en-US" sz="1000" dirty="0"/>
              <a:t>     </a:t>
            </a:r>
            <a:r>
              <a:rPr lang="en-US" sz="1000" b="1" dirty="0"/>
              <a:t> </a:t>
            </a:r>
            <a:endParaRPr lang="en-US" sz="1000" b="1" dirty="0" smtClean="0"/>
          </a:p>
          <a:p>
            <a:endParaRPr lang="en-US" sz="1000" dirty="0"/>
          </a:p>
          <a:p>
            <a:r>
              <a:rPr lang="en-US" sz="1200" dirty="0">
                <a:solidFill>
                  <a:srgbClr val="C00000"/>
                </a:solidFill>
              </a:rPr>
              <a:t>► </a:t>
            </a:r>
            <a:r>
              <a:rPr lang="en-US" sz="1200" dirty="0"/>
              <a:t>essentially </a:t>
            </a:r>
            <a:r>
              <a:rPr lang="en-US" sz="1200" dirty="0" smtClean="0"/>
              <a:t>live </a:t>
            </a:r>
            <a:r>
              <a:rPr lang="en-US" sz="1200" b="1" dirty="0">
                <a:solidFill>
                  <a:srgbClr val="0000FF"/>
                </a:solidFill>
              </a:rPr>
              <a:t>demonstration of </a:t>
            </a:r>
            <a:r>
              <a:rPr lang="en-US" sz="1200" b="1" dirty="0" smtClean="0">
                <a:solidFill>
                  <a:srgbClr val="0000FF"/>
                </a:solidFill>
              </a:rPr>
              <a:t>power/control </a:t>
            </a:r>
            <a:r>
              <a:rPr lang="en-US" sz="1200" b="1" dirty="0">
                <a:solidFill>
                  <a:srgbClr val="0000FF"/>
                </a:solidFill>
              </a:rPr>
              <a:t>over </a:t>
            </a:r>
            <a:r>
              <a:rPr lang="en-US" sz="1200" b="1" dirty="0" smtClean="0">
                <a:solidFill>
                  <a:srgbClr val="0000FF"/>
                </a:solidFill>
              </a:rPr>
              <a:t>another individual’s </a:t>
            </a:r>
            <a:r>
              <a:rPr lang="en-US" sz="1200" b="1" dirty="0">
                <a:solidFill>
                  <a:srgbClr val="0000FF"/>
                </a:solidFill>
              </a:rPr>
              <a:t>life or death:</a:t>
            </a:r>
            <a:endParaRPr lang="en-US" sz="1200" dirty="0">
              <a:solidFill>
                <a:srgbClr val="0000FF"/>
              </a:solidFill>
            </a:endParaRPr>
          </a:p>
          <a:p>
            <a:r>
              <a:rPr lang="en-US" sz="1200" dirty="0">
                <a:solidFill>
                  <a:srgbClr val="C00000"/>
                </a:solidFill>
              </a:rPr>
              <a:t>            </a:t>
            </a:r>
            <a:r>
              <a:rPr lang="en-US" sz="1200" dirty="0" smtClean="0">
                <a:solidFill>
                  <a:srgbClr val="C00000"/>
                </a:solidFill>
              </a:rPr>
              <a:t>■ </a:t>
            </a:r>
            <a:r>
              <a:rPr lang="en-US" sz="1200" dirty="0"/>
              <a:t>act of strangulation demonstrates to </a:t>
            </a:r>
            <a:r>
              <a:rPr lang="en-US" sz="1200" dirty="0" smtClean="0"/>
              <a:t>victim </a:t>
            </a:r>
            <a:r>
              <a:rPr lang="en-US" sz="1200" dirty="0"/>
              <a:t>that </a:t>
            </a:r>
            <a:r>
              <a:rPr lang="en-US" sz="1200" dirty="0" smtClean="0"/>
              <a:t>assailant can </a:t>
            </a:r>
            <a:r>
              <a:rPr lang="en-US" sz="1200" dirty="0"/>
              <a:t>end </a:t>
            </a:r>
            <a:r>
              <a:rPr lang="en-US" sz="1200" dirty="0" smtClean="0"/>
              <a:t>life </a:t>
            </a:r>
            <a:r>
              <a:rPr lang="en-US" sz="1200" dirty="0"/>
              <a:t>whenever </a:t>
            </a:r>
            <a:r>
              <a:rPr lang="en-US" sz="1200" dirty="0" smtClean="0"/>
              <a:t>assailant </a:t>
            </a:r>
            <a:r>
              <a:rPr lang="en-US" sz="1200" dirty="0"/>
              <a:t>chooses; </a:t>
            </a:r>
          </a:p>
          <a:p>
            <a:r>
              <a:rPr lang="en-US" sz="1200" dirty="0">
                <a:solidFill>
                  <a:srgbClr val="C00000"/>
                </a:solidFill>
              </a:rPr>
              <a:t>            </a:t>
            </a:r>
            <a:r>
              <a:rPr lang="en-US" sz="1200" dirty="0" smtClean="0">
                <a:solidFill>
                  <a:srgbClr val="C00000"/>
                </a:solidFill>
              </a:rPr>
              <a:t>■ </a:t>
            </a:r>
            <a:r>
              <a:rPr lang="en-US" sz="1200" b="1" dirty="0">
                <a:solidFill>
                  <a:srgbClr val="0000FF"/>
                </a:solidFill>
              </a:rPr>
              <a:t>most abusers do not strangle to kill</a:t>
            </a:r>
            <a:r>
              <a:rPr lang="en-US" sz="1200" dirty="0">
                <a:solidFill>
                  <a:srgbClr val="0000FF"/>
                </a:solidFill>
              </a:rPr>
              <a:t>—</a:t>
            </a:r>
            <a:r>
              <a:rPr lang="en-US" sz="1200" b="1" dirty="0">
                <a:solidFill>
                  <a:srgbClr val="0000FF"/>
                </a:solidFill>
              </a:rPr>
              <a:t>they strangle to show </a:t>
            </a:r>
            <a:r>
              <a:rPr lang="en-US" sz="1200" b="1" dirty="0" smtClean="0">
                <a:solidFill>
                  <a:srgbClr val="0000FF"/>
                </a:solidFill>
              </a:rPr>
              <a:t>victim </a:t>
            </a:r>
            <a:r>
              <a:rPr lang="en-US" sz="1200" b="1" dirty="0">
                <a:solidFill>
                  <a:srgbClr val="0000FF"/>
                </a:solidFill>
              </a:rPr>
              <a:t>they </a:t>
            </a:r>
            <a:r>
              <a:rPr lang="en-US" sz="1600" b="1" i="1" u="sng" dirty="0" smtClean="0">
                <a:solidFill>
                  <a:srgbClr val="0000FF"/>
                </a:solidFill>
              </a:rPr>
              <a:t>CAN</a:t>
            </a:r>
            <a:r>
              <a:rPr lang="en-US" sz="1200" b="1" i="1" dirty="0" smtClean="0">
                <a:solidFill>
                  <a:srgbClr val="0000FF"/>
                </a:solidFill>
              </a:rPr>
              <a:t> </a:t>
            </a:r>
            <a:r>
              <a:rPr lang="en-US" sz="1200" b="1" dirty="0">
                <a:solidFill>
                  <a:srgbClr val="0000FF"/>
                </a:solidFill>
              </a:rPr>
              <a:t>kill;</a:t>
            </a:r>
            <a:endParaRPr lang="en-US" sz="1200" dirty="0">
              <a:solidFill>
                <a:srgbClr val="0000FF"/>
              </a:solidFill>
            </a:endParaRPr>
          </a:p>
          <a:p>
            <a:r>
              <a:rPr lang="en-US" sz="1200" dirty="0">
                <a:solidFill>
                  <a:srgbClr val="C00000"/>
                </a:solidFill>
              </a:rPr>
              <a:t>            </a:t>
            </a:r>
            <a:r>
              <a:rPr lang="en-US" sz="1200" dirty="0" smtClean="0">
                <a:solidFill>
                  <a:srgbClr val="C00000"/>
                </a:solidFill>
              </a:rPr>
              <a:t>■ </a:t>
            </a:r>
            <a:r>
              <a:rPr lang="en-US" sz="1200" dirty="0"/>
              <a:t>once victims know </a:t>
            </a:r>
            <a:r>
              <a:rPr lang="en-US" sz="1200" dirty="0" smtClean="0"/>
              <a:t>this, </a:t>
            </a:r>
            <a:r>
              <a:rPr lang="en-US" sz="1200" dirty="0"/>
              <a:t>they live under </a:t>
            </a:r>
            <a:r>
              <a:rPr lang="en-US" sz="1200" dirty="0" smtClean="0"/>
              <a:t>power </a:t>
            </a:r>
            <a:r>
              <a:rPr lang="en-US" sz="1200" dirty="0"/>
              <a:t>and c</a:t>
            </a:r>
            <a:r>
              <a:rPr lang="en-US" sz="1200" dirty="0" smtClean="0"/>
              <a:t>ontrol </a:t>
            </a:r>
            <a:r>
              <a:rPr lang="en-US" sz="1200" dirty="0"/>
              <a:t>of </a:t>
            </a:r>
            <a:r>
              <a:rPr lang="en-US" sz="1200" dirty="0" smtClean="0"/>
              <a:t>abuser everyday;    </a:t>
            </a:r>
          </a:p>
          <a:p>
            <a:endParaRPr lang="en-US" sz="1200" dirty="0"/>
          </a:p>
          <a:p>
            <a:r>
              <a:rPr lang="en-US" sz="1000" dirty="0"/>
              <a:t> </a:t>
            </a:r>
          </a:p>
          <a:p>
            <a:r>
              <a:rPr lang="en-US" sz="1200" dirty="0">
                <a:solidFill>
                  <a:srgbClr val="C00000"/>
                </a:solidFill>
              </a:rPr>
              <a:t>►</a:t>
            </a:r>
            <a:r>
              <a:rPr lang="en-US" sz="1200" dirty="0"/>
              <a:t> </a:t>
            </a:r>
            <a:r>
              <a:rPr lang="en-US" sz="1200" b="1" dirty="0">
                <a:solidFill>
                  <a:srgbClr val="0000FF"/>
                </a:solidFill>
              </a:rPr>
              <a:t>few strangulation victims seek medical treatment within 48 hours of </a:t>
            </a:r>
            <a:r>
              <a:rPr lang="en-US" sz="1200" b="1" dirty="0" smtClean="0">
                <a:solidFill>
                  <a:srgbClr val="0000FF"/>
                </a:solidFill>
              </a:rPr>
              <a:t>incident</a:t>
            </a:r>
            <a:r>
              <a:rPr lang="en-US" sz="1200" b="1" dirty="0">
                <a:solidFill>
                  <a:srgbClr val="0000FF"/>
                </a:solidFill>
              </a:rPr>
              <a:t>:</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dirty="0"/>
              <a:t>first responder duty to educate on danger of no medical </a:t>
            </a:r>
            <a:r>
              <a:rPr lang="en-US" sz="1200" dirty="0" smtClean="0"/>
              <a:t>attention;</a:t>
            </a:r>
          </a:p>
          <a:p>
            <a:endParaRPr lang="en-US" sz="1000" dirty="0" smtClean="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13</a:t>
            </a:fld>
            <a:endParaRPr lang="en-US" dirty="0">
              <a:solidFill>
                <a:schemeClr val="tx1"/>
              </a:solidFill>
            </a:endParaRPr>
          </a:p>
        </p:txBody>
      </p:sp>
      <p:pic>
        <p:nvPicPr>
          <p:cNvPr id="4098" name="Picture 2" descr="http://www.quotehd.com/imagequotes/authors16/tmb/dr-ellen-taliaferro-quote-men-use-strangulation-for-control-and-p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7309"/>
            <a:ext cx="1676400" cy="1447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i.ytimg.com/vi/oQjOYbRdSbw/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114800"/>
            <a:ext cx="2130330" cy="119831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86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C5BF18-7012-4D84-89EC-C2B2EAA21A50}" type="slidenum">
              <a:rPr lang="en-US" smtClean="0">
                <a:solidFill>
                  <a:schemeClr val="tx1"/>
                </a:solidFill>
              </a:rPr>
              <a:t>14</a:t>
            </a:fld>
            <a:endParaRPr lang="en-US" dirty="0">
              <a:solidFill>
                <a:schemeClr val="tx1"/>
              </a:solidFill>
            </a:endParaRPr>
          </a:p>
        </p:txBody>
      </p:sp>
      <p:sp>
        <p:nvSpPr>
          <p:cNvPr id="3" name="TextBox 2"/>
          <p:cNvSpPr txBox="1"/>
          <p:nvPr/>
        </p:nvSpPr>
        <p:spPr>
          <a:xfrm>
            <a:off x="385618" y="609600"/>
            <a:ext cx="8458200" cy="4339650"/>
          </a:xfrm>
          <a:prstGeom prst="rect">
            <a:avLst/>
          </a:prstGeom>
          <a:noFill/>
        </p:spPr>
        <p:txBody>
          <a:bodyPr wrap="square" rtlCol="0">
            <a:spAutoFit/>
          </a:bodyPr>
          <a:lstStyle/>
          <a:p>
            <a:r>
              <a:rPr lang="en-US" sz="1200" dirty="0">
                <a:solidFill>
                  <a:srgbClr val="C00000"/>
                </a:solidFill>
              </a:rPr>
              <a:t>►</a:t>
            </a:r>
            <a:r>
              <a:rPr lang="en-US" sz="1200" dirty="0"/>
              <a:t> </a:t>
            </a:r>
            <a:r>
              <a:rPr lang="en-US" sz="1200" b="1" dirty="0">
                <a:solidFill>
                  <a:srgbClr val="0000FF"/>
                </a:solidFill>
              </a:rPr>
              <a:t>number of victims suffer INTERNAL injuries and have documentable [observable] SYMPTOMS of these injuries:</a:t>
            </a:r>
            <a:endParaRPr lang="en-US" sz="1200" dirty="0">
              <a:solidFill>
                <a:srgbClr val="0000FF"/>
              </a:solidFill>
            </a:endParaRPr>
          </a:p>
          <a:p>
            <a:r>
              <a:rPr lang="en-US" sz="1200" dirty="0">
                <a:solidFill>
                  <a:srgbClr val="C00000"/>
                </a:solidFill>
              </a:rPr>
              <a:t>            ■ </a:t>
            </a:r>
            <a:r>
              <a:rPr lang="en-US" sz="1200" dirty="0"/>
              <a:t>victims may suffer major </a:t>
            </a:r>
            <a:r>
              <a:rPr lang="en-US" sz="1200" b="1" dirty="0">
                <a:solidFill>
                  <a:srgbClr val="0000FF"/>
                </a:solidFill>
              </a:rPr>
              <a:t>long-term emotional and physical impacts; </a:t>
            </a:r>
            <a:endParaRPr lang="en-US" sz="1200" dirty="0">
              <a:solidFill>
                <a:srgbClr val="0000FF"/>
              </a:solidFill>
            </a:endParaRPr>
          </a:p>
          <a:p>
            <a:r>
              <a:rPr lang="en-US" sz="1200" dirty="0"/>
              <a:t> </a:t>
            </a:r>
            <a:endParaRPr lang="en-US" sz="1200" dirty="0" smtClean="0"/>
          </a:p>
          <a:p>
            <a:endParaRPr lang="en-US" sz="1200" dirty="0"/>
          </a:p>
          <a:p>
            <a:r>
              <a:rPr lang="en-US" sz="1200" dirty="0">
                <a:solidFill>
                  <a:srgbClr val="C00000"/>
                </a:solidFill>
              </a:rPr>
              <a:t>►</a:t>
            </a:r>
            <a:r>
              <a:rPr lang="en-US" sz="1200" dirty="0"/>
              <a:t> </a:t>
            </a:r>
            <a:r>
              <a:rPr lang="en-US" sz="1200" b="1" dirty="0">
                <a:solidFill>
                  <a:srgbClr val="0000FF"/>
                </a:solidFill>
              </a:rPr>
              <a:t>visible injuries are </a:t>
            </a:r>
            <a:r>
              <a:rPr lang="en-US" sz="1200" b="1" u="sng" dirty="0">
                <a:solidFill>
                  <a:srgbClr val="0000FF"/>
                </a:solidFill>
              </a:rPr>
              <a:t>not</a:t>
            </a:r>
            <a:r>
              <a:rPr lang="en-US" sz="1200" b="1" dirty="0">
                <a:solidFill>
                  <a:srgbClr val="0000FF"/>
                </a:solidFill>
              </a:rPr>
              <a:t> always present</a:t>
            </a:r>
            <a:r>
              <a:rPr lang="en-US" sz="1200" dirty="0">
                <a:solidFill>
                  <a:srgbClr val="0000FF"/>
                </a:solidFill>
              </a:rPr>
              <a:t> </a:t>
            </a:r>
            <a:r>
              <a:rPr lang="en-US" sz="1200" dirty="0"/>
              <a:t>on skin, even in homicidal strangulation/suffocation: </a:t>
            </a:r>
          </a:p>
          <a:p>
            <a:r>
              <a:rPr lang="en-US" sz="1200" dirty="0">
                <a:solidFill>
                  <a:srgbClr val="C00000"/>
                </a:solidFill>
              </a:rPr>
              <a:t>            ■ </a:t>
            </a:r>
            <a:r>
              <a:rPr lang="en-US" sz="1200" dirty="0"/>
              <a:t>assailant can strangle someone to death or nearly to death with </a:t>
            </a:r>
            <a:r>
              <a:rPr lang="en-US" sz="1200" b="1" u="sng" dirty="0"/>
              <a:t>no</a:t>
            </a:r>
            <a:r>
              <a:rPr lang="en-US" sz="1200" dirty="0"/>
              <a:t> visible/external injury;</a:t>
            </a:r>
          </a:p>
          <a:p>
            <a:r>
              <a:rPr lang="en-US" sz="1200" dirty="0">
                <a:solidFill>
                  <a:srgbClr val="C00000"/>
                </a:solidFill>
              </a:rPr>
              <a:t>            ■ </a:t>
            </a:r>
            <a:r>
              <a:rPr lang="en-US" sz="1200" b="1" dirty="0">
                <a:solidFill>
                  <a:srgbClr val="0000FF"/>
                </a:solidFill>
              </a:rPr>
              <a:t>jurors [and some judges] expect to see visible injuries:</a:t>
            </a:r>
            <a:endParaRPr lang="en-US" sz="1200" dirty="0">
              <a:solidFill>
                <a:srgbClr val="0000FF"/>
              </a:solidFill>
            </a:endParaRPr>
          </a:p>
          <a:p>
            <a:r>
              <a:rPr lang="en-US" sz="1200" dirty="0">
                <a:solidFill>
                  <a:srgbClr val="C00000"/>
                </a:solidFill>
              </a:rPr>
              <a:t>            	● </a:t>
            </a:r>
            <a:r>
              <a:rPr lang="en-US" sz="1200" dirty="0"/>
              <a:t>only small fraction of non-fatal strangulation cases have photographs of injuries/lack of injuries</a:t>
            </a:r>
            <a:r>
              <a:rPr lang="en-US" sz="1200" dirty="0" smtClean="0"/>
              <a:t>;</a:t>
            </a:r>
          </a:p>
          <a:p>
            <a:endParaRPr lang="en-US" sz="1200" dirty="0"/>
          </a:p>
          <a:p>
            <a:r>
              <a:rPr lang="en-US" sz="1200" b="1" dirty="0"/>
              <a:t> </a:t>
            </a:r>
            <a:endParaRPr lang="en-US" sz="1200" dirty="0"/>
          </a:p>
          <a:p>
            <a:r>
              <a:rPr lang="en-US" sz="1200" dirty="0">
                <a:solidFill>
                  <a:srgbClr val="C00000"/>
                </a:solidFill>
              </a:rPr>
              <a:t>► </a:t>
            </a:r>
            <a:r>
              <a:rPr lang="en-US" sz="1200" b="1" dirty="0">
                <a:solidFill>
                  <a:srgbClr val="0000FF"/>
                </a:solidFill>
              </a:rPr>
              <a:t>lack of visible external injuries/lack of medical follow-up treatment </a:t>
            </a:r>
            <a:r>
              <a:rPr lang="en-US" sz="1200" dirty="0"/>
              <a:t>/lack of medical training about strangulation among domestic </a:t>
            </a:r>
          </a:p>
          <a:p>
            <a:r>
              <a:rPr lang="en-US" sz="1200" dirty="0"/>
              <a:t>      violence prevention professionals, including law enforcement officers, </a:t>
            </a:r>
            <a:r>
              <a:rPr lang="en-US" sz="1200" b="1" dirty="0">
                <a:solidFill>
                  <a:srgbClr val="0000FF"/>
                </a:solidFill>
              </a:rPr>
              <a:t>led to minimization of this type of violence:</a:t>
            </a:r>
          </a:p>
          <a:p>
            <a:r>
              <a:rPr lang="en-US" sz="1200" dirty="0">
                <a:solidFill>
                  <a:srgbClr val="C00000"/>
                </a:solidFill>
              </a:rPr>
              <a:t>            ■ </a:t>
            </a:r>
            <a:r>
              <a:rPr lang="en-US" sz="1200" dirty="0"/>
              <a:t>exposes victims to potentially serious health consequences/further violence/even death</a:t>
            </a:r>
            <a:r>
              <a:rPr lang="en-US" sz="1200" dirty="0" smtClean="0"/>
              <a:t>;</a:t>
            </a:r>
          </a:p>
          <a:p>
            <a:endParaRPr lang="en-US" sz="1200" dirty="0" smtClean="0"/>
          </a:p>
          <a:p>
            <a:endParaRPr lang="en-US" sz="1200" dirty="0"/>
          </a:p>
          <a:p>
            <a:r>
              <a:rPr lang="en-US" sz="1200" dirty="0">
                <a:solidFill>
                  <a:srgbClr val="C00000"/>
                </a:solidFill>
              </a:rPr>
              <a:t>►</a:t>
            </a:r>
            <a:r>
              <a:rPr lang="en-US" sz="1200" dirty="0"/>
              <a:t> following </a:t>
            </a:r>
            <a:r>
              <a:rPr lang="en-US" sz="1200" b="1" u="sng" dirty="0" smtClean="0"/>
              <a:t>non-fatal</a:t>
            </a:r>
            <a:r>
              <a:rPr lang="en-US" sz="1200" dirty="0" smtClean="0"/>
              <a:t> </a:t>
            </a:r>
            <a:r>
              <a:rPr lang="en-US" sz="1200" dirty="0"/>
              <a:t>strangulation incident victims </a:t>
            </a:r>
            <a:r>
              <a:rPr lang="en-US" sz="1200" dirty="0" smtClean="0"/>
              <a:t> may suffer </a:t>
            </a:r>
            <a:r>
              <a:rPr lang="en-US" sz="1200" b="1" dirty="0" smtClean="0">
                <a:solidFill>
                  <a:srgbClr val="0000FF"/>
                </a:solidFill>
              </a:rPr>
              <a:t>psychological trauma</a:t>
            </a:r>
            <a:r>
              <a:rPr lang="en-US" sz="1200" dirty="0" smtClean="0">
                <a:solidFill>
                  <a:srgbClr val="0000FF"/>
                </a:solidFill>
              </a:rPr>
              <a:t>:</a:t>
            </a:r>
            <a:endParaRPr lang="en-US" sz="1200" dirty="0">
              <a:solidFill>
                <a:srgbClr val="0000FF"/>
              </a:solidFill>
            </a:endParaRPr>
          </a:p>
          <a:p>
            <a:r>
              <a:rPr lang="en-US" sz="1200" dirty="0">
                <a:solidFill>
                  <a:srgbClr val="C00000"/>
                </a:solidFill>
              </a:rPr>
              <a:t>            </a:t>
            </a:r>
            <a:r>
              <a:rPr lang="en-US" sz="1200" dirty="0" smtClean="0">
                <a:solidFill>
                  <a:srgbClr val="C00000"/>
                </a:solidFill>
              </a:rPr>
              <a:t>■ </a:t>
            </a:r>
            <a:r>
              <a:rPr lang="en-US" sz="1200" b="1" dirty="0">
                <a:solidFill>
                  <a:srgbClr val="0000FF"/>
                </a:solidFill>
              </a:rPr>
              <a:t>nightmares; </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b="1" dirty="0">
                <a:solidFill>
                  <a:srgbClr val="0000FF"/>
                </a:solidFill>
              </a:rPr>
              <a:t>depression;</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b="1" dirty="0">
                <a:solidFill>
                  <a:srgbClr val="0000FF"/>
                </a:solidFill>
              </a:rPr>
              <a:t>post-traumatic stress disorder</a:t>
            </a:r>
            <a:r>
              <a:rPr lang="en-US" sz="1200" b="1" dirty="0" smtClean="0">
                <a:solidFill>
                  <a:srgbClr val="0000FF"/>
                </a:solidFill>
              </a:rPr>
              <a:t>;                                          </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b="1" dirty="0">
                <a:solidFill>
                  <a:srgbClr val="0000FF"/>
                </a:solidFill>
              </a:rPr>
              <a:t>suicide ideation;</a:t>
            </a:r>
          </a:p>
          <a:p>
            <a:r>
              <a:rPr lang="en-US" sz="1200" b="1" dirty="0">
                <a:solidFill>
                  <a:srgbClr val="C00000"/>
                </a:solidFill>
              </a:rPr>
              <a:t>            </a:t>
            </a:r>
            <a:r>
              <a:rPr lang="en-US" sz="1200" b="1" dirty="0" smtClean="0">
                <a:solidFill>
                  <a:srgbClr val="C00000"/>
                </a:solidFill>
              </a:rPr>
              <a:t>■ </a:t>
            </a:r>
            <a:r>
              <a:rPr lang="en-US" sz="1200" b="1" dirty="0">
                <a:solidFill>
                  <a:srgbClr val="0000FF"/>
                </a:solidFill>
              </a:rPr>
              <a:t>intimidation;</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b="1" dirty="0">
                <a:solidFill>
                  <a:srgbClr val="0000FF"/>
                </a:solidFill>
              </a:rPr>
              <a:t>fear of dying at hands of abuser</a:t>
            </a:r>
            <a:r>
              <a:rPr lang="en-US" sz="1200" b="1" dirty="0" smtClean="0">
                <a:solidFill>
                  <a:srgbClr val="0000FF"/>
                </a:solidFill>
              </a:rPr>
              <a:t>;</a:t>
            </a:r>
            <a:endParaRPr lang="en-US" sz="1200" dirty="0">
              <a:solidFill>
                <a:srgbClr val="0000FF"/>
              </a:solidFill>
            </a:endParaRPr>
          </a:p>
          <a:p>
            <a:endParaRPr lang="en-US" sz="1200" dirty="0"/>
          </a:p>
        </p:txBody>
      </p:sp>
      <p:pic>
        <p:nvPicPr>
          <p:cNvPr id="1026" name="Picture 2" descr="http://www.brainlinemilitary.org/images/uploads/orig/2010/005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419600"/>
            <a:ext cx="1688304" cy="16449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ttp://image.slidesharecdn.com/finaltrauma-copy-141029061404-conversion-gate01/95/ptsd-4-638.jpg?cb=14145633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882289"/>
            <a:ext cx="1814205" cy="136207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30" name="Picture 6" descr="https://i.ytimg.com/vi/-GH-inRcedU/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129" y="4953343"/>
            <a:ext cx="2039177" cy="1145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9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6019800" cy="461665"/>
          </a:xfrm>
          <a:prstGeom prst="rect">
            <a:avLst/>
          </a:prstGeom>
          <a:noFill/>
        </p:spPr>
        <p:txBody>
          <a:bodyPr wrap="square" rtlCol="0">
            <a:spAutoFit/>
          </a:bodyPr>
          <a:lstStyle/>
          <a:p>
            <a:pPr algn="ctr"/>
            <a:r>
              <a:rPr lang="en-US" sz="2400" b="1" dirty="0" smtClean="0">
                <a:solidFill>
                  <a:srgbClr val="0000FF"/>
                </a:solidFill>
              </a:rPr>
              <a:t>VICTIM INJURIES</a:t>
            </a:r>
            <a:endParaRPr lang="en-US" sz="24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2455317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05800" cy="5755422"/>
          </a:xfrm>
          <a:prstGeom prst="rect">
            <a:avLst/>
          </a:prstGeom>
          <a:noFill/>
        </p:spPr>
        <p:txBody>
          <a:bodyPr wrap="square" rtlCol="0">
            <a:spAutoFit/>
          </a:bodyPr>
          <a:lstStyle/>
          <a:p>
            <a:pPr algn="ctr"/>
            <a:r>
              <a:rPr lang="en-US" b="1" u="sng" dirty="0">
                <a:solidFill>
                  <a:srgbClr val="0000FF"/>
                </a:solidFill>
              </a:rPr>
              <a:t>ABSENCE</a:t>
            </a:r>
            <a:r>
              <a:rPr lang="en-US" sz="1400" b="1" u="sng" dirty="0">
                <a:solidFill>
                  <a:srgbClr val="0000FF"/>
                </a:solidFill>
              </a:rPr>
              <a:t> of </a:t>
            </a:r>
            <a:r>
              <a:rPr lang="en-US" sz="1400" b="1" u="sng" dirty="0" smtClean="0">
                <a:solidFill>
                  <a:srgbClr val="0000FF"/>
                </a:solidFill>
              </a:rPr>
              <a:t>EXTERNAL/VISIBLE INJURIES</a:t>
            </a:r>
            <a:endParaRPr lang="en-US" sz="1400" dirty="0">
              <a:solidFill>
                <a:srgbClr val="0000FF"/>
              </a:solidFill>
            </a:endParaRPr>
          </a:p>
          <a:p>
            <a:r>
              <a:rPr lang="en-US" sz="1000" b="1" dirty="0"/>
              <a:t> </a:t>
            </a:r>
            <a:endParaRPr lang="en-US" sz="1000" b="1" dirty="0" smtClean="0"/>
          </a:p>
          <a:p>
            <a:endParaRPr lang="en-US" sz="1000" dirty="0"/>
          </a:p>
          <a:p>
            <a:pPr algn="ctr"/>
            <a:r>
              <a:rPr lang="en-US" sz="1400" b="1" dirty="0">
                <a:solidFill>
                  <a:srgbClr val="0000FF"/>
                </a:solidFill>
              </a:rPr>
              <a:t>50% - </a:t>
            </a:r>
            <a:r>
              <a:rPr lang="en-US" sz="1400" b="1" u="sng" dirty="0" smtClean="0">
                <a:solidFill>
                  <a:srgbClr val="0000FF"/>
                </a:solidFill>
              </a:rPr>
              <a:t>NO</a:t>
            </a:r>
            <a:r>
              <a:rPr lang="en-US" sz="1400" b="1" dirty="0" smtClean="0">
                <a:solidFill>
                  <a:srgbClr val="0000FF"/>
                </a:solidFill>
              </a:rPr>
              <a:t> </a:t>
            </a:r>
            <a:r>
              <a:rPr lang="en-US" sz="1400" b="1" dirty="0">
                <a:solidFill>
                  <a:srgbClr val="0000FF"/>
                </a:solidFill>
              </a:rPr>
              <a:t>visible injuries</a:t>
            </a:r>
            <a:r>
              <a:rPr lang="en-US" sz="1400" b="1" dirty="0" smtClean="0">
                <a:solidFill>
                  <a:srgbClr val="0000FF"/>
                </a:solidFill>
              </a:rPr>
              <a:t>;</a:t>
            </a:r>
          </a:p>
          <a:p>
            <a:pPr algn="ctr"/>
            <a:endParaRPr lang="en-US" sz="800" dirty="0">
              <a:solidFill>
                <a:srgbClr val="0000FF"/>
              </a:solidFill>
            </a:endParaRPr>
          </a:p>
          <a:p>
            <a:pPr algn="ctr"/>
            <a:r>
              <a:rPr lang="en-US" sz="1400" b="1" dirty="0">
                <a:solidFill>
                  <a:srgbClr val="0000FF"/>
                </a:solidFill>
              </a:rPr>
              <a:t>35% - Injuries too </a:t>
            </a:r>
            <a:r>
              <a:rPr lang="en-US" sz="1400" b="1" u="sng" dirty="0" smtClean="0">
                <a:solidFill>
                  <a:srgbClr val="0000FF"/>
                </a:solidFill>
              </a:rPr>
              <a:t>MINOR</a:t>
            </a:r>
            <a:r>
              <a:rPr lang="en-US" sz="1400" b="1" dirty="0" smtClean="0">
                <a:solidFill>
                  <a:srgbClr val="0000FF"/>
                </a:solidFill>
              </a:rPr>
              <a:t> </a:t>
            </a:r>
            <a:r>
              <a:rPr lang="en-US" sz="1400" b="1" dirty="0">
                <a:solidFill>
                  <a:srgbClr val="0000FF"/>
                </a:solidFill>
              </a:rPr>
              <a:t>to photograph</a:t>
            </a:r>
            <a:r>
              <a:rPr lang="en-US" sz="1400" b="1" dirty="0" smtClean="0">
                <a:solidFill>
                  <a:srgbClr val="0000FF"/>
                </a:solidFill>
              </a:rPr>
              <a:t>;</a:t>
            </a:r>
          </a:p>
          <a:p>
            <a:pPr algn="ctr"/>
            <a:endParaRPr lang="en-US" sz="800" dirty="0">
              <a:solidFill>
                <a:srgbClr val="0000FF"/>
              </a:solidFill>
            </a:endParaRPr>
          </a:p>
          <a:p>
            <a:pPr algn="ctr"/>
            <a:r>
              <a:rPr lang="en-US" sz="1400" b="1" dirty="0">
                <a:solidFill>
                  <a:srgbClr val="0000FF"/>
                </a:solidFill>
              </a:rPr>
              <a:t>15% - </a:t>
            </a:r>
            <a:r>
              <a:rPr lang="en-US" sz="1400" b="1" u="sng" dirty="0" smtClean="0">
                <a:solidFill>
                  <a:srgbClr val="0000FF"/>
                </a:solidFill>
              </a:rPr>
              <a:t>VISIBLE</a:t>
            </a:r>
            <a:r>
              <a:rPr lang="en-US" sz="1400" b="1" dirty="0" smtClean="0">
                <a:solidFill>
                  <a:srgbClr val="0000FF"/>
                </a:solidFill>
              </a:rPr>
              <a:t> </a:t>
            </a:r>
            <a:r>
              <a:rPr lang="en-US" sz="1400" b="1" dirty="0">
                <a:solidFill>
                  <a:srgbClr val="0000FF"/>
                </a:solidFill>
              </a:rPr>
              <a:t>injuries;</a:t>
            </a:r>
            <a:endParaRPr lang="en-US" sz="1400" dirty="0">
              <a:solidFill>
                <a:srgbClr val="0000FF"/>
              </a:solidFill>
            </a:endParaRPr>
          </a:p>
          <a:p>
            <a:r>
              <a:rPr lang="en-US" sz="1400" b="1" dirty="0"/>
              <a:t> </a:t>
            </a:r>
            <a:endParaRPr lang="en-US" sz="1400" b="1" dirty="0" smtClean="0"/>
          </a:p>
          <a:p>
            <a:endParaRPr lang="en-US" sz="1400" dirty="0"/>
          </a:p>
          <a:p>
            <a:r>
              <a:rPr lang="en-US" sz="1200" b="1" dirty="0" smtClean="0">
                <a:solidFill>
                  <a:srgbClr val="C00000"/>
                </a:solidFill>
              </a:rPr>
              <a:t>►  </a:t>
            </a:r>
            <a:r>
              <a:rPr lang="en-US" sz="1200" dirty="0" smtClean="0"/>
              <a:t>in </a:t>
            </a:r>
            <a:r>
              <a:rPr lang="en-US" sz="1200" u="sng" dirty="0"/>
              <a:t>non-fatal</a:t>
            </a:r>
            <a:r>
              <a:rPr lang="en-US" sz="1200" dirty="0"/>
              <a:t> strangulation cases </a:t>
            </a:r>
            <a:r>
              <a:rPr lang="en-US" sz="1200" b="1" dirty="0" smtClean="0">
                <a:solidFill>
                  <a:srgbClr val="0000FF"/>
                </a:solidFill>
              </a:rPr>
              <a:t>may </a:t>
            </a:r>
            <a:r>
              <a:rPr lang="en-US" sz="1200" b="1" u="sng" dirty="0">
                <a:solidFill>
                  <a:srgbClr val="0000FF"/>
                </a:solidFill>
              </a:rPr>
              <a:t>not</a:t>
            </a:r>
            <a:r>
              <a:rPr lang="en-US" sz="1200" b="1" dirty="0">
                <a:solidFill>
                  <a:srgbClr val="0000FF"/>
                </a:solidFill>
              </a:rPr>
              <a:t> be any </a:t>
            </a:r>
            <a:r>
              <a:rPr lang="en-US" sz="1200" b="1" u="sng" dirty="0">
                <a:solidFill>
                  <a:srgbClr val="0000FF"/>
                </a:solidFill>
              </a:rPr>
              <a:t>VISIBLE</a:t>
            </a:r>
            <a:r>
              <a:rPr lang="en-US" sz="1200" b="1" dirty="0">
                <a:solidFill>
                  <a:srgbClr val="0000FF"/>
                </a:solidFill>
              </a:rPr>
              <a:t> </a:t>
            </a:r>
            <a:r>
              <a:rPr lang="en-US" sz="1200" b="1" u="sng" dirty="0" smtClean="0">
                <a:solidFill>
                  <a:srgbClr val="0000FF"/>
                </a:solidFill>
              </a:rPr>
              <a:t>EXTERNAL</a:t>
            </a:r>
            <a:r>
              <a:rPr lang="en-US" sz="1200" b="1" dirty="0" smtClean="0">
                <a:solidFill>
                  <a:srgbClr val="0000FF"/>
                </a:solidFill>
              </a:rPr>
              <a:t> </a:t>
            </a:r>
            <a:r>
              <a:rPr lang="en-US" sz="1200" b="1" dirty="0">
                <a:solidFill>
                  <a:srgbClr val="0000FF"/>
                </a:solidFill>
              </a:rPr>
              <a:t>injuries </a:t>
            </a:r>
            <a:r>
              <a:rPr lang="en-US" sz="1200" dirty="0"/>
              <a:t>on </a:t>
            </a:r>
            <a:r>
              <a:rPr lang="en-US" sz="1200" dirty="0" smtClean="0"/>
              <a:t>victim</a:t>
            </a:r>
            <a:r>
              <a:rPr lang="en-US" sz="1200" dirty="0"/>
              <a:t>:</a:t>
            </a:r>
          </a:p>
          <a:p>
            <a:r>
              <a:rPr lang="en-US" sz="1200" b="1" dirty="0">
                <a:solidFill>
                  <a:srgbClr val="C00000"/>
                </a:solidFill>
              </a:rPr>
              <a:t>             ■ </a:t>
            </a:r>
            <a:r>
              <a:rPr lang="en-US" sz="1200" b="1" dirty="0" smtClean="0">
                <a:solidFill>
                  <a:srgbClr val="C00000"/>
                </a:solidFill>
              </a:rPr>
              <a:t> </a:t>
            </a:r>
            <a:r>
              <a:rPr lang="en-US" sz="1200" b="1" dirty="0" smtClean="0">
                <a:solidFill>
                  <a:srgbClr val="0000FF"/>
                </a:solidFill>
              </a:rPr>
              <a:t>MINIMAL </a:t>
            </a:r>
            <a:r>
              <a:rPr lang="en-US" sz="1200" b="1" dirty="0">
                <a:solidFill>
                  <a:srgbClr val="0000FF"/>
                </a:solidFill>
              </a:rPr>
              <a:t>PRESSURE can still cause serious </a:t>
            </a:r>
            <a:r>
              <a:rPr lang="en-US" sz="1200" b="1" u="sng" dirty="0" smtClean="0">
                <a:solidFill>
                  <a:srgbClr val="0000FF"/>
                </a:solidFill>
              </a:rPr>
              <a:t>INTERNAL</a:t>
            </a:r>
            <a:r>
              <a:rPr lang="en-US" sz="1200" b="1" dirty="0" smtClean="0">
                <a:solidFill>
                  <a:srgbClr val="0000FF"/>
                </a:solidFill>
              </a:rPr>
              <a:t> </a:t>
            </a:r>
            <a:r>
              <a:rPr lang="en-US" sz="1200" b="1" dirty="0">
                <a:solidFill>
                  <a:srgbClr val="0000FF"/>
                </a:solidFill>
              </a:rPr>
              <a:t>injuries;</a:t>
            </a:r>
            <a:endParaRPr lang="en-US" sz="1200" dirty="0">
              <a:solidFill>
                <a:srgbClr val="0000FF"/>
              </a:solidFill>
            </a:endParaRPr>
          </a:p>
          <a:p>
            <a:r>
              <a:rPr lang="en-US" sz="1200" b="1" dirty="0"/>
              <a:t> </a:t>
            </a:r>
            <a:endParaRPr lang="en-US" sz="1200" dirty="0"/>
          </a:p>
          <a:p>
            <a:r>
              <a:rPr lang="en-US" sz="1200" dirty="0" smtClean="0">
                <a:solidFill>
                  <a:srgbClr val="C00000"/>
                </a:solidFill>
              </a:rPr>
              <a:t>►  </a:t>
            </a:r>
            <a:r>
              <a:rPr lang="en-US" sz="1200" b="1" dirty="0" smtClean="0">
                <a:solidFill>
                  <a:srgbClr val="0000FF"/>
                </a:solidFill>
              </a:rPr>
              <a:t>injuries may/may </a:t>
            </a:r>
            <a:r>
              <a:rPr lang="en-US" sz="1200" b="1" dirty="0">
                <a:solidFill>
                  <a:srgbClr val="0000FF"/>
                </a:solidFill>
              </a:rPr>
              <a:t>not be present depending on circumstances that i</a:t>
            </a:r>
            <a:r>
              <a:rPr lang="en-US" sz="1200" b="1" dirty="0" smtClean="0">
                <a:solidFill>
                  <a:srgbClr val="0000FF"/>
                </a:solidFill>
              </a:rPr>
              <a:t>nclude</a:t>
            </a:r>
            <a:r>
              <a:rPr lang="en-US" sz="1200" b="1" dirty="0">
                <a:solidFill>
                  <a:srgbClr val="0000FF"/>
                </a:solidFill>
              </a:rPr>
              <a:t>:</a:t>
            </a:r>
          </a:p>
          <a:p>
            <a:r>
              <a:rPr lang="en-US" sz="1200" dirty="0">
                <a:solidFill>
                  <a:srgbClr val="C00000"/>
                </a:solidFill>
              </a:rPr>
              <a:t>              ■ </a:t>
            </a:r>
            <a:r>
              <a:rPr lang="en-US" sz="1200" dirty="0" smtClean="0">
                <a:solidFill>
                  <a:srgbClr val="C00000"/>
                </a:solidFill>
              </a:rPr>
              <a:t> </a:t>
            </a:r>
            <a:r>
              <a:rPr lang="en-US" sz="1200" dirty="0" smtClean="0"/>
              <a:t>body </a:t>
            </a:r>
            <a:r>
              <a:rPr lang="en-US" sz="1200" dirty="0"/>
              <a:t>posture of victim;</a:t>
            </a:r>
          </a:p>
          <a:p>
            <a:r>
              <a:rPr lang="en-US" sz="1200" dirty="0">
                <a:solidFill>
                  <a:srgbClr val="C00000"/>
                </a:solidFill>
              </a:rPr>
              <a:t>              ■ </a:t>
            </a:r>
            <a:r>
              <a:rPr lang="en-US" sz="1200" dirty="0" smtClean="0">
                <a:solidFill>
                  <a:srgbClr val="C00000"/>
                </a:solidFill>
              </a:rPr>
              <a:t> </a:t>
            </a:r>
            <a:r>
              <a:rPr lang="en-US" sz="1200" dirty="0" smtClean="0"/>
              <a:t>element </a:t>
            </a:r>
            <a:r>
              <a:rPr lang="en-US" sz="1200" dirty="0"/>
              <a:t>of surprise of attack;</a:t>
            </a:r>
          </a:p>
          <a:p>
            <a:r>
              <a:rPr lang="en-US" sz="1200" dirty="0">
                <a:solidFill>
                  <a:srgbClr val="C00000"/>
                </a:solidFill>
              </a:rPr>
              <a:t>              ■ </a:t>
            </a:r>
            <a:r>
              <a:rPr lang="en-US" sz="1200" dirty="0" smtClean="0">
                <a:solidFill>
                  <a:srgbClr val="C00000"/>
                </a:solidFill>
              </a:rPr>
              <a:t> </a:t>
            </a:r>
            <a:r>
              <a:rPr lang="en-US" sz="1200" dirty="0" smtClean="0"/>
              <a:t>demeanor </a:t>
            </a:r>
            <a:r>
              <a:rPr lang="en-US" sz="1200" dirty="0"/>
              <a:t>of victim and attacker:</a:t>
            </a:r>
          </a:p>
          <a:p>
            <a:r>
              <a:rPr lang="en-US" sz="1200" dirty="0"/>
              <a:t>                       </a:t>
            </a:r>
            <a:r>
              <a:rPr lang="en-US" sz="1200" dirty="0">
                <a:solidFill>
                  <a:srgbClr val="C00000"/>
                </a:solidFill>
              </a:rPr>
              <a:t> ● </a:t>
            </a:r>
            <a:r>
              <a:rPr lang="en-US" sz="1200" dirty="0" smtClean="0">
                <a:solidFill>
                  <a:srgbClr val="C00000"/>
                </a:solidFill>
              </a:rPr>
              <a:t> </a:t>
            </a:r>
            <a:r>
              <a:rPr lang="en-US" sz="1200" dirty="0" smtClean="0"/>
              <a:t>intoxication </a:t>
            </a:r>
            <a:r>
              <a:rPr lang="en-US" sz="1200" dirty="0"/>
              <a:t>of victim;  </a:t>
            </a:r>
          </a:p>
          <a:p>
            <a:r>
              <a:rPr lang="en-US" sz="1200" dirty="0">
                <a:solidFill>
                  <a:srgbClr val="C00000"/>
                </a:solidFill>
              </a:rPr>
              <a:t>              ■ </a:t>
            </a:r>
            <a:r>
              <a:rPr lang="en-US" sz="1200" dirty="0" smtClean="0">
                <a:solidFill>
                  <a:srgbClr val="C00000"/>
                </a:solidFill>
              </a:rPr>
              <a:t> </a:t>
            </a:r>
            <a:r>
              <a:rPr lang="en-US" sz="1200" dirty="0" smtClean="0"/>
              <a:t>presence </a:t>
            </a:r>
            <a:r>
              <a:rPr lang="en-US" sz="1200" dirty="0"/>
              <a:t>of skin injury produced by </a:t>
            </a:r>
            <a:r>
              <a:rPr lang="en-US" sz="1200" dirty="0" smtClean="0"/>
              <a:t>assailant </a:t>
            </a:r>
            <a:r>
              <a:rPr lang="en-US" sz="1200" dirty="0"/>
              <a:t>depends on:             </a:t>
            </a:r>
          </a:p>
          <a:p>
            <a:r>
              <a:rPr lang="en-US" sz="1200" dirty="0">
                <a:solidFill>
                  <a:srgbClr val="C00000"/>
                </a:solidFill>
              </a:rPr>
              <a:t>                        </a:t>
            </a:r>
            <a:r>
              <a:rPr lang="en-US" sz="1200" dirty="0" smtClean="0">
                <a:solidFill>
                  <a:srgbClr val="C00000"/>
                </a:solidFill>
              </a:rPr>
              <a:t>●  </a:t>
            </a:r>
            <a:r>
              <a:rPr lang="en-US" sz="1200" dirty="0" smtClean="0"/>
              <a:t>surface </a:t>
            </a:r>
            <a:r>
              <a:rPr lang="en-US" sz="1200" dirty="0"/>
              <a:t>area for application of </a:t>
            </a:r>
            <a:r>
              <a:rPr lang="en-US" sz="1200" dirty="0" smtClean="0"/>
              <a:t>force</a:t>
            </a:r>
            <a:r>
              <a:rPr lang="en-US" sz="1200" dirty="0"/>
              <a:t>;</a:t>
            </a:r>
          </a:p>
          <a:p>
            <a:r>
              <a:rPr lang="en-US" sz="1200" dirty="0">
                <a:solidFill>
                  <a:srgbClr val="C00000"/>
                </a:solidFill>
              </a:rPr>
              <a:t>                        ● </a:t>
            </a:r>
            <a:r>
              <a:rPr lang="en-US" sz="1200" dirty="0" smtClean="0">
                <a:solidFill>
                  <a:srgbClr val="C00000"/>
                </a:solidFill>
              </a:rPr>
              <a:t> </a:t>
            </a:r>
            <a:r>
              <a:rPr lang="en-US" sz="1200" dirty="0" smtClean="0"/>
              <a:t>texture </a:t>
            </a:r>
            <a:r>
              <a:rPr lang="en-US" sz="1200" dirty="0"/>
              <a:t>of the surface against </a:t>
            </a:r>
            <a:r>
              <a:rPr lang="en-US" sz="1200" dirty="0" smtClean="0"/>
              <a:t>skin</a:t>
            </a:r>
            <a:r>
              <a:rPr lang="en-US" sz="1200" dirty="0"/>
              <a:t>;  and </a:t>
            </a:r>
          </a:p>
          <a:p>
            <a:r>
              <a:rPr lang="en-US" sz="1200" dirty="0">
                <a:solidFill>
                  <a:srgbClr val="C00000"/>
                </a:solidFill>
              </a:rPr>
              <a:t>                        ● </a:t>
            </a:r>
            <a:r>
              <a:rPr lang="en-US" sz="1200" dirty="0" smtClean="0">
                <a:solidFill>
                  <a:srgbClr val="C00000"/>
                </a:solidFill>
              </a:rPr>
              <a:t> </a:t>
            </a:r>
            <a:r>
              <a:rPr lang="en-US" sz="1200" dirty="0" smtClean="0"/>
              <a:t>rapidity </a:t>
            </a:r>
            <a:r>
              <a:rPr lang="en-US" sz="1200" dirty="0"/>
              <a:t>of loss of consciousness for </a:t>
            </a:r>
            <a:r>
              <a:rPr lang="en-US" sz="1200" dirty="0" smtClean="0"/>
              <a:t>victim</a:t>
            </a:r>
            <a:r>
              <a:rPr lang="en-US" sz="1200" dirty="0"/>
              <a:t>; </a:t>
            </a:r>
          </a:p>
          <a:p>
            <a:r>
              <a:rPr lang="en-US" sz="1200" dirty="0"/>
              <a:t> </a:t>
            </a:r>
          </a:p>
          <a:p>
            <a:r>
              <a:rPr lang="en-US" sz="1200" dirty="0" smtClean="0">
                <a:solidFill>
                  <a:srgbClr val="C00000"/>
                </a:solidFill>
              </a:rPr>
              <a:t>►  </a:t>
            </a:r>
            <a:r>
              <a:rPr lang="en-US" sz="1200" dirty="0" smtClean="0"/>
              <a:t>even </a:t>
            </a:r>
            <a:r>
              <a:rPr lang="en-US" sz="1200" dirty="0"/>
              <a:t>in </a:t>
            </a:r>
            <a:r>
              <a:rPr lang="en-US" sz="1200" b="1" u="sng" dirty="0" smtClean="0">
                <a:solidFill>
                  <a:srgbClr val="0000FF"/>
                </a:solidFill>
              </a:rPr>
              <a:t>FATAL</a:t>
            </a:r>
            <a:r>
              <a:rPr lang="en-US" sz="1200" dirty="0" smtClean="0"/>
              <a:t> </a:t>
            </a:r>
            <a:r>
              <a:rPr lang="en-US" sz="1200" dirty="0"/>
              <a:t>cases of </a:t>
            </a:r>
            <a:r>
              <a:rPr lang="en-US" sz="1200" dirty="0" smtClean="0"/>
              <a:t>strangulation </a:t>
            </a:r>
            <a:r>
              <a:rPr lang="en-US" sz="1200" b="1" dirty="0" smtClean="0">
                <a:solidFill>
                  <a:srgbClr val="0000FF"/>
                </a:solidFill>
              </a:rPr>
              <a:t>possible </a:t>
            </a:r>
            <a:r>
              <a:rPr lang="en-US" sz="1200" b="1" dirty="0">
                <a:solidFill>
                  <a:srgbClr val="0000FF"/>
                </a:solidFill>
              </a:rPr>
              <a:t>there may be no  </a:t>
            </a:r>
            <a:r>
              <a:rPr lang="en-US" sz="1200" b="1" dirty="0" smtClean="0">
                <a:solidFill>
                  <a:srgbClr val="0000FF"/>
                </a:solidFill>
              </a:rPr>
              <a:t>signs </a:t>
            </a:r>
            <a:r>
              <a:rPr lang="en-US" sz="1200" b="1" dirty="0">
                <a:solidFill>
                  <a:srgbClr val="0000FF"/>
                </a:solidFill>
              </a:rPr>
              <a:t>of </a:t>
            </a:r>
            <a:r>
              <a:rPr lang="en-US" sz="1200" b="1" u="sng" dirty="0">
                <a:solidFill>
                  <a:srgbClr val="0000FF"/>
                </a:solidFill>
              </a:rPr>
              <a:t>EXTERNAL</a:t>
            </a:r>
            <a:r>
              <a:rPr lang="en-US" sz="1200" b="1" dirty="0">
                <a:solidFill>
                  <a:srgbClr val="0000FF"/>
                </a:solidFill>
              </a:rPr>
              <a:t>  injuries :</a:t>
            </a:r>
            <a:endParaRPr lang="en-US" sz="1200" dirty="0">
              <a:solidFill>
                <a:srgbClr val="0000FF"/>
              </a:solidFill>
            </a:endParaRPr>
          </a:p>
          <a:p>
            <a:r>
              <a:rPr lang="en-US" sz="1200" b="1" dirty="0">
                <a:solidFill>
                  <a:srgbClr val="C00000"/>
                </a:solidFill>
              </a:rPr>
              <a:t>              ■ </a:t>
            </a:r>
            <a:r>
              <a:rPr lang="en-US" sz="1200" b="1" dirty="0" smtClean="0">
                <a:solidFill>
                  <a:srgbClr val="C00000"/>
                </a:solidFill>
              </a:rPr>
              <a:t> </a:t>
            </a:r>
            <a:r>
              <a:rPr lang="en-US" sz="1200" b="1" dirty="0" smtClean="0">
                <a:solidFill>
                  <a:srgbClr val="0000FF"/>
                </a:solidFill>
              </a:rPr>
              <a:t>with </a:t>
            </a:r>
            <a:r>
              <a:rPr lang="en-US" sz="1200" b="1" u="sng" dirty="0" smtClean="0">
                <a:solidFill>
                  <a:srgbClr val="0000FF"/>
                </a:solidFill>
              </a:rPr>
              <a:t>FATAL</a:t>
            </a:r>
            <a:r>
              <a:rPr lang="en-US" sz="1200" b="1" dirty="0" smtClean="0">
                <a:solidFill>
                  <a:srgbClr val="0000FF"/>
                </a:solidFill>
              </a:rPr>
              <a:t> </a:t>
            </a:r>
            <a:r>
              <a:rPr lang="en-US" sz="1200" b="1" dirty="0">
                <a:solidFill>
                  <a:srgbClr val="0000FF"/>
                </a:solidFill>
              </a:rPr>
              <a:t>carotid </a:t>
            </a:r>
            <a:r>
              <a:rPr lang="en-US" sz="1200" b="1" dirty="0" smtClean="0">
                <a:solidFill>
                  <a:srgbClr val="0000FF"/>
                </a:solidFill>
              </a:rPr>
              <a:t>compression internal </a:t>
            </a:r>
            <a:r>
              <a:rPr lang="en-US" sz="1200" b="1" dirty="0">
                <a:solidFill>
                  <a:srgbClr val="0000FF"/>
                </a:solidFill>
              </a:rPr>
              <a:t>injuries are likely </a:t>
            </a:r>
            <a:r>
              <a:rPr lang="en-US" sz="1200" dirty="0"/>
              <a:t>in </a:t>
            </a:r>
            <a:r>
              <a:rPr lang="en-US" sz="1200" dirty="0" smtClean="0"/>
              <a:t>muscles/perhaps </a:t>
            </a:r>
            <a:r>
              <a:rPr lang="en-US" sz="1200" dirty="0"/>
              <a:t>within </a:t>
            </a:r>
            <a:r>
              <a:rPr lang="en-US" sz="1200" dirty="0" smtClean="0"/>
              <a:t> blood vessels</a:t>
            </a:r>
            <a:r>
              <a:rPr lang="en-US" sz="1200" dirty="0"/>
              <a:t>:</a:t>
            </a:r>
          </a:p>
          <a:p>
            <a:r>
              <a:rPr lang="en-US" sz="1200" b="1" dirty="0">
                <a:solidFill>
                  <a:srgbClr val="C00000"/>
                </a:solidFill>
              </a:rPr>
              <a:t>                        ● </a:t>
            </a:r>
            <a:r>
              <a:rPr lang="en-US" sz="1200" b="1" dirty="0" smtClean="0">
                <a:solidFill>
                  <a:srgbClr val="C00000"/>
                </a:solidFill>
              </a:rPr>
              <a:t> </a:t>
            </a:r>
            <a:r>
              <a:rPr lang="en-US" sz="1200" b="1" u="sng" dirty="0" smtClean="0">
                <a:solidFill>
                  <a:srgbClr val="0000FF"/>
                </a:solidFill>
              </a:rPr>
              <a:t>EXTERNAL</a:t>
            </a:r>
            <a:r>
              <a:rPr lang="en-US" sz="1200" b="1" dirty="0" smtClean="0">
                <a:solidFill>
                  <a:srgbClr val="0000FF"/>
                </a:solidFill>
              </a:rPr>
              <a:t> </a:t>
            </a:r>
            <a:r>
              <a:rPr lang="en-US" sz="1200" b="1" dirty="0">
                <a:solidFill>
                  <a:srgbClr val="0000FF"/>
                </a:solidFill>
              </a:rPr>
              <a:t>injuries </a:t>
            </a:r>
            <a:r>
              <a:rPr lang="en-US" sz="1200" b="1" dirty="0" smtClean="0">
                <a:solidFill>
                  <a:srgbClr val="0000FF"/>
                </a:solidFill>
              </a:rPr>
              <a:t>can be </a:t>
            </a:r>
            <a:r>
              <a:rPr lang="en-US" sz="1200" b="1" dirty="0">
                <a:solidFill>
                  <a:srgbClr val="0000FF"/>
                </a:solidFill>
              </a:rPr>
              <a:t>completely absent even in </a:t>
            </a:r>
            <a:r>
              <a:rPr lang="en-US" sz="1200" b="1" dirty="0" smtClean="0">
                <a:solidFill>
                  <a:srgbClr val="0000FF"/>
                </a:solidFill>
              </a:rPr>
              <a:t>homicidal </a:t>
            </a:r>
            <a:r>
              <a:rPr lang="en-US" sz="1200" b="1" dirty="0">
                <a:solidFill>
                  <a:srgbClr val="0000FF"/>
                </a:solidFill>
              </a:rPr>
              <a:t>assaults</a:t>
            </a:r>
            <a:r>
              <a:rPr lang="en-US" sz="1200" b="1" dirty="0" smtClean="0">
                <a:solidFill>
                  <a:srgbClr val="0000FF"/>
                </a:solidFill>
              </a:rPr>
              <a:t>;</a:t>
            </a:r>
          </a:p>
          <a:p>
            <a:endParaRPr lang="en-US" sz="1600" b="1" dirty="0"/>
          </a:p>
          <a:p>
            <a:r>
              <a:rPr lang="en-US" sz="1200" b="1" dirty="0" smtClean="0">
                <a:solidFill>
                  <a:srgbClr val="C00000"/>
                </a:solidFill>
                <a:latin typeface="Arial"/>
                <a:cs typeface="Arial"/>
              </a:rPr>
              <a:t>►</a:t>
            </a:r>
            <a:r>
              <a:rPr lang="en-US" sz="1200" b="1" dirty="0" smtClean="0">
                <a:latin typeface="Arial"/>
                <a:cs typeface="Arial"/>
              </a:rPr>
              <a:t>  </a:t>
            </a:r>
            <a:r>
              <a:rPr lang="en-US" sz="1200" dirty="0" smtClean="0"/>
              <a:t>When </a:t>
            </a:r>
            <a:r>
              <a:rPr lang="en-US" sz="1200" dirty="0"/>
              <a:t>no injuries are apparent and </a:t>
            </a:r>
            <a:r>
              <a:rPr lang="en-US" sz="1200" dirty="0" smtClean="0"/>
              <a:t>victim </a:t>
            </a:r>
            <a:r>
              <a:rPr lang="en-US" sz="1200" dirty="0"/>
              <a:t>is able and </a:t>
            </a:r>
            <a:r>
              <a:rPr lang="en-US" sz="1200" dirty="0" smtClean="0"/>
              <a:t>willing:</a:t>
            </a:r>
          </a:p>
          <a:p>
            <a:r>
              <a:rPr lang="en-US" sz="1200" dirty="0">
                <a:solidFill>
                  <a:srgbClr val="C00000"/>
                </a:solidFill>
              </a:rPr>
              <a:t> </a:t>
            </a:r>
            <a:r>
              <a:rPr lang="en-US" sz="1200" dirty="0" smtClean="0">
                <a:solidFill>
                  <a:srgbClr val="C00000"/>
                </a:solidFill>
              </a:rPr>
              <a:t>             </a:t>
            </a:r>
            <a:r>
              <a:rPr lang="en-US" sz="1200" dirty="0" smtClean="0">
                <a:solidFill>
                  <a:srgbClr val="C00000"/>
                </a:solidFill>
                <a:latin typeface="Arial"/>
                <a:cs typeface="Arial"/>
              </a:rPr>
              <a:t>■  </a:t>
            </a:r>
            <a:r>
              <a:rPr lang="en-US" sz="1200" dirty="0" smtClean="0"/>
              <a:t>ask victim </a:t>
            </a:r>
            <a:r>
              <a:rPr lang="en-US" sz="1200" dirty="0"/>
              <a:t>to look in </a:t>
            </a:r>
            <a:r>
              <a:rPr lang="en-US" sz="1200" dirty="0" smtClean="0"/>
              <a:t>mirror</a:t>
            </a:r>
            <a:r>
              <a:rPr lang="en-US" sz="1200" dirty="0"/>
              <a:t>, if available, to </a:t>
            </a:r>
            <a:r>
              <a:rPr lang="en-US" sz="1200" dirty="0" smtClean="0"/>
              <a:t>obtain perspective </a:t>
            </a:r>
            <a:r>
              <a:rPr lang="en-US" sz="1200" dirty="0"/>
              <a:t>of </a:t>
            </a:r>
            <a:r>
              <a:rPr lang="en-US" sz="1200" dirty="0" smtClean="0"/>
              <a:t>current </a:t>
            </a:r>
            <a:r>
              <a:rPr lang="en-US" sz="1200" dirty="0"/>
              <a:t>appearance and/or injuries</a:t>
            </a:r>
            <a:r>
              <a:rPr lang="en-US" sz="1200" dirty="0" smtClean="0"/>
              <a:t>.;</a:t>
            </a:r>
          </a:p>
          <a:p>
            <a:r>
              <a:rPr lang="en-US" sz="1200" dirty="0">
                <a:solidFill>
                  <a:srgbClr val="C00000"/>
                </a:solidFill>
              </a:rPr>
              <a:t> </a:t>
            </a:r>
            <a:r>
              <a:rPr lang="en-US" sz="1200" dirty="0" smtClean="0">
                <a:solidFill>
                  <a:srgbClr val="C00000"/>
                </a:solidFill>
              </a:rPr>
              <a:t>             </a:t>
            </a:r>
            <a:r>
              <a:rPr lang="en-US" sz="1200" dirty="0" smtClean="0">
                <a:solidFill>
                  <a:srgbClr val="C00000"/>
                </a:solidFill>
                <a:latin typeface="Arial"/>
                <a:cs typeface="Arial"/>
              </a:rPr>
              <a:t>■  </a:t>
            </a:r>
            <a:r>
              <a:rPr lang="en-US" sz="1200" dirty="0" smtClean="0">
                <a:cs typeface="Arial"/>
              </a:rPr>
              <a:t>as</a:t>
            </a:r>
            <a:r>
              <a:rPr lang="en-US" sz="1200" dirty="0" smtClean="0"/>
              <a:t>k victim </a:t>
            </a:r>
            <a:r>
              <a:rPr lang="en-US" sz="1200" dirty="0"/>
              <a:t>to point out any differences </a:t>
            </a:r>
            <a:r>
              <a:rPr lang="en-US" sz="1200" dirty="0" smtClean="0"/>
              <a:t> </a:t>
            </a:r>
            <a:r>
              <a:rPr lang="en-US" sz="1200" dirty="0"/>
              <a:t>from </a:t>
            </a:r>
            <a:r>
              <a:rPr lang="en-US" sz="1200" dirty="0" smtClean="0"/>
              <a:t>“</a:t>
            </a:r>
            <a:r>
              <a:rPr lang="en-US" sz="1200" dirty="0"/>
              <a:t>normal” </a:t>
            </a:r>
            <a:r>
              <a:rPr lang="en-US" sz="1200" dirty="0" smtClean="0"/>
              <a:t>appearance;</a:t>
            </a:r>
            <a:r>
              <a:rPr lang="en-US" sz="1200" b="1" dirty="0" smtClean="0">
                <a:latin typeface="Arial"/>
                <a:cs typeface="Arial"/>
              </a:rPr>
              <a:t> </a:t>
            </a:r>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16</a:t>
            </a:fld>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33400"/>
            <a:ext cx="2667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9109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686800" cy="3816429"/>
          </a:xfrm>
          <a:prstGeom prst="rect">
            <a:avLst/>
          </a:prstGeom>
          <a:noFill/>
        </p:spPr>
        <p:txBody>
          <a:bodyPr wrap="square" rtlCol="0">
            <a:spAutoFit/>
          </a:bodyPr>
          <a:lstStyle/>
          <a:p>
            <a:pPr algn="ctr"/>
            <a:r>
              <a:rPr lang="en-US" b="1" u="sng" dirty="0">
                <a:solidFill>
                  <a:srgbClr val="0000FF"/>
                </a:solidFill>
              </a:rPr>
              <a:t>PRESENCE</a:t>
            </a:r>
            <a:r>
              <a:rPr lang="en-US" sz="1400" b="1" u="sng" dirty="0">
                <a:solidFill>
                  <a:srgbClr val="0000FF"/>
                </a:solidFill>
              </a:rPr>
              <a:t> of </a:t>
            </a:r>
            <a:r>
              <a:rPr lang="en-US" sz="1400" b="1" u="sng" dirty="0" smtClean="0">
                <a:solidFill>
                  <a:srgbClr val="0000FF"/>
                </a:solidFill>
              </a:rPr>
              <a:t>EXTERNAL/VISIBLE INJURIES</a:t>
            </a:r>
            <a:endParaRPr lang="en-US" sz="1400" dirty="0">
              <a:solidFill>
                <a:srgbClr val="0000FF"/>
              </a:solidFill>
            </a:endParaRPr>
          </a:p>
          <a:p>
            <a:r>
              <a:rPr lang="en-US" sz="1400" dirty="0"/>
              <a:t> </a:t>
            </a:r>
          </a:p>
          <a:p>
            <a:r>
              <a:rPr lang="en-US" sz="1400" dirty="0">
                <a:solidFill>
                  <a:srgbClr val="C00000"/>
                </a:solidFill>
              </a:rPr>
              <a:t>► </a:t>
            </a:r>
            <a:r>
              <a:rPr lang="en-US" sz="1400" b="1" u="sng" dirty="0">
                <a:solidFill>
                  <a:srgbClr val="0000FF"/>
                </a:solidFill>
              </a:rPr>
              <a:t>DEFENSIVE</a:t>
            </a:r>
            <a:r>
              <a:rPr lang="en-US" sz="1400" b="1" dirty="0">
                <a:solidFill>
                  <a:srgbClr val="0000FF"/>
                </a:solidFill>
              </a:rPr>
              <a:t> SKIN INJURIES</a:t>
            </a:r>
            <a:r>
              <a:rPr lang="en-US" sz="1400" dirty="0">
                <a:solidFill>
                  <a:srgbClr val="0000FF"/>
                </a:solidFill>
              </a:rPr>
              <a:t> </a:t>
            </a:r>
            <a:r>
              <a:rPr lang="en-US" sz="1400" dirty="0"/>
              <a:t>may be </a:t>
            </a:r>
            <a:r>
              <a:rPr lang="en-US" sz="1400" b="1" dirty="0">
                <a:solidFill>
                  <a:srgbClr val="0000FF"/>
                </a:solidFill>
              </a:rPr>
              <a:t>present on </a:t>
            </a:r>
            <a:r>
              <a:rPr lang="en-US" sz="1400" b="1" dirty="0" smtClean="0">
                <a:solidFill>
                  <a:srgbClr val="0000FF"/>
                </a:solidFill>
              </a:rPr>
              <a:t>victim’s </a:t>
            </a:r>
            <a:r>
              <a:rPr lang="en-US" sz="1400" b="1" dirty="0">
                <a:solidFill>
                  <a:srgbClr val="0000FF"/>
                </a:solidFill>
              </a:rPr>
              <a:t>neck</a:t>
            </a:r>
            <a:r>
              <a:rPr lang="en-US" sz="1400" b="1" dirty="0" smtClean="0">
                <a:solidFill>
                  <a:srgbClr val="0000FF"/>
                </a:solidFill>
              </a:rPr>
              <a:t>:               </a:t>
            </a:r>
            <a:endParaRPr lang="en-US" sz="1400" dirty="0">
              <a:solidFill>
                <a:srgbClr val="0000FF"/>
              </a:solidFill>
            </a:endParaRPr>
          </a:p>
          <a:p>
            <a:r>
              <a:rPr lang="en-US" sz="1400" dirty="0">
                <a:solidFill>
                  <a:srgbClr val="C00000"/>
                </a:solidFill>
              </a:rPr>
              <a:t>              ■ </a:t>
            </a:r>
            <a:r>
              <a:rPr lang="en-US" sz="1400" dirty="0" smtClean="0">
                <a:solidFill>
                  <a:srgbClr val="C00000"/>
                </a:solidFill>
              </a:rPr>
              <a:t> </a:t>
            </a:r>
            <a:r>
              <a:rPr lang="en-US" sz="1400" dirty="0" smtClean="0"/>
              <a:t>produced </a:t>
            </a:r>
            <a:r>
              <a:rPr lang="en-US" sz="1400" dirty="0"/>
              <a:t>by </a:t>
            </a:r>
            <a:r>
              <a:rPr lang="en-US" sz="1400" b="1" dirty="0" smtClean="0">
                <a:solidFill>
                  <a:srgbClr val="0000FF"/>
                </a:solidFill>
              </a:rPr>
              <a:t>victim </a:t>
            </a:r>
            <a:r>
              <a:rPr lang="en-US" sz="1400" b="1" dirty="0">
                <a:solidFill>
                  <a:srgbClr val="0000FF"/>
                </a:solidFill>
              </a:rPr>
              <a:t>clawing at </a:t>
            </a:r>
            <a:r>
              <a:rPr lang="en-US" sz="1400" b="1" dirty="0" smtClean="0">
                <a:solidFill>
                  <a:srgbClr val="0000FF"/>
                </a:solidFill>
              </a:rPr>
              <a:t>choke </a:t>
            </a:r>
            <a:r>
              <a:rPr lang="en-US" sz="1400" b="1" dirty="0">
                <a:solidFill>
                  <a:srgbClr val="0000FF"/>
                </a:solidFill>
              </a:rPr>
              <a:t>hold on </a:t>
            </a:r>
            <a:r>
              <a:rPr lang="en-US" sz="1400" b="1" dirty="0" smtClean="0">
                <a:solidFill>
                  <a:srgbClr val="0000FF"/>
                </a:solidFill>
              </a:rPr>
              <a:t>neck</a:t>
            </a:r>
            <a:r>
              <a:rPr lang="en-US" sz="1400" b="1" dirty="0">
                <a:solidFill>
                  <a:srgbClr val="0000FF"/>
                </a:solidFill>
              </a:rPr>
              <a:t>;</a:t>
            </a:r>
            <a:r>
              <a:rPr lang="en-US" sz="1400" dirty="0">
                <a:solidFill>
                  <a:srgbClr val="0000FF"/>
                </a:solidFill>
              </a:rPr>
              <a:t>  </a:t>
            </a:r>
            <a:r>
              <a:rPr lang="en-US" sz="1400" dirty="0" smtClean="0">
                <a:solidFill>
                  <a:srgbClr val="0000FF"/>
                </a:solidFill>
              </a:rPr>
              <a:t>        </a:t>
            </a:r>
            <a:endParaRPr lang="en-US" sz="1400" dirty="0">
              <a:solidFill>
                <a:srgbClr val="0000FF"/>
              </a:solidFill>
            </a:endParaRPr>
          </a:p>
          <a:p>
            <a:r>
              <a:rPr lang="en-US" sz="1400" b="1" dirty="0">
                <a:solidFill>
                  <a:srgbClr val="0000FF"/>
                </a:solidFill>
              </a:rPr>
              <a:t> </a:t>
            </a:r>
            <a:endParaRPr lang="en-US" sz="1400" b="1" dirty="0" smtClean="0">
              <a:solidFill>
                <a:srgbClr val="0000FF"/>
              </a:solidFill>
            </a:endParaRPr>
          </a:p>
          <a:p>
            <a:endParaRPr lang="en-US" sz="1400" dirty="0">
              <a:solidFill>
                <a:srgbClr val="0000FF"/>
              </a:solidFill>
            </a:endParaRPr>
          </a:p>
          <a:p>
            <a:r>
              <a:rPr lang="en-US" sz="1400" b="1" dirty="0"/>
              <a:t>     </a:t>
            </a:r>
            <a:r>
              <a:rPr lang="en-US" sz="1400" b="1" u="sng" dirty="0"/>
              <a:t>NOTE</a:t>
            </a:r>
            <a:r>
              <a:rPr lang="en-US" sz="1400" b="1" dirty="0"/>
              <a:t>: </a:t>
            </a:r>
            <a:endParaRPr lang="en-US" sz="1400" dirty="0"/>
          </a:p>
          <a:p>
            <a:r>
              <a:rPr lang="en-US" sz="1400" b="1" dirty="0"/>
              <a:t>           </a:t>
            </a:r>
            <a:r>
              <a:rPr lang="en-US" sz="1400" dirty="0"/>
              <a:t>In law enforcement </a:t>
            </a:r>
            <a:r>
              <a:rPr lang="en-US" sz="1400" b="1" dirty="0">
                <a:solidFill>
                  <a:srgbClr val="0000FF"/>
                </a:solidFill>
              </a:rPr>
              <a:t>demonstration exercises, the person subject </a:t>
            </a:r>
            <a:r>
              <a:rPr lang="en-US" sz="1400" b="1" dirty="0" smtClean="0">
                <a:solidFill>
                  <a:srgbClr val="0000FF"/>
                </a:solidFill>
              </a:rPr>
              <a:t>to </a:t>
            </a:r>
          </a:p>
          <a:p>
            <a:r>
              <a:rPr lang="en-US" sz="1400" b="1" dirty="0">
                <a:solidFill>
                  <a:srgbClr val="0000FF"/>
                </a:solidFill>
              </a:rPr>
              <a:t> </a:t>
            </a:r>
            <a:r>
              <a:rPr lang="en-US" sz="1400" b="1" dirty="0" smtClean="0">
                <a:solidFill>
                  <a:srgbClr val="0000FF"/>
                </a:solidFill>
              </a:rPr>
              <a:t>          restraint </a:t>
            </a:r>
            <a:r>
              <a:rPr lang="en-US" sz="1400" b="1" u="sng" dirty="0" smtClean="0">
                <a:solidFill>
                  <a:srgbClr val="0000FF"/>
                </a:solidFill>
              </a:rPr>
              <a:t>rarely</a:t>
            </a:r>
            <a:r>
              <a:rPr lang="en-US" sz="1400" b="1" dirty="0" smtClean="0">
                <a:solidFill>
                  <a:srgbClr val="0000FF"/>
                </a:solidFill>
              </a:rPr>
              <a:t> </a:t>
            </a:r>
            <a:r>
              <a:rPr lang="en-US" sz="1400" b="1" dirty="0">
                <a:solidFill>
                  <a:srgbClr val="0000FF"/>
                </a:solidFill>
              </a:rPr>
              <a:t>fights back.</a:t>
            </a:r>
            <a:r>
              <a:rPr lang="en-US" sz="1400" dirty="0">
                <a:solidFill>
                  <a:srgbClr val="0000FF"/>
                </a:solidFill>
              </a:rPr>
              <a:t> </a:t>
            </a:r>
            <a:r>
              <a:rPr lang="en-US" sz="1400" dirty="0" smtClean="0"/>
              <a:t>These types </a:t>
            </a:r>
            <a:r>
              <a:rPr lang="en-US" sz="1400" dirty="0"/>
              <a:t>of demonstration </a:t>
            </a:r>
            <a:r>
              <a:rPr lang="en-US" sz="1400" dirty="0" smtClean="0"/>
              <a:t>are </a:t>
            </a:r>
            <a:r>
              <a:rPr lang="en-US" sz="1400" b="1" dirty="0">
                <a:solidFill>
                  <a:srgbClr val="0000FF"/>
                </a:solidFill>
              </a:rPr>
              <a:t>not </a:t>
            </a:r>
            <a:endParaRPr lang="en-US" sz="1400" b="1" dirty="0" smtClean="0">
              <a:solidFill>
                <a:srgbClr val="0000FF"/>
              </a:solidFill>
            </a:endParaRPr>
          </a:p>
          <a:p>
            <a:r>
              <a:rPr lang="en-US" sz="1400" b="1" dirty="0">
                <a:solidFill>
                  <a:srgbClr val="0000FF"/>
                </a:solidFill>
              </a:rPr>
              <a:t> </a:t>
            </a:r>
            <a:r>
              <a:rPr lang="en-US" sz="1400" b="1" dirty="0" smtClean="0">
                <a:solidFill>
                  <a:srgbClr val="0000FF"/>
                </a:solidFill>
              </a:rPr>
              <a:t>          indicative </a:t>
            </a:r>
            <a:r>
              <a:rPr lang="en-US" sz="1400" b="1" dirty="0">
                <a:solidFill>
                  <a:srgbClr val="0000FF"/>
                </a:solidFill>
              </a:rPr>
              <a:t>of what happens in a domestic violence </a:t>
            </a:r>
            <a:r>
              <a:rPr lang="en-US" sz="1400" b="1" dirty="0" smtClean="0">
                <a:solidFill>
                  <a:srgbClr val="0000FF"/>
                </a:solidFill>
              </a:rPr>
              <a:t>incident</a:t>
            </a:r>
            <a:r>
              <a:rPr lang="en-US" sz="1400" b="1" dirty="0">
                <a:solidFill>
                  <a:srgbClr val="0000FF"/>
                </a:solidFill>
              </a:rPr>
              <a:t>. </a:t>
            </a:r>
            <a:endParaRPr lang="en-US" sz="1400" b="1" dirty="0" smtClean="0">
              <a:solidFill>
                <a:srgbClr val="0000FF"/>
              </a:solidFill>
            </a:endParaRPr>
          </a:p>
          <a:p>
            <a:r>
              <a:rPr lang="en-US" sz="1400" b="1" dirty="0">
                <a:solidFill>
                  <a:srgbClr val="0000FF"/>
                </a:solidFill>
              </a:rPr>
              <a:t> </a:t>
            </a:r>
            <a:r>
              <a:rPr lang="en-US" sz="1400" b="1" dirty="0" smtClean="0">
                <a:solidFill>
                  <a:srgbClr val="0000FF"/>
                </a:solidFill>
              </a:rPr>
              <a:t>          </a:t>
            </a:r>
            <a:r>
              <a:rPr lang="en-US" sz="1400" dirty="0" smtClean="0"/>
              <a:t>In </a:t>
            </a:r>
            <a:r>
              <a:rPr lang="en-US" sz="1400" dirty="0"/>
              <a:t>demonstrations </a:t>
            </a:r>
            <a:r>
              <a:rPr lang="en-US" sz="1400" dirty="0" smtClean="0"/>
              <a:t>of </a:t>
            </a:r>
            <a:r>
              <a:rPr lang="en-US" sz="1400" dirty="0"/>
              <a:t>lateral vascular neck restraint when </a:t>
            </a:r>
            <a:r>
              <a:rPr lang="en-US" sz="1400" dirty="0" smtClean="0"/>
              <a:t>trained </a:t>
            </a:r>
          </a:p>
          <a:p>
            <a:r>
              <a:rPr lang="en-US" sz="1400" dirty="0"/>
              <a:t> </a:t>
            </a:r>
            <a:r>
              <a:rPr lang="en-US" sz="1400" dirty="0" smtClean="0"/>
              <a:t>          as </a:t>
            </a:r>
            <a:r>
              <a:rPr lang="en-US" sz="1400" dirty="0"/>
              <a:t>deadly force for police agencies </a:t>
            </a:r>
            <a:r>
              <a:rPr lang="en-US" sz="1400" dirty="0" smtClean="0"/>
              <a:t>and </a:t>
            </a:r>
            <a:r>
              <a:rPr lang="en-US" sz="1400" dirty="0"/>
              <a:t>the military, </a:t>
            </a:r>
            <a:r>
              <a:rPr lang="en-US" sz="1400" dirty="0" smtClean="0"/>
              <a:t>external </a:t>
            </a:r>
            <a:r>
              <a:rPr lang="en-US" sz="1400" dirty="0"/>
              <a:t>injuries </a:t>
            </a:r>
            <a:endParaRPr lang="en-US" sz="1400" dirty="0" smtClean="0"/>
          </a:p>
          <a:p>
            <a:r>
              <a:rPr lang="en-US" sz="1400" dirty="0"/>
              <a:t> </a:t>
            </a:r>
            <a:r>
              <a:rPr lang="en-US" sz="1400" dirty="0" smtClean="0"/>
              <a:t>          are </a:t>
            </a:r>
            <a:r>
              <a:rPr lang="en-US" sz="1400" dirty="0"/>
              <a:t>seldom present.</a:t>
            </a:r>
          </a:p>
          <a:p>
            <a:r>
              <a:rPr lang="en-US" sz="1400" dirty="0"/>
              <a:t> </a:t>
            </a:r>
            <a:endParaRPr lang="en-US" sz="1400" dirty="0" smtClean="0"/>
          </a:p>
          <a:p>
            <a:r>
              <a:rPr lang="en-US" sz="900" b="1" dirty="0" smtClean="0">
                <a:solidFill>
                  <a:srgbClr val="C00000"/>
                </a:solidFill>
              </a:rPr>
              <a:t>                                                                                                                                                                                                                                                              DEFENSIVE CLAW MARKS</a:t>
            </a:r>
            <a:endParaRPr lang="en-US" sz="900" b="1" dirty="0">
              <a:solidFill>
                <a:srgbClr val="C00000"/>
              </a:solidFill>
            </a:endParaRPr>
          </a:p>
          <a:p>
            <a:r>
              <a:rPr lang="en-US" sz="1400" dirty="0">
                <a:solidFill>
                  <a:srgbClr val="C00000"/>
                </a:solidFill>
              </a:rPr>
              <a:t>►</a:t>
            </a:r>
            <a:r>
              <a:rPr lang="en-US" sz="1400" dirty="0"/>
              <a:t> may be </a:t>
            </a:r>
            <a:r>
              <a:rPr lang="en-US" sz="1400" b="1" dirty="0">
                <a:solidFill>
                  <a:srgbClr val="0000FF"/>
                </a:solidFill>
              </a:rPr>
              <a:t>injuries on </a:t>
            </a:r>
            <a:r>
              <a:rPr lang="en-US" sz="1400" b="1" u="sng" dirty="0" smtClean="0">
                <a:solidFill>
                  <a:srgbClr val="0000FF"/>
                </a:solidFill>
              </a:rPr>
              <a:t>assailant’s</a:t>
            </a:r>
            <a:r>
              <a:rPr lang="en-US" sz="1400" b="1" dirty="0" smtClean="0">
                <a:solidFill>
                  <a:srgbClr val="0000FF"/>
                </a:solidFill>
              </a:rPr>
              <a:t> </a:t>
            </a:r>
            <a:r>
              <a:rPr lang="en-US" sz="1400" b="1" dirty="0">
                <a:solidFill>
                  <a:srgbClr val="0000FF"/>
                </a:solidFill>
              </a:rPr>
              <a:t>face or body</a:t>
            </a:r>
            <a:r>
              <a:rPr lang="en-US" sz="1400" dirty="0">
                <a:solidFill>
                  <a:srgbClr val="0000FF"/>
                </a:solidFill>
              </a:rPr>
              <a:t> </a:t>
            </a:r>
            <a:r>
              <a:rPr lang="en-US" sz="1400" dirty="0"/>
              <a:t>from victim clawing at </a:t>
            </a:r>
            <a:r>
              <a:rPr lang="en-US" sz="1400" dirty="0" smtClean="0"/>
              <a:t>assailant</a:t>
            </a:r>
            <a:r>
              <a:rPr lang="en-US" sz="1400" dirty="0"/>
              <a:t>:</a:t>
            </a:r>
          </a:p>
          <a:p>
            <a:r>
              <a:rPr lang="en-US" sz="1400" dirty="0">
                <a:solidFill>
                  <a:srgbClr val="C00000"/>
                </a:solidFill>
              </a:rPr>
              <a:t>              ■ </a:t>
            </a:r>
            <a:r>
              <a:rPr lang="en-US" sz="1400" dirty="0" smtClean="0">
                <a:solidFill>
                  <a:srgbClr val="C00000"/>
                </a:solidFill>
              </a:rPr>
              <a:t> </a:t>
            </a:r>
            <a:r>
              <a:rPr lang="en-US" sz="1400" b="1" dirty="0" smtClean="0">
                <a:solidFill>
                  <a:srgbClr val="0000FF"/>
                </a:solidFill>
              </a:rPr>
              <a:t>DNA </a:t>
            </a:r>
            <a:r>
              <a:rPr lang="en-US" sz="1400" b="1" dirty="0">
                <a:solidFill>
                  <a:srgbClr val="0000FF"/>
                </a:solidFill>
              </a:rPr>
              <a:t>from </a:t>
            </a:r>
            <a:r>
              <a:rPr lang="en-US" sz="1400" b="1" dirty="0" smtClean="0">
                <a:solidFill>
                  <a:srgbClr val="0000FF"/>
                </a:solidFill>
              </a:rPr>
              <a:t>assailant </a:t>
            </a:r>
            <a:r>
              <a:rPr lang="en-US" sz="1400" b="1" dirty="0">
                <a:solidFill>
                  <a:srgbClr val="0000FF"/>
                </a:solidFill>
              </a:rPr>
              <a:t>may be found underneath </a:t>
            </a:r>
            <a:r>
              <a:rPr lang="en-US" sz="1400" b="1" dirty="0" smtClean="0">
                <a:solidFill>
                  <a:srgbClr val="0000FF"/>
                </a:solidFill>
              </a:rPr>
              <a:t>victim’s fingernails</a:t>
            </a:r>
            <a:r>
              <a:rPr lang="en-US" sz="1400" b="1" dirty="0">
                <a:solidFill>
                  <a:srgbClr val="0000FF"/>
                </a:solidFill>
              </a:rPr>
              <a:t>;</a:t>
            </a:r>
            <a:endParaRPr lang="en-US" sz="1400"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17</a:t>
            </a:fld>
            <a:endParaRPr lang="en-US" dirty="0">
              <a:solidFill>
                <a:schemeClr val="tx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1"/>
            <a:ext cx="1800225" cy="24384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177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96" y="228600"/>
            <a:ext cx="8839200" cy="6432530"/>
          </a:xfrm>
          <a:prstGeom prst="rect">
            <a:avLst/>
          </a:prstGeom>
          <a:noFill/>
        </p:spPr>
        <p:txBody>
          <a:bodyPr wrap="square" rtlCol="0">
            <a:spAutoFit/>
          </a:bodyPr>
          <a:lstStyle/>
          <a:p>
            <a:pPr algn="ctr"/>
            <a:r>
              <a:rPr lang="en-US" sz="1400" b="1" u="sng" dirty="0">
                <a:solidFill>
                  <a:srgbClr val="0000FF"/>
                </a:solidFill>
              </a:rPr>
              <a:t>COMMON  </a:t>
            </a:r>
            <a:r>
              <a:rPr lang="en-US" b="1" u="sng" dirty="0">
                <a:solidFill>
                  <a:srgbClr val="0000FF"/>
                </a:solidFill>
              </a:rPr>
              <a:t>EXTERNAL /VISIBLE </a:t>
            </a:r>
            <a:r>
              <a:rPr lang="en-US" sz="1400" b="1" u="sng" dirty="0" smtClean="0">
                <a:solidFill>
                  <a:srgbClr val="0000FF"/>
                </a:solidFill>
              </a:rPr>
              <a:t>INJURIES</a:t>
            </a:r>
            <a:endParaRPr lang="en-US" sz="1400" dirty="0">
              <a:solidFill>
                <a:srgbClr val="0000FF"/>
              </a:solidFill>
            </a:endParaRPr>
          </a:p>
          <a:p>
            <a:r>
              <a:rPr lang="en-US" sz="1400" b="1" dirty="0">
                <a:solidFill>
                  <a:srgbClr val="0000FF"/>
                </a:solidFill>
              </a:rPr>
              <a:t> </a:t>
            </a:r>
            <a:endParaRPr lang="en-US" sz="1400" dirty="0">
              <a:solidFill>
                <a:srgbClr val="0000FF"/>
              </a:solidFill>
            </a:endParaRPr>
          </a:p>
          <a:p>
            <a:r>
              <a:rPr lang="en-US" sz="1200" b="1" u="sng" dirty="0">
                <a:solidFill>
                  <a:srgbClr val="0000FF"/>
                </a:solidFill>
              </a:rPr>
              <a:t>MANUAL STRANGULATION:</a:t>
            </a:r>
            <a:endParaRPr lang="en-US" sz="1200" dirty="0">
              <a:solidFill>
                <a:srgbClr val="0000FF"/>
              </a:solidFill>
            </a:endParaRPr>
          </a:p>
          <a:p>
            <a:r>
              <a:rPr lang="en-US" sz="800" b="1" dirty="0"/>
              <a:t> </a:t>
            </a:r>
            <a:endParaRPr lang="en-US" sz="800" dirty="0"/>
          </a:p>
          <a:p>
            <a:r>
              <a:rPr lang="en-US" sz="1200" b="1" dirty="0" smtClean="0">
                <a:solidFill>
                  <a:srgbClr val="C00000"/>
                </a:solidFill>
              </a:rPr>
              <a:t>          ► </a:t>
            </a:r>
            <a:r>
              <a:rPr lang="en-US" sz="1200" b="1" u="sng" dirty="0">
                <a:solidFill>
                  <a:srgbClr val="0000FF"/>
                </a:solidFill>
              </a:rPr>
              <a:t>BRUISES</a:t>
            </a:r>
            <a:r>
              <a:rPr lang="en-US" sz="1200" b="1" dirty="0"/>
              <a:t> </a:t>
            </a:r>
            <a:r>
              <a:rPr lang="en-US" sz="1200" dirty="0"/>
              <a:t>from </a:t>
            </a:r>
            <a:r>
              <a:rPr lang="en-US" sz="1200" dirty="0" smtClean="0"/>
              <a:t>assailant’s hands/fingers</a:t>
            </a:r>
            <a:r>
              <a:rPr lang="en-US" sz="1200" dirty="0"/>
              <a:t>: </a:t>
            </a:r>
          </a:p>
          <a:p>
            <a:r>
              <a:rPr lang="en-US" sz="1200" b="1" dirty="0"/>
              <a:t>              </a:t>
            </a:r>
            <a:r>
              <a:rPr lang="en-US" sz="1200" b="1" dirty="0" smtClean="0"/>
              <a:t>	</a:t>
            </a:r>
            <a:r>
              <a:rPr lang="en-US" sz="1200" b="1" dirty="0" smtClean="0">
                <a:solidFill>
                  <a:srgbClr val="C00000"/>
                </a:solidFill>
              </a:rPr>
              <a:t>■</a:t>
            </a:r>
            <a:r>
              <a:rPr lang="en-US" sz="1200" b="1" dirty="0" smtClean="0"/>
              <a:t> </a:t>
            </a:r>
            <a:r>
              <a:rPr lang="en-US" sz="1200" b="1" u="sng" dirty="0">
                <a:solidFill>
                  <a:srgbClr val="0000FF"/>
                </a:solidFill>
              </a:rPr>
              <a:t>sometimes</a:t>
            </a:r>
            <a:r>
              <a:rPr lang="en-US" sz="1200" b="1" dirty="0">
                <a:solidFill>
                  <a:srgbClr val="0000FF"/>
                </a:solidFill>
              </a:rPr>
              <a:t> fingerprints can be lifted </a:t>
            </a:r>
            <a:r>
              <a:rPr lang="en-US" sz="1200" dirty="0"/>
              <a:t>from </a:t>
            </a:r>
            <a:r>
              <a:rPr lang="en-US" sz="1200" dirty="0" smtClean="0"/>
              <a:t>surface </a:t>
            </a:r>
            <a:r>
              <a:rPr lang="en-US" sz="1200" dirty="0"/>
              <a:t>injuries </a:t>
            </a:r>
            <a:r>
              <a:rPr lang="en-US" sz="1200" dirty="0" smtClean="0"/>
              <a:t>on victim’s </a:t>
            </a:r>
            <a:r>
              <a:rPr lang="en-US" sz="1200" dirty="0"/>
              <a:t>skin;</a:t>
            </a:r>
          </a:p>
          <a:p>
            <a:r>
              <a:rPr lang="en-US" sz="800" b="1" dirty="0"/>
              <a:t> </a:t>
            </a:r>
            <a:endParaRPr lang="en-US" sz="800" dirty="0"/>
          </a:p>
          <a:p>
            <a:r>
              <a:rPr lang="en-US" sz="1200" b="1" dirty="0" smtClean="0">
                <a:solidFill>
                  <a:srgbClr val="C00000"/>
                </a:solidFill>
              </a:rPr>
              <a:t>          ► </a:t>
            </a:r>
            <a:r>
              <a:rPr lang="en-US" sz="1200" b="1" u="sng" dirty="0">
                <a:solidFill>
                  <a:srgbClr val="0000FF"/>
                </a:solidFill>
              </a:rPr>
              <a:t>ABRASIONS</a:t>
            </a:r>
            <a:r>
              <a:rPr lang="en-US" sz="1200" b="1" dirty="0"/>
              <a:t> </a:t>
            </a:r>
            <a:r>
              <a:rPr lang="en-US" sz="1200" dirty="0"/>
              <a:t>on </a:t>
            </a:r>
            <a:r>
              <a:rPr lang="en-US" sz="1200" dirty="0" smtClean="0"/>
              <a:t>victim’s </a:t>
            </a:r>
            <a:r>
              <a:rPr lang="en-US" sz="1200" dirty="0"/>
              <a:t>skin</a:t>
            </a:r>
            <a:r>
              <a:rPr lang="en-US" sz="1200" b="1" dirty="0"/>
              <a:t> </a:t>
            </a:r>
            <a:r>
              <a:rPr lang="en-US" sz="1200" b="1" dirty="0">
                <a:solidFill>
                  <a:srgbClr val="0000FF"/>
                </a:solidFill>
              </a:rPr>
              <a:t>UNDER </a:t>
            </a:r>
            <a:r>
              <a:rPr lang="en-US" sz="1200" b="1" dirty="0" smtClean="0">
                <a:solidFill>
                  <a:srgbClr val="0000FF"/>
                </a:solidFill>
              </a:rPr>
              <a:t>CHIN</a:t>
            </a:r>
            <a:r>
              <a:rPr lang="en-US" sz="1200" b="1" dirty="0">
                <a:solidFill>
                  <a:srgbClr val="0000FF"/>
                </a:solidFill>
              </a:rPr>
              <a:t>:</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 </a:t>
            </a:r>
            <a:r>
              <a:rPr lang="en-US" sz="1200" dirty="0" smtClean="0"/>
              <a:t>victim </a:t>
            </a:r>
            <a:r>
              <a:rPr lang="en-US" sz="1200" b="1" dirty="0">
                <a:solidFill>
                  <a:srgbClr val="0000FF"/>
                </a:solidFill>
              </a:rPr>
              <a:t>wiggling </a:t>
            </a:r>
            <a:r>
              <a:rPr lang="en-US" sz="1200" b="1" dirty="0" smtClean="0">
                <a:solidFill>
                  <a:srgbClr val="0000FF"/>
                </a:solidFill>
              </a:rPr>
              <a:t>chin </a:t>
            </a:r>
            <a:r>
              <a:rPr lang="en-US" sz="1200" b="1" dirty="0">
                <a:solidFill>
                  <a:srgbClr val="0000FF"/>
                </a:solidFill>
              </a:rPr>
              <a:t>from side to side</a:t>
            </a:r>
            <a:r>
              <a:rPr lang="en-US" sz="1200" dirty="0">
                <a:solidFill>
                  <a:srgbClr val="0000FF"/>
                </a:solidFill>
              </a:rPr>
              <a:t> </a:t>
            </a:r>
            <a:r>
              <a:rPr lang="en-US" sz="1200" b="1" dirty="0">
                <a:solidFill>
                  <a:srgbClr val="0000FF"/>
                </a:solidFill>
              </a:rPr>
              <a:t>against </a:t>
            </a:r>
            <a:r>
              <a:rPr lang="en-US" sz="1200" b="1" dirty="0" smtClean="0">
                <a:solidFill>
                  <a:srgbClr val="0000FF"/>
                </a:solidFill>
              </a:rPr>
              <a:t>assailant’s </a:t>
            </a:r>
            <a:r>
              <a:rPr lang="en-US" sz="1200" b="1" dirty="0">
                <a:solidFill>
                  <a:srgbClr val="0000FF"/>
                </a:solidFill>
              </a:rPr>
              <a:t>hand</a:t>
            </a:r>
            <a:r>
              <a:rPr lang="en-US" sz="1200" dirty="0">
                <a:solidFill>
                  <a:srgbClr val="0000FF"/>
                </a:solidFill>
              </a:rPr>
              <a:t> </a:t>
            </a:r>
            <a:r>
              <a:rPr lang="en-US" sz="1200" dirty="0" smtClean="0"/>
              <a:t>in attempt </a:t>
            </a:r>
          </a:p>
          <a:p>
            <a:r>
              <a:rPr lang="en-US" sz="1200" dirty="0"/>
              <a:t> </a:t>
            </a:r>
            <a:r>
              <a:rPr lang="en-US" sz="1200" dirty="0" smtClean="0"/>
              <a:t>                             to </a:t>
            </a:r>
            <a:r>
              <a:rPr lang="en-US" sz="1200" dirty="0"/>
              <a:t>get </a:t>
            </a:r>
            <a:r>
              <a:rPr lang="en-US" sz="1200" dirty="0" smtClean="0"/>
              <a:t>chin </a:t>
            </a:r>
            <a:r>
              <a:rPr lang="en-US" sz="1200" dirty="0"/>
              <a:t>under </a:t>
            </a:r>
            <a:r>
              <a:rPr lang="en-US" sz="1200" dirty="0" smtClean="0"/>
              <a:t>stranglehold</a:t>
            </a:r>
            <a:r>
              <a:rPr lang="en-US" sz="1200" dirty="0"/>
              <a:t>; </a:t>
            </a:r>
          </a:p>
          <a:p>
            <a:r>
              <a:rPr lang="en-US" sz="800" dirty="0"/>
              <a:t> </a:t>
            </a:r>
          </a:p>
          <a:p>
            <a:r>
              <a:rPr lang="en-US" sz="1200" b="1" dirty="0" smtClean="0"/>
              <a:t>         </a:t>
            </a:r>
            <a:r>
              <a:rPr lang="en-US" sz="1200" b="1" dirty="0" smtClean="0">
                <a:solidFill>
                  <a:srgbClr val="C00000"/>
                </a:solidFill>
              </a:rPr>
              <a:t> ► </a:t>
            </a:r>
            <a:r>
              <a:rPr lang="en-US" sz="1200" b="1" u="sng" dirty="0">
                <a:solidFill>
                  <a:srgbClr val="0000FF"/>
                </a:solidFill>
              </a:rPr>
              <a:t>PATTERNED STAMP ABRASIONS</a:t>
            </a:r>
            <a:r>
              <a:rPr lang="en-US" sz="1200" b="1" dirty="0">
                <a:solidFill>
                  <a:srgbClr val="0000FF"/>
                </a:solidFill>
              </a:rPr>
              <a:t> </a:t>
            </a:r>
            <a:r>
              <a:rPr lang="en-US" sz="1200" dirty="0"/>
              <a:t>may be </a:t>
            </a:r>
            <a:r>
              <a:rPr lang="en-US" sz="1200" b="1" dirty="0">
                <a:solidFill>
                  <a:srgbClr val="0000FF"/>
                </a:solidFill>
              </a:rPr>
              <a:t>created by </a:t>
            </a:r>
            <a:r>
              <a:rPr lang="en-US" sz="1200" b="1" dirty="0" smtClean="0">
                <a:solidFill>
                  <a:srgbClr val="0000FF"/>
                </a:solidFill>
              </a:rPr>
              <a:t>necklace</a:t>
            </a:r>
            <a:r>
              <a:rPr lang="en-US" sz="1200" b="1" dirty="0">
                <a:solidFill>
                  <a:srgbClr val="0000FF"/>
                </a:solidFill>
              </a:rPr>
              <a:t>:</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a:t>
            </a:r>
            <a:r>
              <a:rPr lang="en-US" sz="1200" b="1" dirty="0" smtClean="0"/>
              <a:t> </a:t>
            </a:r>
            <a:r>
              <a:rPr lang="en-US" sz="1200" b="1" dirty="0">
                <a:solidFill>
                  <a:srgbClr val="0000FF"/>
                </a:solidFill>
              </a:rPr>
              <a:t>necklace inside s</a:t>
            </a:r>
            <a:r>
              <a:rPr lang="en-US" sz="1200" b="1" dirty="0" smtClean="0">
                <a:solidFill>
                  <a:srgbClr val="0000FF"/>
                </a:solidFill>
              </a:rPr>
              <a:t>tranglehold</a:t>
            </a:r>
            <a:r>
              <a:rPr lang="en-US" sz="1200" dirty="0" smtClean="0">
                <a:solidFill>
                  <a:srgbClr val="0000FF"/>
                </a:solidFill>
              </a:rPr>
              <a:t> </a:t>
            </a:r>
            <a:r>
              <a:rPr lang="en-US" sz="1200" dirty="0"/>
              <a:t>becomes deeply indented into </a:t>
            </a:r>
            <a:r>
              <a:rPr lang="en-US" sz="1200" dirty="0" smtClean="0"/>
              <a:t>skin</a:t>
            </a:r>
            <a:r>
              <a:rPr lang="en-US" sz="1200" dirty="0"/>
              <a:t>;</a:t>
            </a:r>
          </a:p>
          <a:p>
            <a:r>
              <a:rPr lang="en-US" sz="800" dirty="0"/>
              <a:t> </a:t>
            </a:r>
          </a:p>
          <a:p>
            <a:r>
              <a:rPr lang="en-US" sz="1200" dirty="0" smtClean="0">
                <a:solidFill>
                  <a:srgbClr val="C00000"/>
                </a:solidFill>
              </a:rPr>
              <a:t>          ► </a:t>
            </a:r>
            <a:r>
              <a:rPr lang="en-US" sz="1200" b="1" u="sng" dirty="0">
                <a:solidFill>
                  <a:srgbClr val="0000FF"/>
                </a:solidFill>
              </a:rPr>
              <a:t>BLUNT FORCE IMPACT INJURIES</a:t>
            </a:r>
            <a:r>
              <a:rPr lang="en-US" sz="1200" b="1" dirty="0">
                <a:solidFill>
                  <a:srgbClr val="0000FF"/>
                </a:solidFill>
              </a:rPr>
              <a:t> </a:t>
            </a:r>
            <a:r>
              <a:rPr lang="en-US" sz="1200" dirty="0"/>
              <a:t>created by </a:t>
            </a:r>
            <a:r>
              <a:rPr lang="en-US" sz="1200" b="1" dirty="0" smtClean="0">
                <a:solidFill>
                  <a:srgbClr val="0000FF"/>
                </a:solidFill>
              </a:rPr>
              <a:t>assailant punching/slapping victim’s neck/face</a:t>
            </a:r>
            <a:r>
              <a:rPr lang="en-US" sz="1200" b="1" dirty="0">
                <a:solidFill>
                  <a:srgbClr val="0000FF"/>
                </a:solidFill>
              </a:rPr>
              <a:t>:</a:t>
            </a:r>
            <a:endParaRPr lang="en-US" sz="1200" dirty="0">
              <a:solidFill>
                <a:srgbClr val="0000FF"/>
              </a:solidFill>
            </a:endParaRPr>
          </a:p>
          <a:p>
            <a:r>
              <a:rPr lang="en-US" sz="1200" b="1" dirty="0"/>
              <a:t>             </a:t>
            </a:r>
            <a:r>
              <a:rPr lang="en-US" sz="1200" b="1" dirty="0" smtClean="0"/>
              <a:t>	</a:t>
            </a:r>
            <a:r>
              <a:rPr lang="en-US" sz="1200" dirty="0" smtClean="0">
                <a:solidFill>
                  <a:srgbClr val="C00000"/>
                </a:solidFill>
              </a:rPr>
              <a:t>■ </a:t>
            </a:r>
            <a:r>
              <a:rPr lang="en-US" sz="1200" b="1" u="sng" dirty="0">
                <a:solidFill>
                  <a:srgbClr val="0000FF"/>
                </a:solidFill>
              </a:rPr>
              <a:t>sometimes</a:t>
            </a:r>
            <a:r>
              <a:rPr lang="en-US" sz="1200" b="1" dirty="0">
                <a:solidFill>
                  <a:srgbClr val="0000FF"/>
                </a:solidFill>
              </a:rPr>
              <a:t> overlie </a:t>
            </a:r>
            <a:r>
              <a:rPr lang="en-US" sz="1200" b="1" dirty="0" smtClean="0">
                <a:solidFill>
                  <a:srgbClr val="0000FF"/>
                </a:solidFill>
              </a:rPr>
              <a:t>strangulation </a:t>
            </a:r>
            <a:r>
              <a:rPr lang="en-US" sz="1200" b="1" dirty="0">
                <a:solidFill>
                  <a:srgbClr val="0000FF"/>
                </a:solidFill>
              </a:rPr>
              <a:t>injuries;</a:t>
            </a:r>
            <a:r>
              <a:rPr lang="en-US" sz="1200" dirty="0">
                <a:solidFill>
                  <a:srgbClr val="0000FF"/>
                </a:solidFill>
              </a:rPr>
              <a:t> </a:t>
            </a:r>
          </a:p>
          <a:p>
            <a:r>
              <a:rPr lang="en-US" sz="800" dirty="0"/>
              <a:t> </a:t>
            </a:r>
          </a:p>
          <a:p>
            <a:r>
              <a:rPr lang="en-US" sz="1200" b="1" u="sng" dirty="0">
                <a:solidFill>
                  <a:srgbClr val="0000FF"/>
                </a:solidFill>
              </a:rPr>
              <a:t>LIGATURE STRANGULATION:</a:t>
            </a:r>
            <a:endParaRPr lang="en-US" sz="1200" dirty="0">
              <a:solidFill>
                <a:srgbClr val="0000FF"/>
              </a:solidFill>
            </a:endParaRPr>
          </a:p>
          <a:p>
            <a:r>
              <a:rPr lang="en-US" sz="800" dirty="0"/>
              <a:t> </a:t>
            </a:r>
          </a:p>
          <a:p>
            <a:r>
              <a:rPr lang="en-US" sz="1200" dirty="0" smtClean="0">
                <a:solidFill>
                  <a:srgbClr val="C00000"/>
                </a:solidFill>
              </a:rPr>
              <a:t>          ► </a:t>
            </a:r>
            <a:r>
              <a:rPr lang="en-US" sz="1200" dirty="0"/>
              <a:t>Ligature strangulation </a:t>
            </a:r>
            <a:r>
              <a:rPr lang="en-US" sz="1200" dirty="0" smtClean="0"/>
              <a:t>should </a:t>
            </a:r>
            <a:r>
              <a:rPr lang="en-US" sz="1200" b="1" dirty="0">
                <a:solidFill>
                  <a:srgbClr val="0000FF"/>
                </a:solidFill>
              </a:rPr>
              <a:t>PRODUCE </a:t>
            </a:r>
            <a:r>
              <a:rPr lang="en-US" sz="1200" b="1" dirty="0" smtClean="0">
                <a:solidFill>
                  <a:srgbClr val="0000FF"/>
                </a:solidFill>
              </a:rPr>
              <a:t>HORIZONTAL BAND </a:t>
            </a:r>
            <a:r>
              <a:rPr lang="en-US" sz="1200" b="1" dirty="0">
                <a:solidFill>
                  <a:srgbClr val="0000FF"/>
                </a:solidFill>
              </a:rPr>
              <a:t>AROUND </a:t>
            </a:r>
            <a:r>
              <a:rPr lang="en-US" sz="1200" b="1" dirty="0" smtClean="0">
                <a:solidFill>
                  <a:srgbClr val="0000FF"/>
                </a:solidFill>
              </a:rPr>
              <a:t>NECK</a:t>
            </a:r>
            <a:r>
              <a:rPr lang="en-US" sz="1200" dirty="0">
                <a:solidFill>
                  <a:srgbClr val="0000FF"/>
                </a:solidFill>
              </a:rPr>
              <a:t>:</a:t>
            </a:r>
          </a:p>
          <a:p>
            <a:r>
              <a:rPr lang="en-US" sz="1200" dirty="0"/>
              <a:t>             </a:t>
            </a:r>
            <a:r>
              <a:rPr lang="en-US" sz="1200" dirty="0" smtClean="0"/>
              <a:t>	</a:t>
            </a:r>
            <a:r>
              <a:rPr lang="en-US" sz="1200" dirty="0" smtClean="0">
                <a:solidFill>
                  <a:srgbClr val="C00000"/>
                </a:solidFill>
              </a:rPr>
              <a:t>■ </a:t>
            </a:r>
            <a:r>
              <a:rPr lang="en-US" sz="1200" dirty="0"/>
              <a:t>shows constriction of </a:t>
            </a:r>
            <a:r>
              <a:rPr lang="en-US" sz="1200" dirty="0" smtClean="0"/>
              <a:t>skin</a:t>
            </a:r>
            <a:r>
              <a:rPr lang="en-US" sz="1200" dirty="0"/>
              <a:t>;         </a:t>
            </a:r>
          </a:p>
          <a:p>
            <a:r>
              <a:rPr lang="en-US" sz="800" dirty="0"/>
              <a:t>  </a:t>
            </a:r>
          </a:p>
          <a:p>
            <a:r>
              <a:rPr lang="en-US" sz="1200" dirty="0" smtClean="0">
                <a:solidFill>
                  <a:srgbClr val="C00000"/>
                </a:solidFill>
              </a:rPr>
              <a:t>          ► </a:t>
            </a:r>
            <a:r>
              <a:rPr lang="en-US" sz="1200" dirty="0"/>
              <a:t>in </a:t>
            </a:r>
            <a:r>
              <a:rPr lang="en-US" sz="1200" u="sng" dirty="0"/>
              <a:t>SUICIDAL HANGING</a:t>
            </a:r>
            <a:r>
              <a:rPr lang="en-US" sz="1200" dirty="0"/>
              <a:t> LIGATURE ABRASIONS SHOW </a:t>
            </a:r>
            <a:r>
              <a:rPr lang="en-US" sz="1200" dirty="0" smtClean="0"/>
              <a:t>DEFINITE UPWARD </a:t>
            </a:r>
            <a:r>
              <a:rPr lang="en-US" sz="1200" dirty="0"/>
              <a:t>TRACK SOMEWHERE AROUND </a:t>
            </a:r>
            <a:r>
              <a:rPr lang="en-US" sz="1200" dirty="0" smtClean="0"/>
              <a:t> </a:t>
            </a:r>
            <a:r>
              <a:rPr lang="en-US" sz="1200" dirty="0"/>
              <a:t>CIRCUMFERENCE OF </a:t>
            </a:r>
            <a:r>
              <a:rPr lang="en-US" sz="1200" dirty="0" smtClean="0"/>
              <a:t> </a:t>
            </a:r>
          </a:p>
          <a:p>
            <a:r>
              <a:rPr lang="en-US" sz="1200" dirty="0"/>
              <a:t> </a:t>
            </a:r>
            <a:r>
              <a:rPr lang="en-US" sz="1200" dirty="0" smtClean="0"/>
              <a:t>              NECK OFTEN </a:t>
            </a:r>
            <a:r>
              <a:rPr lang="en-US" sz="1200" dirty="0"/>
              <a:t>JUST BEHIND ONE EAR:  </a:t>
            </a:r>
          </a:p>
          <a:p>
            <a:r>
              <a:rPr lang="en-US" sz="1200" dirty="0"/>
              <a:t>             </a:t>
            </a:r>
            <a:r>
              <a:rPr lang="en-US" sz="1200" dirty="0" smtClean="0"/>
              <a:t>	</a:t>
            </a:r>
            <a:r>
              <a:rPr lang="en-US" sz="1200" dirty="0" smtClean="0">
                <a:solidFill>
                  <a:srgbClr val="C00000"/>
                </a:solidFill>
              </a:rPr>
              <a:t>■</a:t>
            </a:r>
            <a:r>
              <a:rPr lang="en-US" sz="1200" dirty="0" smtClean="0"/>
              <a:t> </a:t>
            </a:r>
            <a:r>
              <a:rPr lang="en-US" sz="1200" dirty="0"/>
              <a:t>indicates </a:t>
            </a:r>
            <a:r>
              <a:rPr lang="en-US" sz="1200" dirty="0" smtClean="0"/>
              <a:t>direction </a:t>
            </a:r>
            <a:r>
              <a:rPr lang="en-US" sz="1200" dirty="0"/>
              <a:t>of force to be head-to-toe;      </a:t>
            </a:r>
          </a:p>
          <a:p>
            <a:r>
              <a:rPr lang="en-US" sz="800" dirty="0"/>
              <a:t> </a:t>
            </a:r>
          </a:p>
          <a:p>
            <a:r>
              <a:rPr lang="en-US" sz="1200" b="1" u="sng" dirty="0">
                <a:solidFill>
                  <a:srgbClr val="0000FF"/>
                </a:solidFill>
              </a:rPr>
              <a:t>SUFFOCATION</a:t>
            </a:r>
            <a:r>
              <a:rPr lang="en-US" sz="1200" b="1" u="sng" dirty="0" smtClean="0">
                <a:solidFill>
                  <a:srgbClr val="0000FF"/>
                </a:solidFill>
              </a:rPr>
              <a:t>:</a:t>
            </a:r>
            <a:endParaRPr lang="en-US" sz="1200" dirty="0">
              <a:solidFill>
                <a:srgbClr val="0000FF"/>
              </a:solidFill>
            </a:endParaRPr>
          </a:p>
          <a:p>
            <a:r>
              <a:rPr lang="en-US" sz="800" b="1" dirty="0"/>
              <a:t> </a:t>
            </a:r>
            <a:endParaRPr lang="en-US" sz="800" dirty="0"/>
          </a:p>
          <a:p>
            <a:r>
              <a:rPr lang="en-US" sz="1200" b="1" dirty="0" smtClean="0">
                <a:solidFill>
                  <a:srgbClr val="C00000"/>
                </a:solidFill>
              </a:rPr>
              <a:t>          ► </a:t>
            </a:r>
            <a:r>
              <a:rPr lang="en-US" sz="1200" dirty="0"/>
              <a:t>in</a:t>
            </a:r>
            <a:r>
              <a:rPr lang="en-US" sz="1200" b="1" dirty="0"/>
              <a:t> </a:t>
            </a:r>
            <a:r>
              <a:rPr lang="en-US" sz="1200" b="1" dirty="0" smtClean="0">
                <a:solidFill>
                  <a:srgbClr val="0000FF"/>
                </a:solidFill>
              </a:rPr>
              <a:t>suffocation </a:t>
            </a:r>
            <a:r>
              <a:rPr lang="en-US" sz="1200" b="1" dirty="0">
                <a:solidFill>
                  <a:srgbClr val="0000FF"/>
                </a:solidFill>
              </a:rPr>
              <a:t>where </a:t>
            </a:r>
            <a:r>
              <a:rPr lang="en-US" sz="1200" b="1" dirty="0" smtClean="0">
                <a:solidFill>
                  <a:srgbClr val="0000FF"/>
                </a:solidFill>
              </a:rPr>
              <a:t>mouth </a:t>
            </a:r>
            <a:r>
              <a:rPr lang="en-US" sz="1200" b="1" dirty="0">
                <a:solidFill>
                  <a:srgbClr val="0000FF"/>
                </a:solidFill>
              </a:rPr>
              <a:t>and nose is forced closed: </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 </a:t>
            </a:r>
            <a:r>
              <a:rPr lang="en-US" sz="1200" dirty="0"/>
              <a:t>may be </a:t>
            </a:r>
            <a:r>
              <a:rPr lang="en-US" sz="1200" b="1" dirty="0">
                <a:solidFill>
                  <a:srgbClr val="0000FF"/>
                </a:solidFill>
              </a:rPr>
              <a:t>INCISED TOOTH MARKS on </a:t>
            </a:r>
            <a:r>
              <a:rPr lang="en-US" sz="1200" b="1" dirty="0" smtClean="0">
                <a:solidFill>
                  <a:srgbClr val="0000FF"/>
                </a:solidFill>
              </a:rPr>
              <a:t>INNER </a:t>
            </a:r>
            <a:r>
              <a:rPr lang="en-US" sz="1200" b="1" dirty="0">
                <a:solidFill>
                  <a:srgbClr val="0000FF"/>
                </a:solidFill>
              </a:rPr>
              <a:t>mucosal </a:t>
            </a:r>
            <a:r>
              <a:rPr lang="en-US" sz="1200" b="1" dirty="0" smtClean="0">
                <a:solidFill>
                  <a:srgbClr val="0000FF"/>
                </a:solidFill>
              </a:rPr>
              <a:t>SURFACES </a:t>
            </a:r>
            <a:r>
              <a:rPr lang="en-US" sz="1200" b="1" dirty="0">
                <a:solidFill>
                  <a:srgbClr val="0000FF"/>
                </a:solidFill>
              </a:rPr>
              <a:t>OF </a:t>
            </a:r>
            <a:r>
              <a:rPr lang="en-US" sz="1200" b="1" dirty="0" smtClean="0">
                <a:solidFill>
                  <a:srgbClr val="0000FF"/>
                </a:solidFill>
              </a:rPr>
              <a:t>UPPER/LOWER </a:t>
            </a:r>
            <a:r>
              <a:rPr lang="en-US" sz="1200" b="1" dirty="0">
                <a:solidFill>
                  <a:srgbClr val="0000FF"/>
                </a:solidFill>
              </a:rPr>
              <a:t>LIPS:</a:t>
            </a:r>
          </a:p>
          <a:p>
            <a:r>
              <a:rPr lang="en-US" sz="1200" b="1" dirty="0"/>
              <a:t>                     </a:t>
            </a:r>
            <a:r>
              <a:rPr lang="en-US" sz="1200" b="1" dirty="0" smtClean="0"/>
              <a:t>		</a:t>
            </a:r>
            <a:r>
              <a:rPr lang="en-US" sz="1200" b="1" dirty="0" smtClean="0">
                <a:solidFill>
                  <a:srgbClr val="C00000"/>
                </a:solidFill>
              </a:rPr>
              <a:t>●</a:t>
            </a:r>
            <a:r>
              <a:rPr lang="en-US" sz="1200" b="1" dirty="0" smtClean="0"/>
              <a:t> </a:t>
            </a:r>
            <a:r>
              <a:rPr lang="en-US" sz="1200" u="sng" dirty="0"/>
              <a:t>not</a:t>
            </a:r>
            <a:r>
              <a:rPr lang="en-US" sz="1200" dirty="0"/>
              <a:t> generally present in victims who have no teeth;</a:t>
            </a:r>
          </a:p>
          <a:p>
            <a:r>
              <a:rPr lang="en-US" sz="1200" dirty="0"/>
              <a:t>                     </a:t>
            </a:r>
            <a:r>
              <a:rPr lang="en-US" sz="1200" dirty="0" smtClean="0"/>
              <a:t>		</a:t>
            </a:r>
            <a:r>
              <a:rPr lang="en-US" sz="1200" dirty="0" smtClean="0">
                <a:solidFill>
                  <a:srgbClr val="C00000"/>
                </a:solidFill>
              </a:rPr>
              <a:t>●</a:t>
            </a:r>
            <a:r>
              <a:rPr lang="en-US" sz="1200" dirty="0" smtClean="0"/>
              <a:t> </a:t>
            </a:r>
            <a:r>
              <a:rPr lang="en-US" sz="1200" dirty="0"/>
              <a:t>tooth marks, when present, may be associated with lip </a:t>
            </a:r>
            <a:r>
              <a:rPr lang="en-US" sz="1200" dirty="0" smtClean="0"/>
              <a:t>swelling</a:t>
            </a:r>
            <a:r>
              <a:rPr lang="en-US" sz="1200" dirty="0"/>
              <a:t>; </a:t>
            </a:r>
          </a:p>
          <a:p>
            <a:r>
              <a:rPr lang="en-US" sz="800" dirty="0"/>
              <a:t> </a:t>
            </a:r>
          </a:p>
          <a:p>
            <a:r>
              <a:rPr lang="en-US" sz="1200" dirty="0" smtClean="0">
                <a:solidFill>
                  <a:srgbClr val="C00000"/>
                </a:solidFill>
              </a:rPr>
              <a:t>          ► </a:t>
            </a:r>
            <a:r>
              <a:rPr lang="en-US" sz="1200" dirty="0"/>
              <a:t>may be </a:t>
            </a:r>
            <a:r>
              <a:rPr lang="en-US" sz="1200" b="1" dirty="0">
                <a:solidFill>
                  <a:srgbClr val="0000FF"/>
                </a:solidFill>
              </a:rPr>
              <a:t>VISIBLE PATTERNED SKIN ABRASION OVER </a:t>
            </a:r>
            <a:r>
              <a:rPr lang="en-US" sz="1200" b="1" dirty="0" smtClean="0">
                <a:solidFill>
                  <a:srgbClr val="0000FF"/>
                </a:solidFill>
              </a:rPr>
              <a:t>NOSTRILS </a:t>
            </a:r>
            <a:r>
              <a:rPr lang="en-US" sz="1200" b="1" dirty="0">
                <a:solidFill>
                  <a:srgbClr val="0000FF"/>
                </a:solidFill>
              </a:rPr>
              <a:t>OR  </a:t>
            </a:r>
            <a:r>
              <a:rPr lang="en-US" sz="1200" b="1" dirty="0" smtClean="0">
                <a:solidFill>
                  <a:srgbClr val="0000FF"/>
                </a:solidFill>
              </a:rPr>
              <a:t>SYMMETRIC </a:t>
            </a:r>
            <a:r>
              <a:rPr lang="en-US" sz="1200" b="1" dirty="0">
                <a:solidFill>
                  <a:srgbClr val="0000FF"/>
                </a:solidFill>
              </a:rPr>
              <a:t>ABRASIONS ON </a:t>
            </a:r>
            <a:r>
              <a:rPr lang="en-US" sz="1200" b="1" dirty="0" smtClean="0">
                <a:solidFill>
                  <a:srgbClr val="0000FF"/>
                </a:solidFill>
              </a:rPr>
              <a:t>UPPER </a:t>
            </a:r>
            <a:r>
              <a:rPr lang="en-US" sz="1200" b="1" dirty="0">
                <a:solidFill>
                  <a:srgbClr val="0000FF"/>
                </a:solidFill>
              </a:rPr>
              <a:t>LIP BELOW </a:t>
            </a:r>
            <a:r>
              <a:rPr lang="en-US" sz="1200" b="1" dirty="0" smtClean="0">
                <a:solidFill>
                  <a:srgbClr val="0000FF"/>
                </a:solidFill>
              </a:rPr>
              <a:t>NOSTRILS</a:t>
            </a:r>
            <a:r>
              <a:rPr lang="en-US" sz="1200" b="1" dirty="0">
                <a:solidFill>
                  <a:srgbClr val="0000FF"/>
                </a:solidFill>
              </a:rPr>
              <a:t>:</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 </a:t>
            </a:r>
            <a:r>
              <a:rPr lang="en-US" sz="1200" dirty="0"/>
              <a:t>show that </a:t>
            </a:r>
            <a:r>
              <a:rPr lang="en-US" sz="1200" dirty="0" smtClean="0"/>
              <a:t>nose </a:t>
            </a:r>
            <a:r>
              <a:rPr lang="en-US" sz="1200" dirty="0"/>
              <a:t>was pinched closed with great force</a:t>
            </a:r>
            <a:r>
              <a:rPr lang="en-US" sz="1200" dirty="0" smtClean="0"/>
              <a:t>;</a:t>
            </a:r>
          </a:p>
          <a:p>
            <a:r>
              <a:rPr lang="en-US" sz="1200" dirty="0" smtClean="0">
                <a:solidFill>
                  <a:srgbClr val="C00000"/>
                </a:solidFill>
              </a:rPr>
              <a:t>          ► </a:t>
            </a:r>
            <a:r>
              <a:rPr lang="en-US" sz="1200" b="1" dirty="0">
                <a:solidFill>
                  <a:srgbClr val="0000FF"/>
                </a:solidFill>
              </a:rPr>
              <a:t>LINEAR ABRASIONS  and/or TAPE ADHESIVE RESIDUE ACROSS </a:t>
            </a:r>
            <a:r>
              <a:rPr lang="en-US" sz="1200" b="1" dirty="0" smtClean="0">
                <a:solidFill>
                  <a:srgbClr val="0000FF"/>
                </a:solidFill>
              </a:rPr>
              <a:t>FACE </a:t>
            </a:r>
            <a:r>
              <a:rPr lang="en-US" sz="1200" b="1" dirty="0">
                <a:solidFill>
                  <a:srgbClr val="0000FF"/>
                </a:solidFill>
              </a:rPr>
              <a:t>OR WITHIN </a:t>
            </a:r>
            <a:r>
              <a:rPr lang="en-US" sz="1200" b="1" dirty="0" smtClean="0">
                <a:solidFill>
                  <a:srgbClr val="0000FF"/>
                </a:solidFill>
              </a:rPr>
              <a:t>HAIR</a:t>
            </a:r>
            <a:r>
              <a:rPr lang="en-US" sz="1200" b="1" dirty="0">
                <a:solidFill>
                  <a:srgbClr val="0000FF"/>
                </a:solidFill>
              </a:rPr>
              <a:t>:</a:t>
            </a:r>
            <a:endParaRPr lang="en-US" sz="1200" dirty="0">
              <a:solidFill>
                <a:srgbClr val="0000FF"/>
              </a:solidFill>
            </a:endParaRPr>
          </a:p>
          <a:p>
            <a:r>
              <a:rPr lang="en-US" sz="1200" b="1" dirty="0"/>
              <a:t>             </a:t>
            </a:r>
            <a:r>
              <a:rPr lang="en-US" sz="1200" b="1" dirty="0" smtClean="0"/>
              <a:t>	</a:t>
            </a:r>
            <a:r>
              <a:rPr lang="en-US" sz="1200" b="1" dirty="0" smtClean="0">
                <a:solidFill>
                  <a:srgbClr val="C00000"/>
                </a:solidFill>
              </a:rPr>
              <a:t>■</a:t>
            </a:r>
            <a:r>
              <a:rPr lang="en-US" sz="1200" b="1" dirty="0" smtClean="0"/>
              <a:t> </a:t>
            </a:r>
            <a:r>
              <a:rPr lang="en-US" sz="1200" dirty="0"/>
              <a:t>suffocation done with duct tape</a:t>
            </a:r>
            <a:r>
              <a:rPr lang="en-US" sz="1200" dirty="0" smtClean="0"/>
              <a:t>;</a:t>
            </a:r>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18</a:t>
            </a:fld>
            <a:endParaRPr lang="en-US"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135" y="1530220"/>
            <a:ext cx="1262529" cy="8487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http://www.childinjuryfirm.com/wp-content/uploads/2014/09/strangulation-inju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14600"/>
            <a:ext cx="1262529" cy="789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57200"/>
            <a:ext cx="1262529" cy="99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761999"/>
            <a:ext cx="1036171" cy="8881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150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4739759"/>
          </a:xfrm>
          <a:prstGeom prst="rect">
            <a:avLst/>
          </a:prstGeom>
          <a:noFill/>
        </p:spPr>
        <p:txBody>
          <a:bodyPr wrap="square" rtlCol="0">
            <a:spAutoFit/>
          </a:bodyPr>
          <a:lstStyle/>
          <a:p>
            <a:pPr algn="ctr"/>
            <a:r>
              <a:rPr lang="en-US" b="1" u="sng" dirty="0">
                <a:solidFill>
                  <a:srgbClr val="0000FF"/>
                </a:solidFill>
              </a:rPr>
              <a:t>INTERNAL </a:t>
            </a:r>
            <a:r>
              <a:rPr lang="en-US" sz="1400" b="1" u="sng" dirty="0" smtClean="0">
                <a:solidFill>
                  <a:srgbClr val="0000FF"/>
                </a:solidFill>
              </a:rPr>
              <a:t>INJURIES</a:t>
            </a:r>
          </a:p>
          <a:p>
            <a:r>
              <a:rPr lang="en-US" sz="1200" b="1" dirty="0"/>
              <a:t> </a:t>
            </a:r>
            <a:endParaRPr lang="en-US" sz="1200" dirty="0"/>
          </a:p>
          <a:p>
            <a:r>
              <a:rPr lang="en-US" sz="1200" b="1" dirty="0">
                <a:solidFill>
                  <a:srgbClr val="C00000"/>
                </a:solidFill>
              </a:rPr>
              <a:t>►</a:t>
            </a:r>
            <a:r>
              <a:rPr lang="en-US" sz="1200" b="1" dirty="0"/>
              <a:t> </a:t>
            </a:r>
            <a:r>
              <a:rPr lang="en-US" sz="1200" b="1" dirty="0">
                <a:solidFill>
                  <a:srgbClr val="0000FF"/>
                </a:solidFill>
              </a:rPr>
              <a:t>identified by </a:t>
            </a:r>
            <a:r>
              <a:rPr lang="en-US" sz="1200" b="1" dirty="0" smtClean="0">
                <a:solidFill>
                  <a:srgbClr val="0000FF"/>
                </a:solidFill>
              </a:rPr>
              <a:t>medical </a:t>
            </a:r>
            <a:r>
              <a:rPr lang="en-US" sz="1200" b="1" dirty="0">
                <a:solidFill>
                  <a:srgbClr val="0000FF"/>
                </a:solidFill>
              </a:rPr>
              <a:t>professional:</a:t>
            </a:r>
            <a:endParaRPr lang="en-US" sz="1200" dirty="0">
              <a:solidFill>
                <a:srgbClr val="0000FF"/>
              </a:solidFill>
            </a:endParaRPr>
          </a:p>
          <a:p>
            <a:r>
              <a:rPr lang="en-US" sz="1200" dirty="0">
                <a:solidFill>
                  <a:srgbClr val="C00000"/>
                </a:solidFill>
              </a:rPr>
              <a:t>             ■ </a:t>
            </a:r>
            <a:r>
              <a:rPr lang="en-US" sz="1200" dirty="0"/>
              <a:t>emergency medical treatment should be </a:t>
            </a:r>
            <a:r>
              <a:rPr lang="en-US" sz="1200" dirty="0" smtClean="0"/>
              <a:t>offered to victim;</a:t>
            </a:r>
            <a:endParaRPr lang="en-US" sz="1200" dirty="0"/>
          </a:p>
          <a:p>
            <a:r>
              <a:rPr lang="en-US" sz="1200" dirty="0">
                <a:solidFill>
                  <a:srgbClr val="C00000"/>
                </a:solidFill>
              </a:rPr>
              <a:t>             ■ </a:t>
            </a:r>
            <a:r>
              <a:rPr lang="en-US" sz="1200" b="1" dirty="0">
                <a:solidFill>
                  <a:srgbClr val="0000FF"/>
                </a:solidFill>
              </a:rPr>
              <a:t>diagnostic tests may be necessary</a:t>
            </a:r>
            <a:r>
              <a:rPr lang="en-US" sz="1200" b="1" dirty="0" smtClean="0">
                <a:solidFill>
                  <a:srgbClr val="0000FF"/>
                </a:solidFill>
              </a:rPr>
              <a:t>:</a:t>
            </a:r>
          </a:p>
          <a:p>
            <a:r>
              <a:rPr lang="en-US" sz="1200" dirty="0"/>
              <a:t>	</a:t>
            </a:r>
            <a:r>
              <a:rPr lang="en-US" sz="1200" dirty="0" smtClean="0">
                <a:solidFill>
                  <a:srgbClr val="C00000"/>
                </a:solidFill>
              </a:rPr>
              <a:t>● </a:t>
            </a:r>
            <a:r>
              <a:rPr lang="en-US" sz="1200" u="sng" dirty="0" smtClean="0"/>
              <a:t>EXAMPLES</a:t>
            </a:r>
            <a:r>
              <a:rPr lang="en-US" sz="1200" dirty="0" smtClean="0"/>
              <a:t>:</a:t>
            </a:r>
            <a:endParaRPr lang="en-US" sz="1200" dirty="0"/>
          </a:p>
          <a:p>
            <a:r>
              <a:rPr lang="en-US" sz="1200" dirty="0"/>
              <a:t>                    </a:t>
            </a:r>
            <a:r>
              <a:rPr lang="en-US" sz="1200" dirty="0" smtClean="0"/>
              <a:t>		</a:t>
            </a:r>
            <a:r>
              <a:rPr lang="en-US" sz="1200" dirty="0" smtClean="0">
                <a:solidFill>
                  <a:srgbClr val="C00000"/>
                </a:solidFill>
                <a:latin typeface="Arial"/>
                <a:cs typeface="Arial"/>
              </a:rPr>
              <a:t>♦</a:t>
            </a:r>
            <a:r>
              <a:rPr lang="en-US" sz="1200" dirty="0" smtClean="0">
                <a:solidFill>
                  <a:srgbClr val="C00000"/>
                </a:solidFill>
              </a:rPr>
              <a:t> </a:t>
            </a:r>
            <a:r>
              <a:rPr lang="en-US" sz="1200" dirty="0"/>
              <a:t>x-rays;                     </a:t>
            </a:r>
            <a:r>
              <a:rPr lang="en-US" sz="1200" dirty="0" smtClean="0">
                <a:solidFill>
                  <a:srgbClr val="C00000"/>
                </a:solidFill>
                <a:latin typeface="Arial"/>
                <a:cs typeface="Arial"/>
              </a:rPr>
              <a:t>♦</a:t>
            </a:r>
            <a:r>
              <a:rPr lang="en-US" sz="1200" dirty="0" smtClean="0"/>
              <a:t> </a:t>
            </a:r>
            <a:r>
              <a:rPr lang="en-US" sz="1200" dirty="0"/>
              <a:t>CAT scans</a:t>
            </a:r>
            <a:r>
              <a:rPr lang="en-US" sz="1200" dirty="0" smtClean="0"/>
              <a:t>;                    </a:t>
            </a:r>
            <a:r>
              <a:rPr lang="en-US" sz="1200" dirty="0" smtClean="0">
                <a:solidFill>
                  <a:srgbClr val="C00000"/>
                </a:solidFill>
                <a:latin typeface="Arial"/>
                <a:cs typeface="Arial"/>
              </a:rPr>
              <a:t>♦</a:t>
            </a:r>
            <a:r>
              <a:rPr lang="en-US" sz="1200" dirty="0" smtClean="0">
                <a:solidFill>
                  <a:srgbClr val="C00000"/>
                </a:solidFill>
              </a:rPr>
              <a:t> </a:t>
            </a:r>
            <a:r>
              <a:rPr lang="en-US" sz="1200" dirty="0"/>
              <a:t>MRIs;                      </a:t>
            </a:r>
            <a:r>
              <a:rPr lang="en-US" sz="1200" dirty="0" smtClean="0">
                <a:solidFill>
                  <a:srgbClr val="C00000"/>
                </a:solidFill>
                <a:latin typeface="Arial"/>
                <a:cs typeface="Arial"/>
              </a:rPr>
              <a:t>♦</a:t>
            </a:r>
            <a:r>
              <a:rPr lang="en-US" sz="1200" dirty="0" smtClean="0"/>
              <a:t> </a:t>
            </a:r>
            <a:r>
              <a:rPr lang="en-US" sz="1200" dirty="0"/>
              <a:t>laryngoscopy</a:t>
            </a:r>
            <a:r>
              <a:rPr lang="en-US" sz="1200" dirty="0" smtClean="0"/>
              <a:t>;</a:t>
            </a:r>
          </a:p>
          <a:p>
            <a:endParaRPr lang="en-US" sz="800" dirty="0"/>
          </a:p>
          <a:p>
            <a:r>
              <a:rPr lang="en-US" sz="1200" dirty="0" smtClean="0">
                <a:solidFill>
                  <a:srgbClr val="C00000"/>
                </a:solidFill>
              </a:rPr>
              <a:t>► </a:t>
            </a:r>
            <a:r>
              <a:rPr lang="en-US" sz="1200" b="1" u="sng" dirty="0">
                <a:solidFill>
                  <a:srgbClr val="0000FF"/>
                </a:solidFill>
              </a:rPr>
              <a:t>minimal</a:t>
            </a:r>
            <a:r>
              <a:rPr lang="en-US" sz="1200" dirty="0"/>
              <a:t> </a:t>
            </a:r>
            <a:r>
              <a:rPr lang="en-US" sz="1200" b="1" dirty="0">
                <a:solidFill>
                  <a:srgbClr val="0000FF"/>
                </a:solidFill>
              </a:rPr>
              <a:t>pressure</a:t>
            </a:r>
            <a:r>
              <a:rPr lang="en-US" sz="1200" dirty="0"/>
              <a:t> on </a:t>
            </a:r>
            <a:r>
              <a:rPr lang="en-US" sz="1200" dirty="0" smtClean="0"/>
              <a:t>neck </a:t>
            </a:r>
            <a:r>
              <a:rPr lang="en-US" sz="1200" dirty="0"/>
              <a:t>can cause serious </a:t>
            </a:r>
            <a:r>
              <a:rPr lang="en-US" sz="1200" b="1" dirty="0">
                <a:solidFill>
                  <a:srgbClr val="0000FF"/>
                </a:solidFill>
              </a:rPr>
              <a:t>[</a:t>
            </a:r>
            <a:r>
              <a:rPr lang="en-US" sz="1200" b="1" u="sng" dirty="0">
                <a:solidFill>
                  <a:srgbClr val="0000FF"/>
                </a:solidFill>
              </a:rPr>
              <a:t>INTERNAL</a:t>
            </a:r>
            <a:r>
              <a:rPr lang="en-US" sz="1200" b="1" dirty="0">
                <a:solidFill>
                  <a:srgbClr val="0000FF"/>
                </a:solidFill>
              </a:rPr>
              <a:t>] injury:</a:t>
            </a:r>
          </a:p>
          <a:p>
            <a:r>
              <a:rPr lang="en-US" sz="1200" dirty="0"/>
              <a:t>            </a:t>
            </a:r>
            <a:r>
              <a:rPr lang="en-US" sz="1200" dirty="0">
                <a:solidFill>
                  <a:srgbClr val="C00000"/>
                </a:solidFill>
              </a:rPr>
              <a:t> ■  </a:t>
            </a:r>
            <a:r>
              <a:rPr lang="en-US" sz="1200" b="1" dirty="0">
                <a:solidFill>
                  <a:srgbClr val="0000FF"/>
                </a:solidFill>
              </a:rPr>
              <a:t>swelling of airway structures </a:t>
            </a:r>
            <a:r>
              <a:rPr lang="en-US" sz="1200" b="1" dirty="0" smtClean="0">
                <a:solidFill>
                  <a:srgbClr val="0000FF"/>
                </a:solidFill>
              </a:rPr>
              <a:t>known </a:t>
            </a:r>
            <a:r>
              <a:rPr lang="en-US" sz="1200" b="1" dirty="0">
                <a:solidFill>
                  <a:srgbClr val="0000FF"/>
                </a:solidFill>
              </a:rPr>
              <a:t>to occur up to 72 </a:t>
            </a:r>
            <a:r>
              <a:rPr lang="en-US" sz="1200" b="1" dirty="0" smtClean="0">
                <a:solidFill>
                  <a:srgbClr val="0000FF"/>
                </a:solidFill>
              </a:rPr>
              <a:t>hours </a:t>
            </a:r>
            <a:r>
              <a:rPr lang="en-US" sz="1200" b="1" dirty="0">
                <a:solidFill>
                  <a:srgbClr val="0000FF"/>
                </a:solidFill>
              </a:rPr>
              <a:t>post-injury;    </a:t>
            </a:r>
          </a:p>
          <a:p>
            <a:r>
              <a:rPr lang="en-US" sz="800" b="1" dirty="0">
                <a:solidFill>
                  <a:srgbClr val="0000FF"/>
                </a:solidFill>
              </a:rPr>
              <a:t> </a:t>
            </a:r>
          </a:p>
          <a:p>
            <a:r>
              <a:rPr lang="en-US" sz="1200" dirty="0">
                <a:solidFill>
                  <a:srgbClr val="C00000"/>
                </a:solidFill>
              </a:rPr>
              <a:t>►</a:t>
            </a:r>
            <a:r>
              <a:rPr lang="en-US" sz="1200" dirty="0"/>
              <a:t> </a:t>
            </a:r>
            <a:r>
              <a:rPr lang="en-US" sz="1200" b="1" dirty="0">
                <a:solidFill>
                  <a:srgbClr val="0000FF"/>
                </a:solidFill>
              </a:rPr>
              <a:t>internal injuries </a:t>
            </a:r>
            <a:r>
              <a:rPr lang="en-US" sz="1200" dirty="0"/>
              <a:t>may not be present for </a:t>
            </a:r>
            <a:r>
              <a:rPr lang="en-US" sz="1200" b="1" dirty="0">
                <a:solidFill>
                  <a:srgbClr val="0000FF"/>
                </a:solidFill>
              </a:rPr>
              <a:t>up to </a:t>
            </a:r>
            <a:r>
              <a:rPr lang="en-US" sz="1200" b="1" dirty="0" smtClean="0">
                <a:solidFill>
                  <a:srgbClr val="0000FF"/>
                </a:solidFill>
              </a:rPr>
              <a:t>36-72 </a:t>
            </a:r>
            <a:r>
              <a:rPr lang="en-US" sz="1200" b="1" dirty="0">
                <a:solidFill>
                  <a:srgbClr val="0000FF"/>
                </a:solidFill>
              </a:rPr>
              <a:t>hours </a:t>
            </a:r>
            <a:r>
              <a:rPr lang="en-US" sz="1200" b="1" u="sng" dirty="0" smtClean="0">
                <a:solidFill>
                  <a:srgbClr val="0000FF"/>
                </a:solidFill>
              </a:rPr>
              <a:t>AFTER</a:t>
            </a:r>
            <a:r>
              <a:rPr lang="en-US" sz="1200" b="1" dirty="0" smtClean="0">
                <a:solidFill>
                  <a:srgbClr val="0000FF"/>
                </a:solidFill>
              </a:rPr>
              <a:t> strangulation;  </a:t>
            </a:r>
            <a:endParaRPr lang="en-US" sz="1200" b="1" dirty="0">
              <a:solidFill>
                <a:srgbClr val="0000FF"/>
              </a:solidFill>
            </a:endParaRPr>
          </a:p>
          <a:p>
            <a:r>
              <a:rPr lang="en-US" sz="800" dirty="0"/>
              <a:t>     </a:t>
            </a:r>
          </a:p>
          <a:p>
            <a:r>
              <a:rPr lang="en-US" sz="1200" dirty="0">
                <a:solidFill>
                  <a:srgbClr val="C00000"/>
                </a:solidFill>
              </a:rPr>
              <a:t>► </a:t>
            </a:r>
            <a:r>
              <a:rPr lang="en-US" sz="1200" dirty="0"/>
              <a:t>common internal injuries include but not limited to:</a:t>
            </a:r>
          </a:p>
          <a:p>
            <a:r>
              <a:rPr lang="en-US" sz="1200" dirty="0">
                <a:solidFill>
                  <a:srgbClr val="C00000"/>
                </a:solidFill>
              </a:rPr>
              <a:t>             ■ </a:t>
            </a:r>
            <a:r>
              <a:rPr lang="en-US" sz="1200" dirty="0"/>
              <a:t>damage to the trachea [windpipe]/larynx including fractures:</a:t>
            </a:r>
          </a:p>
          <a:p>
            <a:r>
              <a:rPr lang="en-US" sz="1200" dirty="0">
                <a:solidFill>
                  <a:srgbClr val="C00000"/>
                </a:solidFill>
              </a:rPr>
              <a:t>                     ● </a:t>
            </a:r>
            <a:r>
              <a:rPr lang="en-US" sz="1200" dirty="0"/>
              <a:t>unstable airway/airway obstruction;</a:t>
            </a:r>
          </a:p>
          <a:p>
            <a:r>
              <a:rPr lang="en-US" sz="1200" dirty="0">
                <a:solidFill>
                  <a:srgbClr val="C00000"/>
                </a:solidFill>
              </a:rPr>
              <a:t>             ■ </a:t>
            </a:r>
            <a:r>
              <a:rPr lang="en-US" sz="1200" dirty="0"/>
              <a:t>swelling of neck tissue which may impede </a:t>
            </a:r>
            <a:r>
              <a:rPr lang="en-US" sz="1200" dirty="0" smtClean="0"/>
              <a:t>breathing/swallowing</a:t>
            </a:r>
            <a:r>
              <a:rPr lang="en-US" sz="1200" dirty="0"/>
              <a:t>;</a:t>
            </a:r>
          </a:p>
          <a:p>
            <a:r>
              <a:rPr lang="en-US" sz="1200" dirty="0">
                <a:solidFill>
                  <a:srgbClr val="C00000"/>
                </a:solidFill>
              </a:rPr>
              <a:t>             ■ </a:t>
            </a:r>
            <a:r>
              <a:rPr lang="en-US" sz="1200" dirty="0"/>
              <a:t>larynx/vocal chords damaged;  </a:t>
            </a:r>
          </a:p>
          <a:p>
            <a:r>
              <a:rPr lang="en-US" sz="1200" dirty="0">
                <a:solidFill>
                  <a:srgbClr val="C00000"/>
                </a:solidFill>
              </a:rPr>
              <a:t>             ■ </a:t>
            </a:r>
            <a:r>
              <a:rPr lang="en-US" sz="1200" dirty="0"/>
              <a:t>fractured hyoid bone;</a:t>
            </a:r>
          </a:p>
          <a:p>
            <a:r>
              <a:rPr lang="en-US" sz="1200" dirty="0"/>
              <a:t>            </a:t>
            </a:r>
            <a:r>
              <a:rPr lang="en-US" sz="1200" dirty="0">
                <a:solidFill>
                  <a:srgbClr val="C00000"/>
                </a:solidFill>
              </a:rPr>
              <a:t> ■ </a:t>
            </a:r>
            <a:r>
              <a:rPr lang="en-US" sz="1200" dirty="0"/>
              <a:t>lung damage if victim vomited during incident;</a:t>
            </a:r>
          </a:p>
          <a:p>
            <a:r>
              <a:rPr lang="en-US" sz="1200" dirty="0">
                <a:solidFill>
                  <a:srgbClr val="C00000"/>
                </a:solidFill>
              </a:rPr>
              <a:t>             ■ </a:t>
            </a:r>
            <a:r>
              <a:rPr lang="en-US" sz="1200" dirty="0"/>
              <a:t>miscarriage;   </a:t>
            </a:r>
          </a:p>
          <a:p>
            <a:r>
              <a:rPr lang="en-US" sz="1200" dirty="0">
                <a:solidFill>
                  <a:srgbClr val="C00000"/>
                </a:solidFill>
              </a:rPr>
              <a:t>             ■ </a:t>
            </a:r>
            <a:r>
              <a:rPr lang="en-US" sz="1200" dirty="0"/>
              <a:t>brain damage;     </a:t>
            </a:r>
          </a:p>
          <a:p>
            <a:r>
              <a:rPr lang="en-US" sz="1200" dirty="0">
                <a:solidFill>
                  <a:srgbClr val="C00000"/>
                </a:solidFill>
              </a:rPr>
              <a:t>             ■ </a:t>
            </a:r>
            <a:r>
              <a:rPr lang="en-US" sz="1200" dirty="0"/>
              <a:t>cervical spine injuries;    </a:t>
            </a:r>
          </a:p>
          <a:p>
            <a:r>
              <a:rPr lang="en-US" sz="1200" dirty="0">
                <a:solidFill>
                  <a:srgbClr val="C00000"/>
                </a:solidFill>
              </a:rPr>
              <a:t>             ■ </a:t>
            </a:r>
            <a:r>
              <a:rPr lang="en-US" sz="1200" dirty="0"/>
              <a:t>blood clots;</a:t>
            </a:r>
          </a:p>
          <a:p>
            <a:r>
              <a:rPr lang="en-US" sz="1200" dirty="0">
                <a:solidFill>
                  <a:srgbClr val="C00000"/>
                </a:solidFill>
              </a:rPr>
              <a:t>             ■ </a:t>
            </a:r>
            <a:r>
              <a:rPr lang="en-US" sz="1200" dirty="0"/>
              <a:t>artery dissection [tears in the arteries];</a:t>
            </a:r>
          </a:p>
          <a:p>
            <a:r>
              <a:rPr lang="en-US" sz="800" dirty="0"/>
              <a:t> </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19</a:t>
            </a:fld>
            <a:endParaRPr lang="en-US" dirty="0">
              <a:solidFill>
                <a:schemeClr val="tx1"/>
              </a:solidFill>
            </a:endParaRPr>
          </a:p>
        </p:txBody>
      </p:sp>
      <p:pic>
        <p:nvPicPr>
          <p:cNvPr id="6" name="Picture 8" descr="https://s3.amazonaws.com/mdx_vitals/professional/photo/13130197/Nahed_Mikha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89345"/>
            <a:ext cx="1388744"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4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382000" cy="3231654"/>
          </a:xfrm>
          <a:prstGeom prst="rect">
            <a:avLst/>
          </a:prstGeom>
          <a:noFill/>
        </p:spPr>
        <p:txBody>
          <a:bodyPr wrap="square" rtlCol="0">
            <a:spAutoFit/>
          </a:bodyPr>
          <a:lstStyle/>
          <a:p>
            <a:pPr algn="ctr"/>
            <a:r>
              <a:rPr lang="en-US" sz="1200" dirty="0"/>
              <a:t>Every day law enforcement agencies across the country receive a </a:t>
            </a:r>
            <a:r>
              <a:rPr lang="en-US" sz="1200" dirty="0" smtClean="0"/>
              <a:t>constant </a:t>
            </a:r>
            <a:r>
              <a:rPr lang="en-US" sz="1200" dirty="0"/>
              <a:t>stream of 911 domestic violence calls where victims </a:t>
            </a:r>
            <a:endParaRPr lang="en-US" sz="1200" dirty="0" smtClean="0"/>
          </a:p>
          <a:p>
            <a:pPr algn="ctr"/>
            <a:r>
              <a:rPr lang="en-US" sz="1200" dirty="0" smtClean="0"/>
              <a:t>report being </a:t>
            </a:r>
            <a:r>
              <a:rPr lang="en-US" sz="1200" dirty="0"/>
              <a:t>threatened, pushed, slapped, kicked, punched, </a:t>
            </a:r>
            <a:r>
              <a:rPr lang="en-US" sz="1200" b="1" dirty="0">
                <a:solidFill>
                  <a:srgbClr val="0000FF"/>
                </a:solidFill>
              </a:rPr>
              <a:t>“choked”</a:t>
            </a:r>
            <a:r>
              <a:rPr lang="en-US" sz="1200" b="1" dirty="0"/>
              <a:t>,</a:t>
            </a:r>
            <a:r>
              <a:rPr lang="en-US" sz="1200" b="1" dirty="0">
                <a:solidFill>
                  <a:srgbClr val="0000FF"/>
                </a:solidFill>
              </a:rPr>
              <a:t> </a:t>
            </a:r>
            <a:r>
              <a:rPr lang="en-US" sz="1200" dirty="0"/>
              <a:t>stabbed, </a:t>
            </a:r>
            <a:r>
              <a:rPr lang="en-US" sz="1200" dirty="0" smtClean="0"/>
              <a:t>or </a:t>
            </a:r>
            <a:r>
              <a:rPr lang="en-US" sz="1200" dirty="0"/>
              <a:t>even shot. Some agencies report that as many </a:t>
            </a:r>
            <a:endParaRPr lang="en-US" sz="1200" dirty="0" smtClean="0"/>
          </a:p>
          <a:p>
            <a:pPr algn="ctr"/>
            <a:r>
              <a:rPr lang="en-US" sz="1200" dirty="0" smtClean="0"/>
              <a:t>as </a:t>
            </a:r>
            <a:r>
              <a:rPr lang="en-US" sz="1200" dirty="0"/>
              <a:t>40% of all 911 calls </a:t>
            </a:r>
            <a:r>
              <a:rPr lang="en-US" sz="1200" dirty="0" smtClean="0"/>
              <a:t>are </a:t>
            </a:r>
            <a:r>
              <a:rPr lang="en-US" sz="1200" dirty="0"/>
              <a:t>domestic-violence related. By the time officers respond, victims may </a:t>
            </a:r>
            <a:r>
              <a:rPr lang="en-US" sz="1200" dirty="0" smtClean="0"/>
              <a:t>already </a:t>
            </a:r>
            <a:r>
              <a:rPr lang="en-US" sz="1200" dirty="0"/>
              <a:t>be recanting, minimizing, </a:t>
            </a:r>
            <a:endParaRPr lang="en-US" sz="1200" dirty="0" smtClean="0"/>
          </a:p>
          <a:p>
            <a:pPr algn="ctr"/>
            <a:r>
              <a:rPr lang="en-US" sz="1200" dirty="0" smtClean="0"/>
              <a:t>or simply be </a:t>
            </a:r>
            <a:r>
              <a:rPr lang="en-US" sz="1200" dirty="0"/>
              <a:t>unaware of the seriousness </a:t>
            </a:r>
            <a:r>
              <a:rPr lang="en-US" sz="1200" dirty="0" smtClean="0"/>
              <a:t>of their </a:t>
            </a:r>
            <a:r>
              <a:rPr lang="en-US" sz="1200" dirty="0"/>
              <a:t>assault, especially if strangulation is involved, in which case the </a:t>
            </a:r>
            <a:r>
              <a:rPr lang="en-US" sz="1200" dirty="0" smtClean="0"/>
              <a:t>victim </a:t>
            </a:r>
            <a:r>
              <a:rPr lang="en-US" sz="1200" dirty="0"/>
              <a:t>may be </a:t>
            </a:r>
            <a:endParaRPr lang="en-US" sz="1200" dirty="0" smtClean="0"/>
          </a:p>
          <a:p>
            <a:pPr algn="ctr"/>
            <a:r>
              <a:rPr lang="en-US" sz="1200" dirty="0" smtClean="0"/>
              <a:t>suffering </a:t>
            </a:r>
            <a:r>
              <a:rPr lang="en-US" sz="1200" dirty="0"/>
              <a:t>from anoxic brain injury.  Victims may be traumatized by the incident, embarrassed, or afraid of the abuser or the police. </a:t>
            </a:r>
            <a:endParaRPr lang="en-US" sz="1200" dirty="0" smtClean="0"/>
          </a:p>
          <a:p>
            <a:pPr algn="ctr"/>
            <a:r>
              <a:rPr lang="en-US" sz="1200" b="1" dirty="0" smtClean="0">
                <a:solidFill>
                  <a:srgbClr val="0000FF"/>
                </a:solidFill>
              </a:rPr>
              <a:t>It </a:t>
            </a:r>
            <a:r>
              <a:rPr lang="en-US" sz="1200" b="1" dirty="0">
                <a:solidFill>
                  <a:srgbClr val="0000FF"/>
                </a:solidFill>
              </a:rPr>
              <a:t>is imperative that law enforcement first responders be </a:t>
            </a:r>
            <a:r>
              <a:rPr lang="en-US" sz="1200" b="1" dirty="0" smtClean="0">
                <a:solidFill>
                  <a:srgbClr val="0000FF"/>
                </a:solidFill>
              </a:rPr>
              <a:t>prepared </a:t>
            </a:r>
            <a:r>
              <a:rPr lang="en-US" sz="1200" b="1" dirty="0">
                <a:solidFill>
                  <a:srgbClr val="0000FF"/>
                </a:solidFill>
              </a:rPr>
              <a:t>to respond to the challenges of investigating a domestic </a:t>
            </a:r>
            <a:r>
              <a:rPr lang="en-US" sz="1200" b="1" dirty="0" smtClean="0">
                <a:solidFill>
                  <a:srgbClr val="0000FF"/>
                </a:solidFill>
              </a:rPr>
              <a:t>violence call </a:t>
            </a:r>
            <a:r>
              <a:rPr lang="en-US" sz="1200" b="1" dirty="0">
                <a:solidFill>
                  <a:srgbClr val="0000FF"/>
                </a:solidFill>
              </a:rPr>
              <a:t>that involves </a:t>
            </a:r>
            <a:r>
              <a:rPr lang="en-US" sz="1200" b="1" u="sng" dirty="0" smtClean="0">
                <a:solidFill>
                  <a:srgbClr val="0000FF"/>
                </a:solidFill>
              </a:rPr>
              <a:t>non-fatal</a:t>
            </a:r>
            <a:r>
              <a:rPr lang="en-US" sz="1200" b="1" dirty="0" smtClean="0">
                <a:solidFill>
                  <a:srgbClr val="0000FF"/>
                </a:solidFill>
              </a:rPr>
              <a:t> </a:t>
            </a:r>
            <a:r>
              <a:rPr lang="en-US" sz="1200" b="1" dirty="0">
                <a:solidFill>
                  <a:srgbClr val="0000FF"/>
                </a:solidFill>
              </a:rPr>
              <a:t>strangulation.  </a:t>
            </a:r>
            <a:r>
              <a:rPr lang="en-US" sz="1200" dirty="0">
                <a:solidFill>
                  <a:srgbClr val="0000FF"/>
                </a:solidFill>
              </a:rPr>
              <a:t> </a:t>
            </a:r>
          </a:p>
          <a:p>
            <a:pPr algn="ctr"/>
            <a:r>
              <a:rPr lang="en-US" sz="1200" b="1" dirty="0"/>
              <a:t> </a:t>
            </a:r>
            <a:endParaRPr lang="en-US" sz="1200" dirty="0"/>
          </a:p>
          <a:p>
            <a:pPr algn="ctr"/>
            <a:r>
              <a:rPr lang="en-US" sz="1200" dirty="0"/>
              <a:t>One of the challenges for law enforcement officers who respond to calls </a:t>
            </a:r>
            <a:r>
              <a:rPr lang="en-US" sz="1200" dirty="0" smtClean="0"/>
              <a:t>for </a:t>
            </a:r>
            <a:r>
              <a:rPr lang="en-US" sz="1200" dirty="0"/>
              <a:t>intimate partner violence is that this type of crime is happening </a:t>
            </a:r>
            <a:r>
              <a:rPr lang="en-US" sz="1200" dirty="0" smtClean="0"/>
              <a:t>between </a:t>
            </a:r>
            <a:r>
              <a:rPr lang="en-US" sz="1200" dirty="0"/>
              <a:t>people who are (or were) in an intimate relationship. Because </a:t>
            </a:r>
            <a:r>
              <a:rPr lang="en-US" sz="1200" dirty="0" smtClean="0"/>
              <a:t>of </a:t>
            </a:r>
            <a:r>
              <a:rPr lang="en-US" sz="1200" dirty="0"/>
              <a:t>that emotional bond, the fact that they have children together, or </a:t>
            </a:r>
            <a:r>
              <a:rPr lang="en-US" sz="1200" dirty="0" smtClean="0"/>
              <a:t>because </a:t>
            </a:r>
            <a:r>
              <a:rPr lang="en-US" sz="1200" dirty="0"/>
              <a:t>they live in the same house, </a:t>
            </a:r>
            <a:r>
              <a:rPr lang="en-US" sz="1200" b="1" dirty="0">
                <a:solidFill>
                  <a:srgbClr val="0000FF"/>
                </a:solidFill>
              </a:rPr>
              <a:t>officers may have a tendency to downplay what is happening because </a:t>
            </a:r>
            <a:endParaRPr lang="en-US" sz="1200" b="1" dirty="0" smtClean="0">
              <a:solidFill>
                <a:srgbClr val="0000FF"/>
              </a:solidFill>
            </a:endParaRPr>
          </a:p>
          <a:p>
            <a:pPr algn="ctr"/>
            <a:r>
              <a:rPr lang="en-US" sz="1200" b="1" dirty="0" smtClean="0">
                <a:solidFill>
                  <a:srgbClr val="0000FF"/>
                </a:solidFill>
              </a:rPr>
              <a:t>they </a:t>
            </a:r>
            <a:r>
              <a:rPr lang="en-US" sz="1200" b="1" dirty="0">
                <a:solidFill>
                  <a:srgbClr val="0000FF"/>
                </a:solidFill>
              </a:rPr>
              <a:t>may have been to the house before or they may have talked to these individuals before. They also </a:t>
            </a:r>
            <a:r>
              <a:rPr lang="en-US" sz="1200" b="1" dirty="0" smtClean="0">
                <a:solidFill>
                  <a:srgbClr val="0000FF"/>
                </a:solidFill>
              </a:rPr>
              <a:t>may </a:t>
            </a:r>
            <a:r>
              <a:rPr lang="en-US" sz="1200" b="1" dirty="0">
                <a:solidFill>
                  <a:srgbClr val="0000FF"/>
                </a:solidFill>
              </a:rPr>
              <a:t>have had this particular victim recant and minimize prior </a:t>
            </a:r>
            <a:r>
              <a:rPr lang="en-US" sz="1200" b="1" dirty="0" smtClean="0">
                <a:solidFill>
                  <a:srgbClr val="0000FF"/>
                </a:solidFill>
              </a:rPr>
              <a:t>incidents in which they were involved. </a:t>
            </a:r>
            <a:r>
              <a:rPr lang="en-US" sz="1200" b="1" dirty="0">
                <a:solidFill>
                  <a:srgbClr val="0000FF"/>
                </a:solidFill>
              </a:rPr>
              <a:t>Officers become very frustrated with this behavior</a:t>
            </a:r>
            <a:r>
              <a:rPr lang="en-US" sz="1200" dirty="0">
                <a:solidFill>
                  <a:srgbClr val="0000FF"/>
                </a:solidFill>
              </a:rPr>
              <a:t> </a:t>
            </a:r>
            <a:r>
              <a:rPr lang="en-US" sz="1200" dirty="0" smtClean="0"/>
              <a:t>and, </a:t>
            </a:r>
            <a:r>
              <a:rPr lang="en-US" sz="1200" dirty="0"/>
              <a:t>while in the past officers may have been tempted to minimize their response, </a:t>
            </a:r>
            <a:r>
              <a:rPr lang="en-US" sz="1200" b="1" dirty="0">
                <a:solidFill>
                  <a:srgbClr val="0000FF"/>
                </a:solidFill>
              </a:rPr>
              <a:t>that attitude has now been replaced </a:t>
            </a:r>
            <a:endParaRPr lang="en-US" sz="1200" b="1" dirty="0" smtClean="0">
              <a:solidFill>
                <a:srgbClr val="0000FF"/>
              </a:solidFill>
            </a:endParaRPr>
          </a:p>
          <a:p>
            <a:pPr algn="ctr"/>
            <a:r>
              <a:rPr lang="en-US" sz="1200" b="1" dirty="0" smtClean="0">
                <a:solidFill>
                  <a:srgbClr val="0000FF"/>
                </a:solidFill>
              </a:rPr>
              <a:t>for </a:t>
            </a:r>
            <a:r>
              <a:rPr lang="en-US" sz="1200" b="1" dirty="0">
                <a:solidFill>
                  <a:srgbClr val="0000FF"/>
                </a:solidFill>
              </a:rPr>
              <a:t>the most part with a better understanding of why victims of domestic violence may not wholeheartedly agree to leave their violent partner. </a:t>
            </a:r>
            <a:r>
              <a:rPr lang="en-US" sz="1200" b="1" dirty="0" smtClean="0">
                <a:solidFill>
                  <a:srgbClr val="0000FF"/>
                </a:solidFill>
              </a:rPr>
              <a:t> </a:t>
            </a:r>
            <a:r>
              <a:rPr lang="en-US" sz="1200" dirty="0" smtClean="0"/>
              <a:t>However, despite </a:t>
            </a:r>
            <a:r>
              <a:rPr lang="en-US" sz="1200" dirty="0"/>
              <a:t>their sometimes frustration, most law enforcement first responders have </a:t>
            </a:r>
            <a:r>
              <a:rPr lang="en-US" sz="1200" dirty="0" smtClean="0"/>
              <a:t>become </a:t>
            </a:r>
            <a:r>
              <a:rPr lang="en-US" sz="1200" dirty="0"/>
              <a:t>better prepared to respond to incidents of intimate partner violence.</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406475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C5BF18-7012-4D84-89EC-C2B2EAA21A50}" type="slidenum">
              <a:rPr lang="en-US" b="1" smtClean="0">
                <a:solidFill>
                  <a:schemeClr val="tx1"/>
                </a:solidFill>
              </a:rPr>
              <a:t>20</a:t>
            </a:fld>
            <a:endParaRPr lang="en-US" b="1" dirty="0">
              <a:solidFill>
                <a:schemeClr val="tx1"/>
              </a:solidFill>
            </a:endParaRPr>
          </a:p>
        </p:txBody>
      </p:sp>
      <p:sp>
        <p:nvSpPr>
          <p:cNvPr id="3" name="TextBox 2"/>
          <p:cNvSpPr txBox="1"/>
          <p:nvPr/>
        </p:nvSpPr>
        <p:spPr>
          <a:xfrm>
            <a:off x="228600" y="1066800"/>
            <a:ext cx="8610600" cy="2523768"/>
          </a:xfrm>
          <a:prstGeom prst="rect">
            <a:avLst/>
          </a:prstGeom>
          <a:noFill/>
        </p:spPr>
        <p:txBody>
          <a:bodyPr wrap="square" rtlCol="0">
            <a:spAutoFit/>
          </a:bodyPr>
          <a:lstStyle/>
          <a:p>
            <a:pPr algn="ctr"/>
            <a:r>
              <a:rPr lang="en-US" b="1" u="sng" dirty="0" smtClean="0">
                <a:solidFill>
                  <a:srgbClr val="0000FF"/>
                </a:solidFill>
              </a:rPr>
              <a:t>INTERNAL </a:t>
            </a:r>
            <a:r>
              <a:rPr lang="en-US" sz="1400" b="1" u="sng" dirty="0" smtClean="0">
                <a:solidFill>
                  <a:srgbClr val="0000FF"/>
                </a:solidFill>
              </a:rPr>
              <a:t>INJURIES [continued]</a:t>
            </a:r>
          </a:p>
          <a:p>
            <a:endParaRPr lang="en-US" sz="1400" dirty="0">
              <a:solidFill>
                <a:srgbClr val="C00000"/>
              </a:solidFill>
            </a:endParaRPr>
          </a:p>
          <a:p>
            <a:r>
              <a:rPr lang="en-US" sz="1400" dirty="0" smtClean="0">
                <a:solidFill>
                  <a:srgbClr val="C00000"/>
                </a:solidFill>
              </a:rPr>
              <a:t>►</a:t>
            </a:r>
            <a:r>
              <a:rPr lang="en-US" sz="1400" dirty="0" smtClean="0"/>
              <a:t> </a:t>
            </a:r>
            <a:r>
              <a:rPr lang="en-US" sz="1400" dirty="0"/>
              <a:t>victims of strangulation, especially those repeatedly strangled,  may acquire Traumatic Brain Injury (TBI) caused </a:t>
            </a:r>
            <a:endParaRPr lang="en-US" sz="1400" dirty="0" smtClean="0"/>
          </a:p>
          <a:p>
            <a:r>
              <a:rPr lang="en-US" sz="1400" dirty="0"/>
              <a:t> </a:t>
            </a:r>
            <a:r>
              <a:rPr lang="en-US" sz="1400" dirty="0" smtClean="0"/>
              <a:t>     by </a:t>
            </a:r>
            <a:r>
              <a:rPr lang="en-US" sz="1400" dirty="0"/>
              <a:t>blows to head, </a:t>
            </a:r>
          </a:p>
          <a:p>
            <a:r>
              <a:rPr lang="en-US" sz="1400" dirty="0"/>
              <a:t>      shaking of brain or Anoxic  [lack of oxygen] Brain Injury (</a:t>
            </a:r>
            <a:r>
              <a:rPr lang="en-US" sz="1400" dirty="0" err="1"/>
              <a:t>AnBI</a:t>
            </a:r>
            <a:r>
              <a:rPr lang="en-US" sz="1400" dirty="0"/>
              <a:t>):</a:t>
            </a:r>
          </a:p>
          <a:p>
            <a:r>
              <a:rPr lang="en-US" sz="1400" dirty="0">
                <a:solidFill>
                  <a:srgbClr val="C00000"/>
                </a:solidFill>
              </a:rPr>
              <a:t>             ■ </a:t>
            </a:r>
            <a:r>
              <a:rPr lang="en-US" sz="1400" dirty="0"/>
              <a:t>may result in irreversible psychological and physical damage; </a:t>
            </a:r>
          </a:p>
          <a:p>
            <a:r>
              <a:rPr lang="en-US" sz="1400" dirty="0">
                <a:solidFill>
                  <a:srgbClr val="C00000"/>
                </a:solidFill>
              </a:rPr>
              <a:t>             ■ </a:t>
            </a:r>
            <a:r>
              <a:rPr lang="en-US" sz="1400" dirty="0"/>
              <a:t>can lead to acute ischemic stroke, multisystem organ failure, thyroid storm, ringing in the ears, seizures;</a:t>
            </a:r>
          </a:p>
          <a:p>
            <a:r>
              <a:rPr lang="en-US" sz="1400" dirty="0"/>
              <a:t> </a:t>
            </a:r>
          </a:p>
          <a:p>
            <a:r>
              <a:rPr lang="en-US" sz="1400" dirty="0">
                <a:solidFill>
                  <a:srgbClr val="C00000"/>
                </a:solidFill>
              </a:rPr>
              <a:t>►</a:t>
            </a:r>
            <a:r>
              <a:rPr lang="en-US" sz="1400" dirty="0"/>
              <a:t> </a:t>
            </a:r>
            <a:r>
              <a:rPr lang="en-US" sz="1400" b="1" dirty="0">
                <a:solidFill>
                  <a:srgbClr val="0000FF"/>
                </a:solidFill>
              </a:rPr>
              <a:t>follow-up investigation necessary to document and record;</a:t>
            </a:r>
          </a:p>
          <a:p>
            <a:r>
              <a:rPr lang="en-US" sz="1400" b="1" dirty="0">
                <a:solidFill>
                  <a:srgbClr val="0000FF"/>
                </a:solidFill>
              </a:rPr>
              <a:t> </a:t>
            </a:r>
          </a:p>
          <a:p>
            <a:r>
              <a:rPr lang="en-US" sz="1400" dirty="0">
                <a:solidFill>
                  <a:srgbClr val="C00000"/>
                </a:solidFill>
              </a:rPr>
              <a:t>►</a:t>
            </a:r>
            <a:r>
              <a:rPr lang="en-US" sz="1400" dirty="0"/>
              <a:t> </a:t>
            </a:r>
            <a:r>
              <a:rPr lang="en-US" sz="1400" b="1" dirty="0">
                <a:solidFill>
                  <a:srgbClr val="0000FF"/>
                </a:solidFill>
              </a:rPr>
              <a:t>FORENSIC NURSE, if available, can serve as an evidentiary resource; </a:t>
            </a:r>
          </a:p>
        </p:txBody>
      </p:sp>
    </p:spTree>
    <p:extLst>
      <p:ext uri="{BB962C8B-B14F-4D97-AF65-F5344CB8AC3E}">
        <p14:creationId xmlns:p14="http://schemas.microsoft.com/office/powerpoint/2010/main" val="381654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1998526"/>
              </p:ext>
            </p:extLst>
          </p:nvPr>
        </p:nvGraphicFramePr>
        <p:xfrm>
          <a:off x="228600" y="609600"/>
          <a:ext cx="8686800" cy="5334000"/>
        </p:xfrm>
        <a:graphic>
          <a:graphicData uri="http://schemas.openxmlformats.org/drawingml/2006/table">
            <a:tbl>
              <a:tblPr firstRow="1" bandRow="1">
                <a:tableStyleId>{5C22544A-7EE6-4342-B048-85BDC9FD1C3A}</a:tableStyleId>
              </a:tblPr>
              <a:tblGrid>
                <a:gridCol w="4343400"/>
                <a:gridCol w="4343400"/>
              </a:tblGrid>
              <a:tr h="550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rgbClr val="C0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kern="1200" dirty="0" smtClean="0">
                          <a:solidFill>
                            <a:srgbClr val="C00000"/>
                          </a:solidFill>
                          <a:effectLst/>
                          <a:latin typeface="+mn-lt"/>
                          <a:ea typeface="+mn-ea"/>
                          <a:cs typeface="+mn-cs"/>
                        </a:rPr>
                        <a:t>NON-VISIBLE</a:t>
                      </a:r>
                      <a:r>
                        <a:rPr lang="en-US" sz="1400" b="1" kern="1200" dirty="0" smtClean="0">
                          <a:solidFill>
                            <a:srgbClr val="C00000"/>
                          </a:solidFill>
                          <a:effectLst/>
                          <a:latin typeface="+mn-lt"/>
                          <a:ea typeface="+mn-ea"/>
                          <a:cs typeface="+mn-cs"/>
                        </a:rPr>
                        <a:t>/NON-OBSERVABLE INJURIES/SYMPTOMS</a:t>
                      </a:r>
                    </a:p>
                    <a:p>
                      <a:pPr algn="ctr"/>
                      <a:r>
                        <a:rPr lang="en-US" sz="1200" dirty="0" smtClean="0">
                          <a:solidFill>
                            <a:srgbClr val="C00000"/>
                          </a:solidFill>
                        </a:rPr>
                        <a:t>[conditions</a:t>
                      </a:r>
                      <a:r>
                        <a:rPr lang="en-US" sz="1200" baseline="0" dirty="0" smtClean="0">
                          <a:solidFill>
                            <a:srgbClr val="C00000"/>
                          </a:solidFill>
                        </a:rPr>
                        <a:t> the victim tells you about - </a:t>
                      </a:r>
                      <a:r>
                        <a:rPr lang="en-US" sz="1200" u="sng" baseline="0" dirty="0" smtClean="0">
                          <a:solidFill>
                            <a:srgbClr val="C00000"/>
                          </a:solidFill>
                        </a:rPr>
                        <a:t>subjective</a:t>
                      </a:r>
                      <a:r>
                        <a:rPr lang="en-US" sz="1200" baseline="0" dirty="0" smtClean="0">
                          <a:solidFill>
                            <a:srgbClr val="C00000"/>
                          </a:solidFill>
                        </a:rPr>
                        <a:t>]</a:t>
                      </a:r>
                      <a:endParaRPr lang="en-US" sz="12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rgbClr val="0000FF"/>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kern="1200" dirty="0" smtClean="0">
                          <a:solidFill>
                            <a:srgbClr val="0000FF"/>
                          </a:solidFill>
                          <a:effectLst/>
                          <a:latin typeface="+mn-lt"/>
                          <a:ea typeface="+mn-ea"/>
                          <a:cs typeface="+mn-cs"/>
                        </a:rPr>
                        <a:t>VISIBLE</a:t>
                      </a:r>
                      <a:r>
                        <a:rPr lang="en-US" sz="1400" b="1" kern="1200" dirty="0" smtClean="0">
                          <a:solidFill>
                            <a:srgbClr val="0000FF"/>
                          </a:solidFill>
                          <a:effectLst/>
                          <a:latin typeface="+mn-lt"/>
                          <a:ea typeface="+mn-ea"/>
                          <a:cs typeface="+mn-cs"/>
                        </a:rPr>
                        <a:t>/OBSERVABLE INJURIES</a:t>
                      </a:r>
                    </a:p>
                    <a:p>
                      <a:pPr algn="ctr"/>
                      <a:r>
                        <a:rPr lang="en-US" sz="1200" dirty="0" smtClean="0">
                          <a:solidFill>
                            <a:srgbClr val="0000FF"/>
                          </a:solidFill>
                        </a:rPr>
                        <a:t>[conditions you observe – </a:t>
                      </a:r>
                      <a:r>
                        <a:rPr lang="en-US" sz="1200" u="sng" dirty="0" smtClean="0">
                          <a:solidFill>
                            <a:srgbClr val="0000FF"/>
                          </a:solidFill>
                        </a:rPr>
                        <a:t>objective</a:t>
                      </a:r>
                      <a:r>
                        <a:rPr lang="en-US" sz="1200" dirty="0" smtClean="0">
                          <a:solidFill>
                            <a:srgbClr val="0000FF"/>
                          </a:solidFill>
                        </a:rPr>
                        <a:t>]</a:t>
                      </a:r>
                    </a:p>
                    <a:p>
                      <a:pPr algn="ctr"/>
                      <a:endParaRPr lang="en-US" sz="800" dirty="0">
                        <a:solidFill>
                          <a:srgbClr val="0000FF"/>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r h="3945294">
                <a:tc>
                  <a:txBody>
                    <a:bodyPr/>
                    <a:lstStyle/>
                    <a:p>
                      <a:endParaRPr lang="en-US" sz="1200" kern="1200" dirty="0" smtClean="0">
                        <a:solidFill>
                          <a:schemeClr val="dk1"/>
                        </a:solidFill>
                        <a:effectLst/>
                        <a:latin typeface="+mn-lt"/>
                        <a:ea typeface="+mn-ea"/>
                        <a:cs typeface="+mn-cs"/>
                      </a:endParaRPr>
                    </a:p>
                    <a:p>
                      <a:r>
                        <a:rPr lang="en-US" sz="1200" kern="1200" dirty="0" smtClean="0">
                          <a:solidFill>
                            <a:srgbClr val="C00000"/>
                          </a:solidFill>
                          <a:effectLst/>
                          <a:latin typeface="+mn-lt"/>
                          <a:ea typeface="+mn-ea"/>
                          <a:cs typeface="+mn-cs"/>
                        </a:rPr>
                        <a:t>●</a:t>
                      </a:r>
                      <a:r>
                        <a:rPr lang="en-US" sz="1200" kern="1200" dirty="0" smtClean="0">
                          <a:solidFill>
                            <a:schemeClr val="dk1"/>
                          </a:solidFill>
                          <a:effectLst/>
                          <a:latin typeface="+mn-lt"/>
                          <a:ea typeface="+mn-ea"/>
                          <a:cs typeface="+mn-cs"/>
                        </a:rPr>
                        <a:t>  neck pain/swelling</a:t>
                      </a:r>
                    </a:p>
                    <a:p>
                      <a:r>
                        <a:rPr lang="en-US" sz="1200" kern="1200" dirty="0" smtClean="0">
                          <a:solidFill>
                            <a:srgbClr val="C00000"/>
                          </a:solidFill>
                          <a:effectLst/>
                          <a:latin typeface="+mn-lt"/>
                          <a:ea typeface="+mn-ea"/>
                          <a:cs typeface="+mn-cs"/>
                        </a:rPr>
                        <a:t>●</a:t>
                      </a:r>
                      <a:r>
                        <a:rPr lang="en-US" sz="1200" kern="1200" dirty="0" smtClean="0">
                          <a:solidFill>
                            <a:schemeClr val="dk1"/>
                          </a:solidFill>
                          <a:effectLst/>
                          <a:latin typeface="+mn-lt"/>
                          <a:ea typeface="+mn-ea"/>
                          <a:cs typeface="+mn-cs"/>
                        </a:rPr>
                        <a:t>  jaw pain</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scalp pain (from hair pulling)</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sore throat</a:t>
                      </a:r>
                    </a:p>
                    <a:p>
                      <a:r>
                        <a:rPr lang="en-US" sz="1200" kern="1200" dirty="0" smtClean="0">
                          <a:solidFill>
                            <a:srgbClr val="C00000"/>
                          </a:solidFill>
                          <a:effectLst/>
                          <a:latin typeface="+mn-lt"/>
                          <a:ea typeface="+mn-ea"/>
                          <a:cs typeface="+mn-cs"/>
                        </a:rPr>
                        <a:t>●</a:t>
                      </a:r>
                      <a:r>
                        <a:rPr lang="en-US" sz="1200" kern="1200" dirty="0" smtClean="0">
                          <a:solidFill>
                            <a:schemeClr val="dk1"/>
                          </a:solidFill>
                          <a:effectLst/>
                          <a:latin typeface="+mn-lt"/>
                          <a:ea typeface="+mn-ea"/>
                          <a:cs typeface="+mn-cs"/>
                        </a:rPr>
                        <a:t>  difficulty/pain when swallowing</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 tongue injury</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 vision changes (spots, tunnel vision, flashing lights)</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 light headedness</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headache/head “rush”</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ears ringing</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weakness/numbness of arms or legs</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 nausea</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loss of consciousness (how long?)</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loss of/lapse of memory</a:t>
                      </a:r>
                    </a:p>
                    <a:p>
                      <a:r>
                        <a:rPr lang="en-US" sz="1200" kern="1200" dirty="0" smtClean="0">
                          <a:solidFill>
                            <a:srgbClr val="C00000"/>
                          </a:solidFill>
                          <a:effectLst/>
                          <a:latin typeface="+mn-lt"/>
                          <a:ea typeface="+mn-ea"/>
                          <a:cs typeface="+mn-cs"/>
                        </a:rPr>
                        <a:t>●  </a:t>
                      </a:r>
                      <a:r>
                        <a:rPr lang="en-US" sz="1200" kern="1200" dirty="0" smtClean="0">
                          <a:solidFill>
                            <a:schemeClr val="dk1"/>
                          </a:solidFill>
                          <a:effectLst/>
                          <a:latin typeface="+mn-lt"/>
                          <a:ea typeface="+mn-ea"/>
                          <a:cs typeface="+mn-cs"/>
                        </a:rPr>
                        <a:t>dizziness/fainting or lightheadedness</a:t>
                      </a:r>
                    </a:p>
                    <a:p>
                      <a:r>
                        <a:rPr lang="en-US" sz="1200" kern="1200" dirty="0" smtClean="0">
                          <a:solidFill>
                            <a:srgbClr val="C00000"/>
                          </a:solidFill>
                          <a:effectLst/>
                          <a:latin typeface="+mn-lt"/>
                          <a:ea typeface="+mn-ea"/>
                          <a:cs typeface="+mn-cs"/>
                        </a:rPr>
                        <a:t>●</a:t>
                      </a:r>
                      <a:r>
                        <a:rPr lang="en-US" sz="1200" kern="1200" dirty="0" smtClean="0">
                          <a:solidFill>
                            <a:schemeClr val="dk1"/>
                          </a:solidFill>
                          <a:effectLst/>
                          <a:latin typeface="+mn-lt"/>
                          <a:ea typeface="+mn-ea"/>
                          <a:cs typeface="+mn-cs"/>
                        </a:rPr>
                        <a:t>  change in mental status:</a:t>
                      </a:r>
                    </a:p>
                    <a:p>
                      <a:r>
                        <a:rPr lang="en-US" sz="1200" kern="1200" dirty="0" smtClean="0">
                          <a:solidFill>
                            <a:srgbClr val="C00000"/>
                          </a:solidFill>
                          <a:effectLst/>
                          <a:latin typeface="+mn-lt"/>
                          <a:ea typeface="+mn-ea"/>
                          <a:cs typeface="+mn-cs"/>
                        </a:rPr>
                        <a:t>          ♦  </a:t>
                      </a:r>
                      <a:r>
                        <a:rPr lang="en-US" sz="1200" kern="1200" dirty="0" smtClean="0">
                          <a:solidFill>
                            <a:schemeClr val="dk1"/>
                          </a:solidFill>
                          <a:effectLst/>
                          <a:latin typeface="+mn-lt"/>
                          <a:ea typeface="+mn-ea"/>
                          <a:cs typeface="+mn-cs"/>
                        </a:rPr>
                        <a:t>disorientation</a:t>
                      </a:r>
                    </a:p>
                    <a:p>
                      <a:r>
                        <a:rPr lang="en-US" sz="1200" kern="1200" dirty="0" smtClean="0">
                          <a:solidFill>
                            <a:srgbClr val="C00000"/>
                          </a:solidFill>
                          <a:effectLst/>
                          <a:latin typeface="+mn-lt"/>
                          <a:ea typeface="+mn-ea"/>
                          <a:cs typeface="+mn-cs"/>
                        </a:rPr>
                        <a:t>          ♦  </a:t>
                      </a:r>
                      <a:r>
                        <a:rPr lang="en-US" sz="1200" kern="1200" dirty="0" smtClean="0">
                          <a:solidFill>
                            <a:schemeClr val="dk1"/>
                          </a:solidFill>
                          <a:effectLst/>
                          <a:latin typeface="+mn-lt"/>
                          <a:ea typeface="+mn-ea"/>
                          <a:cs typeface="+mn-cs"/>
                        </a:rPr>
                        <a:t>combativeness</a:t>
                      </a:r>
                    </a:p>
                    <a:p>
                      <a:r>
                        <a:rPr lang="en-US" sz="1200" kern="1200" dirty="0" smtClean="0">
                          <a:solidFill>
                            <a:srgbClr val="C00000"/>
                          </a:solidFill>
                          <a:effectLst/>
                          <a:latin typeface="+mn-lt"/>
                          <a:ea typeface="+mn-ea"/>
                          <a:cs typeface="+mn-cs"/>
                        </a:rPr>
                        <a:t>          ♦  </a:t>
                      </a:r>
                      <a:r>
                        <a:rPr lang="en-US" sz="1200" kern="1200" dirty="0" smtClean="0">
                          <a:solidFill>
                            <a:schemeClr val="dk1"/>
                          </a:solidFill>
                          <a:effectLst/>
                          <a:latin typeface="+mn-lt"/>
                          <a:ea typeface="+mn-ea"/>
                          <a:cs typeface="+mn-cs"/>
                        </a:rPr>
                        <a:t>“spaced out” </a:t>
                      </a:r>
                    </a:p>
                    <a:p>
                      <a:r>
                        <a:rPr lang="en-US" sz="1200" kern="1200" dirty="0" smtClean="0">
                          <a:solidFill>
                            <a:srgbClr val="C00000"/>
                          </a:solidFill>
                          <a:effectLst/>
                          <a:latin typeface="+mn-lt"/>
                          <a:ea typeface="+mn-ea"/>
                          <a:cs typeface="+mn-cs"/>
                        </a:rPr>
                        <a:t>●</a:t>
                      </a:r>
                      <a:r>
                        <a:rPr lang="en-US" sz="1200" kern="1200" dirty="0" smtClean="0">
                          <a:solidFill>
                            <a:schemeClr val="dk1"/>
                          </a:solidFill>
                          <a:effectLst/>
                          <a:latin typeface="+mn-lt"/>
                          <a:ea typeface="+mn-ea"/>
                          <a:cs typeface="+mn-cs"/>
                        </a:rPr>
                        <a:t>  shock</a:t>
                      </a:r>
                      <a:endParaRPr lang="en-US" sz="1200" dirty="0" smtClean="0"/>
                    </a:p>
                    <a:p>
                      <a:endParaRPr lang="en-US" sz="1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200" kern="1200" dirty="0" smtClean="0">
                        <a:solidFill>
                          <a:schemeClr val="dk1"/>
                        </a:solidFill>
                        <a:effectLst/>
                        <a:latin typeface="+mn-lt"/>
                        <a:ea typeface="+mn-ea"/>
                        <a:cs typeface="+mn-cs"/>
                      </a:endParaRP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swelling of neck or face</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redness on neck/throat</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red spots (</a:t>
                      </a:r>
                      <a:r>
                        <a:rPr lang="en-US" sz="1200" kern="1200" dirty="0" err="1" smtClean="0">
                          <a:solidFill>
                            <a:schemeClr val="dk1"/>
                          </a:solidFill>
                          <a:effectLst/>
                          <a:latin typeface="+mn-lt"/>
                          <a:ea typeface="+mn-ea"/>
                          <a:cs typeface="+mn-cs"/>
                        </a:rPr>
                        <a:t>petichiae</a:t>
                      </a:r>
                      <a:r>
                        <a:rPr lang="en-US" sz="1200" kern="1200" dirty="0" smtClean="0">
                          <a:solidFill>
                            <a:schemeClr val="dk1"/>
                          </a:solidFill>
                          <a:effectLst/>
                          <a:latin typeface="+mn-lt"/>
                          <a:ea typeface="+mn-ea"/>
                          <a:cs typeface="+mn-cs"/>
                        </a:rPr>
                        <a:t>) on face/neck due to burst blood vessels </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pulled out/missing hair</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skull fracture/concussion</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unable to/difficulty breathing or hyperventilation</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ptosis (droopy eyelid)</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droopy face</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raspy or hoarse voice due to narrow airway/broken trachea</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coughing</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swollen lips or tongue</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inability to speak</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lip injury</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bruising/hemorrhaging:</a:t>
                      </a:r>
                    </a:p>
                    <a:p>
                      <a:r>
                        <a:rPr lang="en-US" sz="1200" kern="1200" dirty="0" smtClean="0">
                          <a:solidFill>
                            <a:schemeClr val="dk1"/>
                          </a:solidFill>
                          <a:effectLst/>
                          <a:latin typeface="+mn-lt"/>
                          <a:ea typeface="+mn-ea"/>
                          <a:cs typeface="+mn-cs"/>
                        </a:rPr>
                        <a:t>     </a:t>
                      </a:r>
                      <a:r>
                        <a:rPr lang="en-US" sz="1200" kern="1200" dirty="0" smtClean="0">
                          <a:solidFill>
                            <a:srgbClr val="0000FF"/>
                          </a:solidFill>
                          <a:effectLst/>
                          <a:latin typeface="+mn-lt"/>
                          <a:ea typeface="+mn-ea"/>
                          <a:cs typeface="+mn-cs"/>
                        </a:rPr>
                        <a:t> ♦  </a:t>
                      </a:r>
                      <a:r>
                        <a:rPr lang="en-US" sz="1200" kern="1200" dirty="0" smtClean="0">
                          <a:solidFill>
                            <a:schemeClr val="dk1"/>
                          </a:solidFill>
                          <a:effectLst/>
                          <a:latin typeface="+mn-lt"/>
                          <a:ea typeface="+mn-ea"/>
                          <a:cs typeface="+mn-cs"/>
                        </a:rPr>
                        <a:t>may be difficult to see on darker skinned victims  </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scratch marks/scrapes/abrasions:</a:t>
                      </a:r>
                    </a:p>
                    <a:p>
                      <a:r>
                        <a:rPr lang="en-US" sz="1200" kern="1200" dirty="0" smtClean="0">
                          <a:solidFill>
                            <a:srgbClr val="0000FF"/>
                          </a:solidFill>
                          <a:effectLst/>
                          <a:latin typeface="+mn-lt"/>
                          <a:ea typeface="+mn-ea"/>
                          <a:cs typeface="+mn-cs"/>
                        </a:rPr>
                        <a:t>      ♦  </a:t>
                      </a:r>
                      <a:r>
                        <a:rPr lang="en-US" sz="1200" kern="1200" dirty="0" smtClean="0">
                          <a:solidFill>
                            <a:schemeClr val="dk1"/>
                          </a:solidFill>
                          <a:effectLst/>
                          <a:latin typeface="+mn-lt"/>
                          <a:ea typeface="+mn-ea"/>
                          <a:cs typeface="+mn-cs"/>
                        </a:rPr>
                        <a:t>sometimes made during “defensive” maneuvers by victim</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bloody/broken nose</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fingernail impressions</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 red eyes due to burst capillaries in whites of the eyes</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involuntary urination or defecation</a:t>
                      </a:r>
                    </a:p>
                    <a:p>
                      <a:r>
                        <a:rPr lang="en-US" sz="1200" kern="1200" dirty="0" smtClean="0">
                          <a:solidFill>
                            <a:srgbClr val="0000FF"/>
                          </a:solidFill>
                          <a:effectLst/>
                          <a:latin typeface="+mn-lt"/>
                          <a:ea typeface="+mn-ea"/>
                          <a:cs typeface="+mn-cs"/>
                        </a:rPr>
                        <a:t>●</a:t>
                      </a:r>
                      <a:r>
                        <a:rPr lang="en-US" sz="1200" kern="1200" dirty="0" smtClean="0">
                          <a:solidFill>
                            <a:schemeClr val="dk1"/>
                          </a:solidFill>
                          <a:effectLst/>
                          <a:latin typeface="+mn-lt"/>
                          <a:ea typeface="+mn-ea"/>
                          <a:cs typeface="+mn-cs"/>
                        </a:rPr>
                        <a:t>  vomiting</a:t>
                      </a:r>
                    </a:p>
                    <a:p>
                      <a:r>
                        <a:rPr lang="en-US" sz="1200" kern="1200" dirty="0" smtClean="0">
                          <a:solidFill>
                            <a:srgbClr val="0000FF"/>
                          </a:solidFill>
                          <a:effectLst/>
                          <a:latin typeface="+mn-lt"/>
                          <a:ea typeface="+mn-ea"/>
                          <a:cs typeface="+mn-cs"/>
                        </a:rPr>
                        <a:t>●  </a:t>
                      </a:r>
                      <a:r>
                        <a:rPr lang="en-US" sz="1200" kern="1200" dirty="0" smtClean="0">
                          <a:solidFill>
                            <a:schemeClr val="dk1"/>
                          </a:solidFill>
                          <a:effectLst/>
                          <a:latin typeface="+mn-lt"/>
                          <a:ea typeface="+mn-ea"/>
                          <a:cs typeface="+mn-cs"/>
                        </a:rPr>
                        <a:t>seizure</a:t>
                      </a:r>
                    </a:p>
                    <a:p>
                      <a:endParaRPr lang="en-US" sz="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bl>
          </a:graphicData>
        </a:graphic>
      </p:graphicFrame>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419751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7543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705600" y="6400800"/>
            <a:ext cx="2133600" cy="365125"/>
          </a:xfrm>
        </p:spPr>
        <p:txBody>
          <a:bodyPr/>
          <a:lstStyle/>
          <a:p>
            <a:fld id="{9DC5BF18-7012-4D84-89EC-C2B2EAA21A50}"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2841186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14600"/>
            <a:ext cx="7924800" cy="646331"/>
          </a:xfrm>
          <a:prstGeom prst="rect">
            <a:avLst/>
          </a:prstGeom>
          <a:noFill/>
        </p:spPr>
        <p:txBody>
          <a:bodyPr wrap="square" rtlCol="0">
            <a:spAutoFit/>
          </a:bodyPr>
          <a:lstStyle/>
          <a:p>
            <a:pPr algn="ctr"/>
            <a:r>
              <a:rPr lang="en-US" b="1" dirty="0">
                <a:solidFill>
                  <a:srgbClr val="0000FF"/>
                </a:solidFill>
              </a:rPr>
              <a:t>Law Enforcement Officer’s  Initial </a:t>
            </a:r>
            <a:r>
              <a:rPr lang="en-US" b="1" dirty="0" smtClean="0">
                <a:solidFill>
                  <a:srgbClr val="0000FF"/>
                </a:solidFill>
              </a:rPr>
              <a:t>Response to </a:t>
            </a:r>
            <a:r>
              <a:rPr lang="en-US" b="1" u="sng" dirty="0" smtClean="0">
                <a:solidFill>
                  <a:srgbClr val="0000FF"/>
                </a:solidFill>
              </a:rPr>
              <a:t>NON-FATA</a:t>
            </a:r>
            <a:r>
              <a:rPr lang="en-US" b="1" dirty="0" smtClean="0">
                <a:solidFill>
                  <a:srgbClr val="0000FF"/>
                </a:solidFill>
              </a:rPr>
              <a:t>L STRANGULATION</a:t>
            </a:r>
            <a:endParaRPr lang="en-US" dirty="0">
              <a:solidFill>
                <a:srgbClr val="0000FF"/>
              </a:solidFill>
            </a:endParaRPr>
          </a:p>
          <a:p>
            <a:r>
              <a:rPr lang="en-US" b="1" dirty="0">
                <a:solidFill>
                  <a:srgbClr val="0000FF"/>
                </a:solidFill>
              </a:rPr>
              <a:t> </a:t>
            </a:r>
            <a:endParaRPr lang="en-US"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1085332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6001643"/>
          </a:xfrm>
          <a:prstGeom prst="rect">
            <a:avLst/>
          </a:prstGeom>
          <a:noFill/>
        </p:spPr>
        <p:txBody>
          <a:bodyPr wrap="square" rtlCol="0">
            <a:spAutoFit/>
          </a:bodyPr>
          <a:lstStyle/>
          <a:p>
            <a:r>
              <a:rPr lang="en-US" sz="1200" dirty="0">
                <a:solidFill>
                  <a:srgbClr val="C00000"/>
                </a:solidFill>
              </a:rPr>
              <a:t>►</a:t>
            </a:r>
            <a:r>
              <a:rPr lang="en-US" sz="1200" b="1" dirty="0"/>
              <a:t> </a:t>
            </a:r>
            <a:r>
              <a:rPr lang="en-US" sz="1200" b="1" dirty="0">
                <a:solidFill>
                  <a:srgbClr val="0000FF"/>
                </a:solidFill>
              </a:rPr>
              <a:t>understand </a:t>
            </a:r>
            <a:r>
              <a:rPr lang="en-US" sz="1200" b="1" dirty="0" smtClean="0">
                <a:solidFill>
                  <a:srgbClr val="0000FF"/>
                </a:solidFill>
              </a:rPr>
              <a:t>signs/symptoms </a:t>
            </a:r>
            <a:r>
              <a:rPr lang="en-US" sz="1200" b="1" dirty="0">
                <a:solidFill>
                  <a:srgbClr val="0000FF"/>
                </a:solidFill>
              </a:rPr>
              <a:t>of non-fatal strangulation, </a:t>
            </a:r>
            <a:r>
              <a:rPr lang="en-US" sz="1200" b="1" u="sng" dirty="0" smtClean="0">
                <a:solidFill>
                  <a:srgbClr val="0000FF"/>
                </a:solidFill>
              </a:rPr>
              <a:t>OBSERVE</a:t>
            </a:r>
            <a:r>
              <a:rPr lang="en-US" sz="1200" b="1" dirty="0" smtClean="0">
                <a:solidFill>
                  <a:srgbClr val="0000FF"/>
                </a:solidFill>
              </a:rPr>
              <a:t>, </a:t>
            </a:r>
            <a:r>
              <a:rPr lang="en-US" sz="1200" b="1" u="sng" dirty="0" smtClean="0">
                <a:solidFill>
                  <a:srgbClr val="0000FF"/>
                </a:solidFill>
              </a:rPr>
              <a:t>IDENTIFY</a:t>
            </a:r>
            <a:r>
              <a:rPr lang="en-US" sz="1200" b="1" dirty="0" smtClean="0">
                <a:solidFill>
                  <a:srgbClr val="0000FF"/>
                </a:solidFill>
              </a:rPr>
              <a:t> </a:t>
            </a:r>
            <a:r>
              <a:rPr lang="en-US" sz="1200" b="1" dirty="0">
                <a:solidFill>
                  <a:srgbClr val="0000FF"/>
                </a:solidFill>
              </a:rPr>
              <a:t>and accurately </a:t>
            </a:r>
            <a:r>
              <a:rPr lang="en-US" sz="1200" b="1" u="sng" dirty="0" smtClean="0">
                <a:solidFill>
                  <a:srgbClr val="0000FF"/>
                </a:solidFill>
              </a:rPr>
              <a:t>RECORD</a:t>
            </a:r>
            <a:r>
              <a:rPr lang="en-US" sz="1200" b="1" dirty="0" smtClean="0">
                <a:solidFill>
                  <a:srgbClr val="0000FF"/>
                </a:solidFill>
              </a:rPr>
              <a:t>/document </a:t>
            </a:r>
            <a:r>
              <a:rPr lang="en-US" sz="1200" b="1" dirty="0">
                <a:solidFill>
                  <a:srgbClr val="0000FF"/>
                </a:solidFill>
              </a:rPr>
              <a:t>them;  </a:t>
            </a:r>
            <a:endParaRPr lang="en-US" sz="1200" dirty="0">
              <a:solidFill>
                <a:srgbClr val="0000FF"/>
              </a:solidFill>
            </a:endParaRPr>
          </a:p>
          <a:p>
            <a:r>
              <a:rPr lang="en-US" sz="800" dirty="0">
                <a:solidFill>
                  <a:srgbClr val="0000FF"/>
                </a:solidFill>
              </a:rPr>
              <a:t> </a:t>
            </a:r>
          </a:p>
          <a:p>
            <a:r>
              <a:rPr lang="en-US" sz="1200" dirty="0">
                <a:solidFill>
                  <a:srgbClr val="C00000"/>
                </a:solidFill>
              </a:rPr>
              <a:t>►</a:t>
            </a:r>
            <a:r>
              <a:rPr lang="en-US" sz="1200" dirty="0"/>
              <a:t> be aware of </a:t>
            </a:r>
            <a:r>
              <a:rPr lang="en-US" sz="1200" b="1" dirty="0" smtClean="0">
                <a:solidFill>
                  <a:srgbClr val="0000FF"/>
                </a:solidFill>
              </a:rPr>
              <a:t>seriousness </a:t>
            </a:r>
            <a:r>
              <a:rPr lang="en-US" sz="1200" b="1" dirty="0">
                <a:solidFill>
                  <a:srgbClr val="0000FF"/>
                </a:solidFill>
              </a:rPr>
              <a:t>of </a:t>
            </a:r>
            <a:r>
              <a:rPr lang="en-US" sz="1200" b="1" u="sng" dirty="0">
                <a:solidFill>
                  <a:srgbClr val="0000FF"/>
                </a:solidFill>
              </a:rPr>
              <a:t>invisible</a:t>
            </a:r>
            <a:r>
              <a:rPr lang="en-US" sz="1200" b="1" dirty="0">
                <a:solidFill>
                  <a:srgbClr val="0000FF"/>
                </a:solidFill>
              </a:rPr>
              <a:t> injuries:</a:t>
            </a:r>
            <a:endParaRPr lang="en-US" sz="1200" dirty="0">
              <a:solidFill>
                <a:srgbClr val="0000FF"/>
              </a:solidFill>
            </a:endParaRPr>
          </a:p>
          <a:p>
            <a:endParaRPr lang="en-US" sz="800" dirty="0">
              <a:solidFill>
                <a:srgbClr val="0000FF"/>
              </a:solidFill>
            </a:endParaRPr>
          </a:p>
          <a:p>
            <a:r>
              <a:rPr lang="en-US" sz="1200" dirty="0">
                <a:solidFill>
                  <a:srgbClr val="C00000"/>
                </a:solidFill>
              </a:rPr>
              <a:t>►</a:t>
            </a:r>
            <a:r>
              <a:rPr lang="en-US" sz="1200" dirty="0"/>
              <a:t> level of injuries and symptoms depends on many factors including:</a:t>
            </a:r>
          </a:p>
          <a:p>
            <a:r>
              <a:rPr lang="en-US" sz="1200" dirty="0" smtClean="0">
                <a:solidFill>
                  <a:srgbClr val="C00000"/>
                </a:solidFill>
              </a:rPr>
              <a:t>               	■  </a:t>
            </a:r>
            <a:r>
              <a:rPr lang="en-US" sz="1200" dirty="0"/>
              <a:t>method of strangulation; </a:t>
            </a:r>
            <a:r>
              <a:rPr lang="en-US" sz="1200" dirty="0" smtClean="0"/>
              <a:t>	              </a:t>
            </a:r>
            <a:r>
              <a:rPr lang="en-US" sz="1200" dirty="0" smtClean="0">
                <a:solidFill>
                  <a:srgbClr val="C00000"/>
                </a:solidFill>
              </a:rPr>
              <a:t> 		■  </a:t>
            </a:r>
            <a:r>
              <a:rPr lang="en-US" sz="1200" dirty="0" smtClean="0"/>
              <a:t>age/health of victim; </a:t>
            </a:r>
          </a:p>
          <a:p>
            <a:r>
              <a:rPr lang="en-US" sz="1200" dirty="0" smtClean="0">
                <a:solidFill>
                  <a:srgbClr val="C00000"/>
                </a:solidFill>
              </a:rPr>
              <a:t>	■  </a:t>
            </a:r>
            <a:r>
              <a:rPr lang="en-US" sz="1200" dirty="0"/>
              <a:t>size and weight of the perpetrator; </a:t>
            </a:r>
            <a:r>
              <a:rPr lang="en-US" sz="1200" dirty="0" smtClean="0"/>
              <a:t>		</a:t>
            </a:r>
            <a:r>
              <a:rPr lang="en-US" sz="1200" dirty="0" smtClean="0">
                <a:solidFill>
                  <a:srgbClr val="C00000"/>
                </a:solidFill>
              </a:rPr>
              <a:t>■  </a:t>
            </a:r>
            <a:r>
              <a:rPr lang="en-US" sz="1200" dirty="0"/>
              <a:t>amount of force used; </a:t>
            </a:r>
          </a:p>
          <a:p>
            <a:r>
              <a:rPr lang="en-US" sz="1200" dirty="0" smtClean="0"/>
              <a:t>              </a:t>
            </a:r>
            <a:r>
              <a:rPr lang="en-US" sz="1200" dirty="0" smtClean="0">
                <a:solidFill>
                  <a:srgbClr val="C00000"/>
                </a:solidFill>
              </a:rPr>
              <a:t> 	■  </a:t>
            </a:r>
            <a:r>
              <a:rPr lang="en-US" sz="1200" dirty="0"/>
              <a:t>whether the victim struggled to break free;</a:t>
            </a:r>
          </a:p>
          <a:p>
            <a:r>
              <a:rPr lang="en-US" sz="1200" dirty="0" smtClean="0">
                <a:solidFill>
                  <a:srgbClr val="C00000"/>
                </a:solidFill>
              </a:rPr>
              <a:t>               	■  </a:t>
            </a:r>
            <a:r>
              <a:rPr lang="en-US" sz="1200" dirty="0"/>
              <a:t>whether the victim was under the influence of alcohol </a:t>
            </a:r>
            <a:r>
              <a:rPr lang="en-US" sz="1200" dirty="0" smtClean="0"/>
              <a:t>and/or </a:t>
            </a:r>
            <a:r>
              <a:rPr lang="en-US" sz="1200" dirty="0"/>
              <a:t>drugs;</a:t>
            </a:r>
          </a:p>
          <a:p>
            <a:r>
              <a:rPr lang="en-US" sz="800" dirty="0"/>
              <a:t> </a:t>
            </a:r>
          </a:p>
          <a:p>
            <a:r>
              <a:rPr lang="en-US" sz="1200" b="1" dirty="0" smtClean="0">
                <a:solidFill>
                  <a:srgbClr val="C00000"/>
                </a:solidFill>
              </a:rPr>
              <a:t>►</a:t>
            </a:r>
            <a:r>
              <a:rPr lang="en-US" sz="1200" b="1" dirty="0" smtClean="0"/>
              <a:t> </a:t>
            </a:r>
            <a:r>
              <a:rPr lang="en-US" sz="1200" b="1" u="sng" dirty="0" smtClean="0">
                <a:solidFill>
                  <a:srgbClr val="0000FF"/>
                </a:solidFill>
              </a:rPr>
              <a:t>OBSERVE</a:t>
            </a:r>
            <a:r>
              <a:rPr lang="en-US" sz="1200" b="1" dirty="0" smtClean="0">
                <a:solidFill>
                  <a:srgbClr val="0000FF"/>
                </a:solidFill>
              </a:rPr>
              <a:t>/specifically </a:t>
            </a:r>
            <a:r>
              <a:rPr lang="en-US" sz="1200" b="1" u="sng" dirty="0" smtClean="0">
                <a:solidFill>
                  <a:srgbClr val="0000FF"/>
                </a:solidFill>
              </a:rPr>
              <a:t>DOCUMENT</a:t>
            </a:r>
            <a:r>
              <a:rPr lang="en-US" sz="1200" b="1" dirty="0" smtClean="0">
                <a:solidFill>
                  <a:srgbClr val="0000FF"/>
                </a:solidFill>
              </a:rPr>
              <a:t>:</a:t>
            </a:r>
            <a:endParaRPr lang="en-US" sz="1200" dirty="0">
              <a:solidFill>
                <a:srgbClr val="0000FF"/>
              </a:solidFill>
            </a:endParaRPr>
          </a:p>
          <a:p>
            <a:r>
              <a:rPr lang="en-US" sz="1200" b="1" dirty="0">
                <a:solidFill>
                  <a:srgbClr val="C00000"/>
                </a:solidFill>
              </a:rPr>
              <a:t>               ■  </a:t>
            </a:r>
            <a:r>
              <a:rPr lang="en-US" sz="1200" dirty="0" smtClean="0"/>
              <a:t>victim </a:t>
            </a:r>
            <a:r>
              <a:rPr lang="en-US" sz="1200" b="1" u="sng" dirty="0" smtClean="0">
                <a:solidFill>
                  <a:srgbClr val="0000FF"/>
                </a:solidFill>
              </a:rPr>
              <a:t>BEHAVIOR</a:t>
            </a:r>
            <a:r>
              <a:rPr lang="en-US" sz="1200" b="1" u="sng" dirty="0">
                <a:solidFill>
                  <a:srgbClr val="0000FF"/>
                </a:solidFill>
              </a:rPr>
              <a:t>:</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 </a:t>
            </a:r>
            <a:r>
              <a:rPr lang="en-US" sz="1200" dirty="0" smtClean="0">
                <a:solidFill>
                  <a:srgbClr val="C00000"/>
                </a:solidFill>
              </a:rPr>
              <a:t> </a:t>
            </a:r>
            <a:r>
              <a:rPr lang="en-US" sz="1200" dirty="0" smtClean="0"/>
              <a:t>confusion/restlessness/hostility caused by asphyxia/hypoxia;</a:t>
            </a:r>
            <a:endParaRPr lang="en-US" sz="1200" dirty="0"/>
          </a:p>
          <a:p>
            <a:r>
              <a:rPr lang="en-US" sz="1200" dirty="0" smtClean="0"/>
              <a:t>	</a:t>
            </a:r>
            <a:r>
              <a:rPr lang="en-US" sz="1200" dirty="0" smtClean="0">
                <a:solidFill>
                  <a:srgbClr val="C00000"/>
                </a:solidFill>
              </a:rPr>
              <a:t>♦ </a:t>
            </a:r>
            <a:r>
              <a:rPr lang="en-US" sz="1200" dirty="0" smtClean="0"/>
              <a:t> </a:t>
            </a:r>
            <a:r>
              <a:rPr lang="en-US" sz="1200" dirty="0"/>
              <a:t>difficulty in communication; </a:t>
            </a:r>
          </a:p>
          <a:p>
            <a:r>
              <a:rPr lang="en-US" sz="1200" dirty="0">
                <a:solidFill>
                  <a:srgbClr val="C00000"/>
                </a:solidFill>
              </a:rPr>
              <a:t>                          </a:t>
            </a:r>
            <a:r>
              <a:rPr lang="en-US" sz="1200" dirty="0" smtClean="0">
                <a:solidFill>
                  <a:srgbClr val="C00000"/>
                </a:solidFill>
              </a:rPr>
              <a:t>♦  </a:t>
            </a:r>
            <a:r>
              <a:rPr lang="en-US" sz="1200" u="sng" dirty="0" smtClean="0"/>
              <a:t>involuntary</a:t>
            </a:r>
            <a:r>
              <a:rPr lang="en-US" sz="1200" dirty="0" smtClean="0"/>
              <a:t> </a:t>
            </a:r>
            <a:r>
              <a:rPr lang="en-US" sz="1200" dirty="0"/>
              <a:t>urination/bowel movement;</a:t>
            </a:r>
          </a:p>
          <a:p>
            <a:r>
              <a:rPr lang="en-US" sz="1200" dirty="0">
                <a:solidFill>
                  <a:srgbClr val="C00000"/>
                </a:solidFill>
              </a:rPr>
              <a:t>                          </a:t>
            </a:r>
            <a:r>
              <a:rPr lang="en-US" sz="1200" dirty="0" smtClean="0">
                <a:solidFill>
                  <a:srgbClr val="C00000"/>
                </a:solidFill>
              </a:rPr>
              <a:t>	♦  </a:t>
            </a:r>
            <a:r>
              <a:rPr lang="en-US" sz="1200" dirty="0"/>
              <a:t>signs of paralysis/facial or eye lid </a:t>
            </a:r>
            <a:r>
              <a:rPr lang="en-US" sz="1200" dirty="0" smtClean="0"/>
              <a:t>drooping/stroke like symptoms:</a:t>
            </a:r>
            <a:endParaRPr lang="en-US" sz="1200" dirty="0"/>
          </a:p>
          <a:p>
            <a:r>
              <a:rPr lang="en-US" sz="1200" dirty="0" smtClean="0"/>
              <a:t>	</a:t>
            </a:r>
            <a:r>
              <a:rPr lang="en-US" sz="1200" dirty="0" smtClean="0">
                <a:solidFill>
                  <a:srgbClr val="C00000"/>
                </a:solidFill>
              </a:rPr>
              <a:t>♦ </a:t>
            </a:r>
            <a:r>
              <a:rPr lang="en-US" sz="1200" dirty="0" smtClean="0"/>
              <a:t> </a:t>
            </a:r>
            <a:r>
              <a:rPr lang="en-US" sz="1200" dirty="0"/>
              <a:t>voice changes/hoarseness</a:t>
            </a:r>
            <a:r>
              <a:rPr lang="en-US" sz="1200" dirty="0" smtClean="0"/>
              <a:t>;</a:t>
            </a:r>
            <a:r>
              <a:rPr lang="en-US" sz="1200" dirty="0"/>
              <a:t> </a:t>
            </a:r>
          </a:p>
          <a:p>
            <a:r>
              <a:rPr lang="en-US" sz="1200" dirty="0">
                <a:solidFill>
                  <a:srgbClr val="C00000"/>
                </a:solidFill>
              </a:rPr>
              <a:t>                          </a:t>
            </a:r>
            <a:r>
              <a:rPr lang="en-US" sz="1200" dirty="0" smtClean="0">
                <a:solidFill>
                  <a:srgbClr val="C00000"/>
                </a:solidFill>
              </a:rPr>
              <a:t>	♦  </a:t>
            </a:r>
            <a:r>
              <a:rPr lang="en-US" sz="1200" dirty="0"/>
              <a:t>agitation due to hypoxia (deficiency in the </a:t>
            </a:r>
            <a:r>
              <a:rPr lang="en-US" sz="1200" dirty="0" smtClean="0"/>
              <a:t>amount </a:t>
            </a:r>
            <a:r>
              <a:rPr lang="en-US" sz="1200" dirty="0"/>
              <a:t>of oxygen reaching body tissues</a:t>
            </a:r>
            <a:r>
              <a:rPr lang="en-US" sz="1200" dirty="0" smtClean="0"/>
              <a:t>, </a:t>
            </a:r>
            <a:r>
              <a:rPr lang="en-US" sz="1200" dirty="0"/>
              <a:t>including the brain</a:t>
            </a:r>
            <a:r>
              <a:rPr lang="en-US" sz="1200" dirty="0" smtClean="0"/>
              <a:t>);</a:t>
            </a:r>
            <a:endParaRPr lang="en-US" sz="1200" dirty="0"/>
          </a:p>
          <a:p>
            <a:r>
              <a:rPr lang="en-US" sz="1200" dirty="0" smtClean="0"/>
              <a:t>	</a:t>
            </a:r>
            <a:r>
              <a:rPr lang="en-US" sz="1200" dirty="0" smtClean="0">
                <a:solidFill>
                  <a:srgbClr val="C00000"/>
                </a:solidFill>
              </a:rPr>
              <a:t>♦ </a:t>
            </a:r>
            <a:r>
              <a:rPr lang="en-US" sz="1200" dirty="0" smtClean="0"/>
              <a:t> appear </a:t>
            </a:r>
            <a:r>
              <a:rPr lang="en-US" sz="1200" dirty="0"/>
              <a:t>to have a mental health disability or </a:t>
            </a:r>
            <a:r>
              <a:rPr lang="en-US" sz="1200" dirty="0" smtClean="0"/>
              <a:t>developmental </a:t>
            </a:r>
            <a:r>
              <a:rPr lang="en-US" sz="1200" dirty="0"/>
              <a:t>disability; </a:t>
            </a:r>
          </a:p>
          <a:p>
            <a:r>
              <a:rPr lang="en-US" sz="1200" b="1" dirty="0"/>
              <a:t>          </a:t>
            </a:r>
            <a:r>
              <a:rPr lang="en-US" sz="1200" b="1" dirty="0" smtClean="0"/>
              <a:t>	</a:t>
            </a:r>
            <a:r>
              <a:rPr lang="en-US" sz="1200" b="1" dirty="0" smtClean="0">
                <a:solidFill>
                  <a:srgbClr val="C00000"/>
                </a:solidFill>
              </a:rPr>
              <a:t>♦</a:t>
            </a:r>
            <a:r>
              <a:rPr lang="en-US" sz="1200" dirty="0" smtClean="0"/>
              <a:t>  loss </a:t>
            </a:r>
            <a:r>
              <a:rPr lang="en-US" sz="1200" dirty="0"/>
              <a:t>of </a:t>
            </a:r>
            <a:r>
              <a:rPr lang="en-US" sz="1200" dirty="0" smtClean="0"/>
              <a:t>memory/lapse </a:t>
            </a:r>
            <a:r>
              <a:rPr lang="en-US" sz="1200" dirty="0"/>
              <a:t>in time or location; </a:t>
            </a:r>
          </a:p>
          <a:p>
            <a:r>
              <a:rPr lang="en-US" sz="1200" dirty="0">
                <a:solidFill>
                  <a:srgbClr val="C00000"/>
                </a:solidFill>
              </a:rPr>
              <a:t>                          </a:t>
            </a:r>
            <a:r>
              <a:rPr lang="en-US" sz="1200" dirty="0" smtClean="0">
                <a:solidFill>
                  <a:srgbClr val="C00000"/>
                </a:solidFill>
              </a:rPr>
              <a:t>	</a:t>
            </a:r>
            <a:r>
              <a:rPr lang="en-US" sz="1200" dirty="0" smtClean="0">
                <a:solidFill>
                  <a:srgbClr val="C00000"/>
                </a:solidFill>
                <a:latin typeface="Arial"/>
                <a:cs typeface="Arial"/>
              </a:rPr>
              <a:t>♦</a:t>
            </a:r>
            <a:r>
              <a:rPr lang="en-US" sz="1200" dirty="0" smtClean="0">
                <a:solidFill>
                  <a:srgbClr val="C00000"/>
                </a:solidFill>
              </a:rPr>
              <a:t>  </a:t>
            </a:r>
            <a:r>
              <a:rPr lang="en-US" sz="1200" dirty="0" smtClean="0"/>
              <a:t>unexplained bump/injury to </a:t>
            </a:r>
            <a:r>
              <a:rPr lang="en-US" sz="1200" dirty="0"/>
              <a:t>head;  </a:t>
            </a:r>
          </a:p>
          <a:p>
            <a:r>
              <a:rPr lang="en-US" sz="1200" dirty="0">
                <a:solidFill>
                  <a:srgbClr val="C00000"/>
                </a:solidFill>
              </a:rPr>
              <a:t>                         </a:t>
            </a:r>
            <a:r>
              <a:rPr lang="en-US" sz="1200" dirty="0" smtClean="0">
                <a:solidFill>
                  <a:srgbClr val="C00000"/>
                </a:solidFill>
              </a:rPr>
              <a:t>	♦ </a:t>
            </a:r>
            <a:r>
              <a:rPr lang="en-US" sz="1200" dirty="0" smtClean="0"/>
              <a:t> PTSD </a:t>
            </a:r>
            <a:r>
              <a:rPr lang="en-US" sz="1200" dirty="0"/>
              <a:t>symptoms caused by a fear of death or </a:t>
            </a:r>
            <a:r>
              <a:rPr lang="en-US" sz="1200" dirty="0" smtClean="0"/>
              <a:t>coercive </a:t>
            </a:r>
            <a:r>
              <a:rPr lang="en-US" sz="1200" dirty="0"/>
              <a:t>control exerted upon them:</a:t>
            </a:r>
          </a:p>
          <a:p>
            <a:r>
              <a:rPr lang="en-US" sz="1200" dirty="0">
                <a:solidFill>
                  <a:srgbClr val="C00000"/>
                </a:solidFill>
              </a:rPr>
              <a:t>                                           </a:t>
            </a:r>
            <a:r>
              <a:rPr lang="en-US" sz="1200" dirty="0" smtClean="0">
                <a:solidFill>
                  <a:srgbClr val="C00000"/>
                </a:solidFill>
              </a:rPr>
              <a:t>♣ </a:t>
            </a:r>
            <a:r>
              <a:rPr lang="en-US" sz="1200" dirty="0"/>
              <a:t>fear/anxiety</a:t>
            </a:r>
            <a:r>
              <a:rPr lang="en-US" sz="1200" dirty="0" smtClean="0"/>
              <a:t>;                                                    	</a:t>
            </a:r>
            <a:r>
              <a:rPr lang="en-US" sz="1200" dirty="0" smtClean="0">
                <a:solidFill>
                  <a:srgbClr val="C00000"/>
                </a:solidFill>
              </a:rPr>
              <a:t>♣</a:t>
            </a:r>
            <a:r>
              <a:rPr lang="en-US" sz="1200" dirty="0" smtClean="0"/>
              <a:t> </a:t>
            </a:r>
            <a:r>
              <a:rPr lang="en-US" sz="1200" dirty="0"/>
              <a:t>mistrust;</a:t>
            </a:r>
          </a:p>
          <a:p>
            <a:r>
              <a:rPr lang="en-US" sz="1200" dirty="0">
                <a:solidFill>
                  <a:srgbClr val="C00000"/>
                </a:solidFill>
              </a:rPr>
              <a:t>                                           </a:t>
            </a:r>
            <a:r>
              <a:rPr lang="en-US" sz="1200" dirty="0" smtClean="0">
                <a:solidFill>
                  <a:srgbClr val="C00000"/>
                </a:solidFill>
              </a:rPr>
              <a:t>♣ </a:t>
            </a:r>
            <a:r>
              <a:rPr lang="en-US" sz="1200" dirty="0"/>
              <a:t>hostility/irritability/angry outbursts</a:t>
            </a:r>
            <a:r>
              <a:rPr lang="en-US" sz="1200" dirty="0" smtClean="0"/>
              <a:t>; 	</a:t>
            </a:r>
            <a:r>
              <a:rPr lang="en-US" sz="1200" dirty="0" smtClean="0">
                <a:solidFill>
                  <a:srgbClr val="C00000"/>
                </a:solidFill>
              </a:rPr>
              <a:t>♣ </a:t>
            </a:r>
            <a:r>
              <a:rPr lang="en-US" sz="1200" dirty="0"/>
              <a:t>agitation/aggressiveness;     </a:t>
            </a:r>
          </a:p>
          <a:p>
            <a:r>
              <a:rPr lang="en-US" sz="1200" dirty="0">
                <a:solidFill>
                  <a:srgbClr val="C00000"/>
                </a:solidFill>
              </a:rPr>
              <a:t>                                           </a:t>
            </a:r>
            <a:r>
              <a:rPr lang="en-US" sz="1200" dirty="0" smtClean="0">
                <a:solidFill>
                  <a:srgbClr val="C00000"/>
                </a:solidFill>
              </a:rPr>
              <a:t>♣ </a:t>
            </a:r>
            <a:r>
              <a:rPr lang="en-US" sz="1200" dirty="0"/>
              <a:t>unwillingness to talk about the incident</a:t>
            </a:r>
            <a:r>
              <a:rPr lang="en-US" sz="1200" dirty="0" smtClean="0"/>
              <a:t>;	</a:t>
            </a:r>
            <a:r>
              <a:rPr lang="en-US" sz="1200" dirty="0" smtClean="0">
                <a:solidFill>
                  <a:srgbClr val="C00000"/>
                </a:solidFill>
              </a:rPr>
              <a:t>♣</a:t>
            </a:r>
            <a:r>
              <a:rPr lang="en-US" sz="1200" dirty="0" smtClean="0"/>
              <a:t> </a:t>
            </a:r>
            <a:r>
              <a:rPr lang="en-US" sz="1200" dirty="0"/>
              <a:t>emotional numbness; </a:t>
            </a:r>
          </a:p>
          <a:p>
            <a:r>
              <a:rPr lang="en-US" sz="800" b="1" dirty="0"/>
              <a:t> </a:t>
            </a:r>
            <a:endParaRPr lang="en-US" sz="800" dirty="0"/>
          </a:p>
          <a:p>
            <a:r>
              <a:rPr lang="en-US" sz="1200" b="1" dirty="0">
                <a:solidFill>
                  <a:srgbClr val="C00000"/>
                </a:solidFill>
              </a:rPr>
              <a:t>               </a:t>
            </a:r>
            <a:r>
              <a:rPr lang="en-US" sz="1200" b="1" dirty="0" smtClean="0">
                <a:solidFill>
                  <a:srgbClr val="C00000"/>
                </a:solidFill>
                <a:cs typeface="Arial"/>
              </a:rPr>
              <a:t>■  </a:t>
            </a:r>
            <a:r>
              <a:rPr lang="en-US" sz="1200" dirty="0" smtClean="0">
                <a:cs typeface="Arial"/>
              </a:rPr>
              <a:t>victim</a:t>
            </a:r>
            <a:r>
              <a:rPr lang="en-US" sz="1200" b="1" dirty="0" smtClean="0">
                <a:cs typeface="Arial"/>
              </a:rPr>
              <a:t> </a:t>
            </a:r>
            <a:r>
              <a:rPr lang="en-US" sz="1200" b="1" u="sng" dirty="0" smtClean="0">
                <a:solidFill>
                  <a:srgbClr val="0000FF"/>
                </a:solidFill>
              </a:rPr>
              <a:t>VERBAL </a:t>
            </a:r>
            <a:r>
              <a:rPr lang="en-US" sz="1200" b="1" u="sng" dirty="0">
                <a:solidFill>
                  <a:srgbClr val="0000FF"/>
                </a:solidFill>
              </a:rPr>
              <a:t>RESPONSES: </a:t>
            </a:r>
            <a:endParaRPr lang="en-US" sz="1200" u="sng" dirty="0">
              <a:solidFill>
                <a:srgbClr val="0000FF"/>
              </a:solidFill>
            </a:endParaRPr>
          </a:p>
          <a:p>
            <a:r>
              <a:rPr lang="en-US" sz="1200" dirty="0"/>
              <a:t>                          </a:t>
            </a:r>
            <a:r>
              <a:rPr lang="en-US" sz="1200" dirty="0" smtClean="0">
                <a:solidFill>
                  <a:srgbClr val="C00000"/>
                </a:solidFill>
              </a:rPr>
              <a:t>♦ </a:t>
            </a:r>
            <a:r>
              <a:rPr lang="en-US" sz="1200" dirty="0" smtClean="0"/>
              <a:t> </a:t>
            </a:r>
            <a:r>
              <a:rPr lang="en-US" sz="1200" dirty="0"/>
              <a:t>inability to concentrate/focus</a:t>
            </a:r>
            <a:r>
              <a:rPr lang="en-US" sz="1200" dirty="0" smtClean="0"/>
              <a:t>;</a:t>
            </a:r>
            <a:r>
              <a:rPr lang="en-US" sz="1200" b="1" dirty="0" smtClean="0"/>
              <a:t>                   	</a:t>
            </a:r>
            <a:r>
              <a:rPr lang="en-US" sz="1200" b="1" dirty="0" smtClean="0">
                <a:solidFill>
                  <a:srgbClr val="C00000"/>
                </a:solidFill>
              </a:rPr>
              <a:t>♦ </a:t>
            </a:r>
            <a:r>
              <a:rPr lang="en-US" sz="1200" dirty="0" smtClean="0">
                <a:solidFill>
                  <a:srgbClr val="C00000"/>
                </a:solidFill>
              </a:rPr>
              <a:t> </a:t>
            </a:r>
            <a:r>
              <a:rPr lang="en-US" sz="1200" dirty="0"/>
              <a:t>confusion;</a:t>
            </a:r>
          </a:p>
          <a:p>
            <a:r>
              <a:rPr lang="en-US" sz="1200" dirty="0">
                <a:solidFill>
                  <a:srgbClr val="C00000"/>
                </a:solidFill>
              </a:rPr>
              <a:t>                          </a:t>
            </a:r>
            <a:r>
              <a:rPr lang="en-US" sz="1200" dirty="0" smtClean="0">
                <a:solidFill>
                  <a:srgbClr val="C00000"/>
                </a:solidFill>
              </a:rPr>
              <a:t>♦  </a:t>
            </a:r>
            <a:r>
              <a:rPr lang="en-US" sz="1200" dirty="0"/>
              <a:t>memory </a:t>
            </a:r>
            <a:r>
              <a:rPr lang="en-US" sz="1200" dirty="0" smtClean="0"/>
              <a:t>loss;                                        	</a:t>
            </a:r>
            <a:r>
              <a:rPr lang="en-US" sz="1200" dirty="0" smtClean="0">
                <a:solidFill>
                  <a:srgbClr val="C00000"/>
                </a:solidFill>
              </a:rPr>
              <a:t>♦  </a:t>
            </a:r>
            <a:r>
              <a:rPr lang="en-US" sz="1200" dirty="0"/>
              <a:t>difficulty </a:t>
            </a:r>
            <a:r>
              <a:rPr lang="en-US" sz="1200" dirty="0" smtClean="0"/>
              <a:t>speaking/slurred speech/appearance </a:t>
            </a:r>
            <a:r>
              <a:rPr lang="en-US" sz="1200" dirty="0"/>
              <a:t>of intoxication;</a:t>
            </a:r>
          </a:p>
          <a:p>
            <a:r>
              <a:rPr lang="en-US" sz="800" dirty="0"/>
              <a:t> </a:t>
            </a:r>
          </a:p>
          <a:p>
            <a:r>
              <a:rPr lang="en-US" sz="1200" b="1" dirty="0">
                <a:solidFill>
                  <a:srgbClr val="C00000"/>
                </a:solidFill>
              </a:rPr>
              <a:t>               </a:t>
            </a:r>
            <a:r>
              <a:rPr lang="en-US" sz="1200" b="1" dirty="0" smtClean="0">
                <a:solidFill>
                  <a:srgbClr val="C00000"/>
                </a:solidFill>
                <a:cs typeface="Arial"/>
              </a:rPr>
              <a:t>■  </a:t>
            </a:r>
            <a:r>
              <a:rPr lang="en-US" sz="1200" dirty="0" smtClean="0">
                <a:cs typeface="Arial"/>
              </a:rPr>
              <a:t>victim</a:t>
            </a:r>
            <a:r>
              <a:rPr lang="en-US" sz="1200" b="1" dirty="0" smtClean="0">
                <a:cs typeface="Arial"/>
              </a:rPr>
              <a:t> </a:t>
            </a:r>
            <a:r>
              <a:rPr lang="en-US" sz="1200" b="1" u="sng" dirty="0" smtClean="0">
                <a:solidFill>
                  <a:srgbClr val="0000FF"/>
                </a:solidFill>
              </a:rPr>
              <a:t>PHYSICAL </a:t>
            </a:r>
            <a:r>
              <a:rPr lang="en-US" sz="1200" b="1" u="sng" dirty="0">
                <a:solidFill>
                  <a:srgbClr val="0000FF"/>
                </a:solidFill>
              </a:rPr>
              <a:t>CONDITION</a:t>
            </a:r>
            <a:r>
              <a:rPr lang="en-US" sz="1200" b="1" u="sng" dirty="0" smtClean="0">
                <a:solidFill>
                  <a:srgbClr val="0000FF"/>
                </a:solidFill>
              </a:rPr>
              <a:t>:</a:t>
            </a:r>
          </a:p>
          <a:p>
            <a:r>
              <a:rPr lang="en-US" sz="1200" b="1" dirty="0" smtClean="0">
                <a:solidFill>
                  <a:srgbClr val="0000FF"/>
                </a:solidFill>
              </a:rPr>
              <a:t>	</a:t>
            </a:r>
            <a:r>
              <a:rPr lang="en-US" sz="1200" dirty="0" smtClean="0">
                <a:solidFill>
                  <a:srgbClr val="C00000"/>
                </a:solidFill>
                <a:cs typeface="Arial"/>
              </a:rPr>
              <a:t>♦ </a:t>
            </a:r>
            <a:r>
              <a:rPr lang="en-US" sz="1200" dirty="0" smtClean="0">
                <a:cs typeface="Arial"/>
              </a:rPr>
              <a:t>clothes ripped; </a:t>
            </a:r>
            <a:endParaRPr lang="en-US" sz="1200" dirty="0"/>
          </a:p>
          <a:p>
            <a:r>
              <a:rPr lang="en-US" sz="800" dirty="0" smtClean="0"/>
              <a:t> </a:t>
            </a:r>
          </a:p>
          <a:p>
            <a:r>
              <a:rPr lang="en-US" sz="1200" b="1" dirty="0" smtClean="0">
                <a:solidFill>
                  <a:srgbClr val="C00000"/>
                </a:solidFill>
              </a:rPr>
              <a:t>               ■  </a:t>
            </a:r>
            <a:r>
              <a:rPr lang="en-US" sz="1200" dirty="0" smtClean="0"/>
              <a:t>physical state of </a:t>
            </a:r>
            <a:r>
              <a:rPr lang="en-US" sz="1200" b="1" u="sng" dirty="0" smtClean="0">
                <a:solidFill>
                  <a:srgbClr val="0000FF"/>
                </a:solidFill>
              </a:rPr>
              <a:t>CRIME SCENE;</a:t>
            </a:r>
            <a:endParaRPr lang="en-US" sz="1200"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325787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68745"/>
            <a:ext cx="8839200" cy="4955203"/>
          </a:xfrm>
          <a:prstGeom prst="rect">
            <a:avLst/>
          </a:prstGeom>
          <a:noFill/>
        </p:spPr>
        <p:txBody>
          <a:bodyPr wrap="square" rtlCol="0">
            <a:spAutoFit/>
          </a:bodyPr>
          <a:lstStyle/>
          <a:p>
            <a:r>
              <a:rPr lang="en-US" sz="1200" dirty="0" smtClean="0">
                <a:solidFill>
                  <a:srgbClr val="C00000"/>
                </a:solidFill>
              </a:rPr>
              <a:t>►</a:t>
            </a:r>
            <a:r>
              <a:rPr lang="en-US" sz="1200" dirty="0" smtClean="0"/>
              <a:t> </a:t>
            </a:r>
            <a:r>
              <a:rPr lang="en-US" sz="1200" b="1" dirty="0" smtClean="0">
                <a:solidFill>
                  <a:srgbClr val="0000FF"/>
                </a:solidFill>
              </a:rPr>
              <a:t>look </a:t>
            </a:r>
            <a:r>
              <a:rPr lang="en-US" sz="1200" b="1" dirty="0">
                <a:solidFill>
                  <a:srgbClr val="0000FF"/>
                </a:solidFill>
              </a:rPr>
              <a:t>for </a:t>
            </a:r>
            <a:r>
              <a:rPr lang="en-US" sz="1200" b="1" dirty="0" smtClean="0">
                <a:solidFill>
                  <a:srgbClr val="0000FF"/>
                </a:solidFill>
              </a:rPr>
              <a:t>signs </a:t>
            </a:r>
            <a:r>
              <a:rPr lang="en-US" sz="1200" b="1" dirty="0">
                <a:solidFill>
                  <a:srgbClr val="0000FF"/>
                </a:solidFill>
              </a:rPr>
              <a:t>of injury </a:t>
            </a:r>
            <a:r>
              <a:rPr lang="en-US" sz="1200" dirty="0" smtClean="0"/>
              <a:t>such </a:t>
            </a:r>
            <a:r>
              <a:rPr lang="en-US" sz="1200" dirty="0"/>
              <a:t>as subtle injuries around </a:t>
            </a:r>
            <a:r>
              <a:rPr lang="en-US" sz="1200" dirty="0" smtClean="0"/>
              <a:t>eyes</a:t>
            </a:r>
            <a:r>
              <a:rPr lang="en-US" sz="1200" dirty="0"/>
              <a:t>, under </a:t>
            </a:r>
            <a:r>
              <a:rPr lang="en-US" sz="1200" dirty="0" smtClean="0"/>
              <a:t>eyelids</a:t>
            </a:r>
            <a:r>
              <a:rPr lang="en-US" sz="1200" dirty="0"/>
              <a:t>, nose, ears, </a:t>
            </a:r>
            <a:r>
              <a:rPr lang="en-US" sz="1200" dirty="0" smtClean="0"/>
              <a:t>mouth</a:t>
            </a:r>
            <a:r>
              <a:rPr lang="en-US" sz="1200" dirty="0"/>
              <a:t>, neck, shoulders, and upper </a:t>
            </a:r>
            <a:endParaRPr lang="en-US" sz="1200" dirty="0" smtClean="0"/>
          </a:p>
          <a:p>
            <a:r>
              <a:rPr lang="en-US" sz="1200" dirty="0"/>
              <a:t> </a:t>
            </a:r>
            <a:r>
              <a:rPr lang="en-US" sz="1200" dirty="0" smtClean="0"/>
              <a:t>     chest </a:t>
            </a:r>
            <a:r>
              <a:rPr lang="en-US" sz="1200" dirty="0"/>
              <a:t>area to include but not be </a:t>
            </a:r>
            <a:r>
              <a:rPr lang="en-US" sz="1200" dirty="0" smtClean="0"/>
              <a:t>limited </a:t>
            </a:r>
            <a:r>
              <a:rPr lang="en-US" sz="1200" dirty="0"/>
              <a:t>to: </a:t>
            </a:r>
            <a:endParaRPr lang="en-US" sz="1200" dirty="0" smtClean="0"/>
          </a:p>
          <a:p>
            <a:endParaRPr lang="en-US" sz="1200" dirty="0"/>
          </a:p>
          <a:p>
            <a:r>
              <a:rPr lang="en-US" sz="1200" b="1" dirty="0"/>
              <a:t>                                      </a:t>
            </a:r>
            <a:r>
              <a:rPr lang="en-US" sz="1200" b="1" dirty="0" smtClean="0"/>
              <a:t>       </a:t>
            </a:r>
            <a:r>
              <a:rPr lang="en-US" sz="1200" b="1" dirty="0">
                <a:solidFill>
                  <a:srgbClr val="C00000"/>
                </a:solidFill>
              </a:rPr>
              <a:t>♦ </a:t>
            </a:r>
            <a:r>
              <a:rPr lang="en-US" sz="1200" b="1" dirty="0">
                <a:solidFill>
                  <a:srgbClr val="0000FF"/>
                </a:solidFill>
              </a:rPr>
              <a:t>skin redness or red marks especially on face, </a:t>
            </a:r>
            <a:r>
              <a:rPr lang="en-US" sz="1200" b="1" dirty="0" smtClean="0">
                <a:solidFill>
                  <a:srgbClr val="0000FF"/>
                </a:solidFill>
              </a:rPr>
              <a:t>neck</a:t>
            </a:r>
            <a:r>
              <a:rPr lang="en-US" sz="1200" b="1" dirty="0">
                <a:solidFill>
                  <a:srgbClr val="0000FF"/>
                </a:solidFill>
              </a:rPr>
              <a:t>, upper chest area; </a:t>
            </a:r>
            <a:endParaRPr lang="en-US" sz="1200" b="1" dirty="0" smtClean="0">
              <a:solidFill>
                <a:srgbClr val="0000FF"/>
              </a:solidFill>
            </a:endParaRPr>
          </a:p>
          <a:p>
            <a:endParaRPr lang="en-US" sz="1400" dirty="0">
              <a:solidFill>
                <a:srgbClr val="0000FF"/>
              </a:solidFill>
            </a:endParaRPr>
          </a:p>
          <a:p>
            <a:r>
              <a:rPr lang="en-US" sz="1200" b="1" dirty="0"/>
              <a:t>  </a:t>
            </a:r>
            <a:r>
              <a:rPr lang="en-US" sz="1200" b="1" dirty="0" smtClean="0"/>
              <a:t>     </a:t>
            </a:r>
            <a:r>
              <a:rPr lang="en-US" sz="1100" b="1" i="1" dirty="0" smtClean="0"/>
              <a:t>LIGATURE MARK</a:t>
            </a:r>
            <a:r>
              <a:rPr lang="en-US" sz="1200" b="1" dirty="0" smtClean="0"/>
              <a:t>          </a:t>
            </a:r>
            <a:r>
              <a:rPr lang="en-US" sz="1200" b="1" dirty="0" smtClean="0">
                <a:solidFill>
                  <a:srgbClr val="C00000"/>
                </a:solidFill>
              </a:rPr>
              <a:t>♦ </a:t>
            </a:r>
            <a:r>
              <a:rPr lang="en-US" sz="1200" b="1" dirty="0">
                <a:solidFill>
                  <a:srgbClr val="0000FF"/>
                </a:solidFill>
              </a:rPr>
              <a:t>cuts/scratches including defensive injuries; </a:t>
            </a:r>
            <a:r>
              <a:rPr lang="en-US" sz="1200" b="1" dirty="0" smtClean="0">
                <a:solidFill>
                  <a:srgbClr val="0000FF"/>
                </a:solidFill>
              </a:rPr>
              <a:t>    </a:t>
            </a:r>
          </a:p>
          <a:p>
            <a:r>
              <a:rPr lang="en-US" sz="1200" b="1" dirty="0" smtClean="0">
                <a:solidFill>
                  <a:srgbClr val="0000FF"/>
                </a:solidFill>
              </a:rPr>
              <a:t>                                                                                                                                                                                                      </a:t>
            </a:r>
            <a:r>
              <a:rPr lang="en-US" sz="1100" b="1" i="1" dirty="0" smtClean="0"/>
              <a:t>PETECHIAE</a:t>
            </a:r>
            <a:endParaRPr lang="en-US" sz="1100" i="1" dirty="0" smtClean="0"/>
          </a:p>
          <a:p>
            <a:r>
              <a:rPr lang="en-US" sz="1200" b="1" dirty="0" smtClean="0">
                <a:solidFill>
                  <a:srgbClr val="C00000"/>
                </a:solidFill>
              </a:rPr>
              <a:t>                                             ♦ </a:t>
            </a:r>
            <a:r>
              <a:rPr lang="en-US" sz="1200" b="1" dirty="0" smtClean="0">
                <a:solidFill>
                  <a:srgbClr val="0000FF"/>
                </a:solidFill>
              </a:rPr>
              <a:t>thumbprints/handprints/ligature mark;         </a:t>
            </a:r>
          </a:p>
          <a:p>
            <a:r>
              <a:rPr lang="en-US" sz="1200" b="1" dirty="0" smtClean="0">
                <a:solidFill>
                  <a:srgbClr val="0000FF"/>
                </a:solidFill>
              </a:rPr>
              <a:t>                                              </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 </a:t>
            </a:r>
            <a:r>
              <a:rPr lang="en-US" sz="1200" b="1" dirty="0">
                <a:solidFill>
                  <a:srgbClr val="0000FF"/>
                </a:solidFill>
              </a:rPr>
              <a:t>tiny red spots (</a:t>
            </a:r>
            <a:r>
              <a:rPr lang="en-US" sz="1200" b="1" dirty="0" err="1">
                <a:solidFill>
                  <a:srgbClr val="0000FF"/>
                </a:solidFill>
              </a:rPr>
              <a:t>petechiae</a:t>
            </a:r>
            <a:r>
              <a:rPr lang="en-US" sz="1200" b="1" dirty="0">
                <a:solidFill>
                  <a:srgbClr val="0000FF"/>
                </a:solidFill>
              </a:rPr>
              <a:t>) that arise from </a:t>
            </a:r>
            <a:r>
              <a:rPr lang="en-US" sz="1200" b="1" dirty="0" smtClean="0">
                <a:solidFill>
                  <a:srgbClr val="0000FF"/>
                </a:solidFill>
              </a:rPr>
              <a:t>increased </a:t>
            </a:r>
            <a:r>
              <a:rPr lang="en-US" sz="1200" b="1" dirty="0">
                <a:solidFill>
                  <a:srgbClr val="0000FF"/>
                </a:solidFill>
              </a:rPr>
              <a:t>venous pressure</a:t>
            </a:r>
            <a:r>
              <a:rPr lang="en-US" sz="1200" b="1" dirty="0" smtClean="0">
                <a:solidFill>
                  <a:srgbClr val="0000FF"/>
                </a:solidFill>
              </a:rPr>
              <a:t>; </a:t>
            </a:r>
          </a:p>
          <a:p>
            <a:r>
              <a:rPr lang="en-US" sz="1200" b="1" dirty="0" smtClean="0">
                <a:solidFill>
                  <a:srgbClr val="0000FF"/>
                </a:solidFill>
              </a:rPr>
              <a:t>                                                 </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 </a:t>
            </a:r>
            <a:r>
              <a:rPr lang="en-US" sz="1200" b="1" dirty="0">
                <a:solidFill>
                  <a:srgbClr val="0000FF"/>
                </a:solidFill>
              </a:rPr>
              <a:t>complaint of sore throat/difficulty swallowing</a:t>
            </a:r>
            <a:r>
              <a:rPr lang="en-US" sz="1200" b="1" dirty="0" smtClean="0">
                <a:solidFill>
                  <a:srgbClr val="0000FF"/>
                </a:solidFill>
              </a:rPr>
              <a:t>;</a:t>
            </a:r>
          </a:p>
          <a:p>
            <a:r>
              <a:rPr lang="en-US" sz="1200" dirty="0" smtClean="0">
                <a:solidFill>
                  <a:srgbClr val="0000FF"/>
                </a:solidFill>
              </a:rPr>
              <a:t>                                                  </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 </a:t>
            </a:r>
            <a:r>
              <a:rPr lang="en-US" sz="1200" b="1" dirty="0">
                <a:solidFill>
                  <a:srgbClr val="0000FF"/>
                </a:solidFill>
              </a:rPr>
              <a:t>complaint of headaches;</a:t>
            </a:r>
            <a:endParaRPr lang="en-US" sz="1200" dirty="0">
              <a:solidFill>
                <a:srgbClr val="0000FF"/>
              </a:solidFill>
            </a:endParaRPr>
          </a:p>
          <a:p>
            <a:endParaRPr lang="en-US" sz="1200" dirty="0" smtClean="0"/>
          </a:p>
          <a:p>
            <a:r>
              <a:rPr lang="en-US" sz="1200" dirty="0" smtClean="0"/>
              <a:t>	        </a:t>
            </a:r>
            <a:r>
              <a:rPr lang="en-US" sz="1200" b="1" u="sng" dirty="0" smtClean="0"/>
              <a:t>NOTE:</a:t>
            </a:r>
          </a:p>
          <a:p>
            <a:r>
              <a:rPr lang="en-US" sz="1200" b="1" dirty="0"/>
              <a:t>	</a:t>
            </a:r>
            <a:r>
              <a:rPr lang="en-US" sz="1200" b="1" dirty="0" smtClean="0"/>
              <a:t>	USE </a:t>
            </a:r>
            <a:r>
              <a:rPr lang="en-US" sz="1600" b="1" u="sng" dirty="0" smtClean="0"/>
              <a:t>FEMALE</a:t>
            </a:r>
            <a:r>
              <a:rPr lang="en-US" sz="1200" b="1" dirty="0" smtClean="0"/>
              <a:t> OFFICER WHEN APPROPRIATE/PER AGENCY POLICY</a:t>
            </a:r>
          </a:p>
          <a:p>
            <a:endParaRPr lang="en-US" sz="1200" dirty="0" smtClean="0"/>
          </a:p>
          <a:p>
            <a:r>
              <a:rPr lang="en-US" sz="1200" b="1" dirty="0" smtClean="0">
                <a:solidFill>
                  <a:srgbClr val="C00000"/>
                </a:solidFill>
              </a:rPr>
              <a:t>► </a:t>
            </a:r>
            <a:r>
              <a:rPr lang="en-US" sz="1200" b="1" dirty="0" smtClean="0">
                <a:solidFill>
                  <a:srgbClr val="0000FF"/>
                </a:solidFill>
              </a:rPr>
              <a:t>PHOTOGRAPH VICTIM WHETHER INJURIES ARE/ARE </a:t>
            </a:r>
            <a:r>
              <a:rPr lang="en-US" sz="1200" b="1" u="sng" dirty="0" smtClean="0">
                <a:solidFill>
                  <a:srgbClr val="0000FF"/>
                </a:solidFill>
              </a:rPr>
              <a:t>NOT</a:t>
            </a:r>
            <a:r>
              <a:rPr lang="en-US" sz="1200" b="1" dirty="0" smtClean="0">
                <a:solidFill>
                  <a:srgbClr val="0000FF"/>
                </a:solidFill>
              </a:rPr>
              <a:t> VISIBLE; </a:t>
            </a:r>
            <a:endParaRPr lang="en-US" sz="1200" dirty="0" smtClean="0">
              <a:solidFill>
                <a:srgbClr val="0000FF"/>
              </a:solidFill>
            </a:endParaRPr>
          </a:p>
          <a:p>
            <a:r>
              <a:rPr lang="en-US" sz="1200" dirty="0"/>
              <a:t>  </a:t>
            </a:r>
          </a:p>
          <a:p>
            <a:r>
              <a:rPr lang="en-US" sz="1200" b="1" dirty="0">
                <a:solidFill>
                  <a:srgbClr val="C00000"/>
                </a:solidFill>
              </a:rPr>
              <a:t>►</a:t>
            </a:r>
            <a:r>
              <a:rPr lang="en-US" sz="1200" b="1" dirty="0"/>
              <a:t> </a:t>
            </a:r>
            <a:r>
              <a:rPr lang="en-US" sz="1200" b="1" dirty="0" smtClean="0">
                <a:solidFill>
                  <a:srgbClr val="0000FF"/>
                </a:solidFill>
              </a:rPr>
              <a:t>pass </a:t>
            </a:r>
            <a:r>
              <a:rPr lang="en-US" sz="1200" b="1" dirty="0">
                <a:solidFill>
                  <a:srgbClr val="0000FF"/>
                </a:solidFill>
              </a:rPr>
              <a:t>on to </a:t>
            </a:r>
            <a:r>
              <a:rPr lang="en-US" sz="1200" b="1" dirty="0" smtClean="0">
                <a:solidFill>
                  <a:srgbClr val="0000FF"/>
                </a:solidFill>
              </a:rPr>
              <a:t>professional </a:t>
            </a:r>
            <a:r>
              <a:rPr lang="en-US" sz="1200" b="1" dirty="0">
                <a:solidFill>
                  <a:srgbClr val="0000FF"/>
                </a:solidFill>
              </a:rPr>
              <a:t>medical staff any observations/information </a:t>
            </a:r>
            <a:r>
              <a:rPr lang="en-US" sz="1200" b="1" dirty="0" smtClean="0">
                <a:solidFill>
                  <a:srgbClr val="0000FF"/>
                </a:solidFill>
              </a:rPr>
              <a:t>about victim’s </a:t>
            </a:r>
            <a:r>
              <a:rPr lang="en-US" sz="1200" b="1" dirty="0">
                <a:solidFill>
                  <a:srgbClr val="0000FF"/>
                </a:solidFill>
              </a:rPr>
              <a:t>physical </a:t>
            </a:r>
            <a:r>
              <a:rPr lang="en-US" sz="1200" b="1" dirty="0" smtClean="0">
                <a:solidFill>
                  <a:srgbClr val="0000FF"/>
                </a:solidFill>
              </a:rPr>
              <a:t>condition/behavior</a:t>
            </a:r>
            <a:r>
              <a:rPr lang="en-US" sz="1200" b="1" dirty="0">
                <a:solidFill>
                  <a:srgbClr val="0000FF"/>
                </a:solidFill>
              </a:rPr>
              <a:t>;</a:t>
            </a:r>
            <a:endParaRPr lang="en-US" sz="1200" dirty="0">
              <a:solidFill>
                <a:srgbClr val="0000FF"/>
              </a:solidFill>
            </a:endParaRPr>
          </a:p>
          <a:p>
            <a:r>
              <a:rPr lang="en-US" sz="1200" b="1" dirty="0">
                <a:solidFill>
                  <a:srgbClr val="0000FF"/>
                </a:solidFill>
              </a:rPr>
              <a:t> </a:t>
            </a:r>
            <a:endParaRPr lang="en-US" sz="1200" dirty="0">
              <a:solidFill>
                <a:srgbClr val="0000FF"/>
              </a:solidFill>
            </a:endParaRPr>
          </a:p>
          <a:p>
            <a:r>
              <a:rPr lang="en-US" sz="1200" dirty="0">
                <a:solidFill>
                  <a:srgbClr val="C00000"/>
                </a:solidFill>
              </a:rPr>
              <a:t>►</a:t>
            </a:r>
            <a:r>
              <a:rPr lang="en-US" sz="1200" dirty="0"/>
              <a:t> </a:t>
            </a:r>
            <a:r>
              <a:rPr lang="en-US" sz="1200" b="1" dirty="0">
                <a:solidFill>
                  <a:srgbClr val="0000FF"/>
                </a:solidFill>
              </a:rPr>
              <a:t>screen for </a:t>
            </a:r>
            <a:r>
              <a:rPr lang="en-US" sz="1200" b="1" u="sng" dirty="0">
                <a:solidFill>
                  <a:srgbClr val="0000FF"/>
                </a:solidFill>
              </a:rPr>
              <a:t>invisible</a:t>
            </a:r>
            <a:r>
              <a:rPr lang="en-US" sz="1200" b="1" dirty="0">
                <a:solidFill>
                  <a:srgbClr val="0000FF"/>
                </a:solidFill>
              </a:rPr>
              <a:t> symptoms when strangulation is </a:t>
            </a:r>
            <a:r>
              <a:rPr lang="en-US" sz="1200" b="1" dirty="0" smtClean="0">
                <a:solidFill>
                  <a:srgbClr val="0000FF"/>
                </a:solidFill>
              </a:rPr>
              <a:t>suspected by asking questions:</a:t>
            </a:r>
            <a:endParaRPr lang="en-US" sz="1200" dirty="0">
              <a:solidFill>
                <a:srgbClr val="0000FF"/>
              </a:solidFill>
            </a:endParaRPr>
          </a:p>
          <a:p>
            <a:r>
              <a:rPr lang="en-US" sz="1200" dirty="0">
                <a:solidFill>
                  <a:srgbClr val="C00000"/>
                </a:solidFill>
              </a:rPr>
              <a:t>            ■ </a:t>
            </a:r>
            <a:r>
              <a:rPr lang="en-US" sz="1200" b="1" dirty="0" smtClean="0">
                <a:solidFill>
                  <a:srgbClr val="0000FF"/>
                </a:solidFill>
              </a:rPr>
              <a:t>make </a:t>
            </a:r>
            <a:r>
              <a:rPr lang="en-US" sz="1200" b="1" dirty="0">
                <a:solidFill>
                  <a:srgbClr val="0000FF"/>
                </a:solidFill>
              </a:rPr>
              <a:t>referrals to </a:t>
            </a:r>
            <a:r>
              <a:rPr lang="en-US" sz="1200" b="1" dirty="0" smtClean="0">
                <a:solidFill>
                  <a:srgbClr val="0000FF"/>
                </a:solidFill>
              </a:rPr>
              <a:t>professional medical personnel </a:t>
            </a:r>
            <a:r>
              <a:rPr lang="en-US" sz="1200" b="1" dirty="0">
                <a:solidFill>
                  <a:srgbClr val="0000FF"/>
                </a:solidFill>
              </a:rPr>
              <a:t>(e.g., emergency </a:t>
            </a:r>
            <a:r>
              <a:rPr lang="en-US" sz="1200" b="1" dirty="0" smtClean="0">
                <a:solidFill>
                  <a:srgbClr val="0000FF"/>
                </a:solidFill>
              </a:rPr>
              <a:t>medical </a:t>
            </a:r>
            <a:r>
              <a:rPr lang="en-US" sz="1200" b="1" dirty="0">
                <a:solidFill>
                  <a:srgbClr val="0000FF"/>
                </a:solidFill>
              </a:rPr>
              <a:t>staff, forensic nurse examiners, etc.); </a:t>
            </a:r>
            <a:endParaRPr lang="en-US" sz="1200" b="1" dirty="0" smtClean="0">
              <a:solidFill>
                <a:srgbClr val="0000FF"/>
              </a:solidFill>
            </a:endParaRPr>
          </a:p>
          <a:p>
            <a:r>
              <a:rPr lang="en-US" sz="1200" b="1" dirty="0" smtClean="0">
                <a:solidFill>
                  <a:srgbClr val="0000FF"/>
                </a:solidFill>
              </a:rPr>
              <a:t> </a:t>
            </a:r>
          </a:p>
          <a:p>
            <a:r>
              <a:rPr lang="en-US" sz="1200" dirty="0" smtClean="0">
                <a:solidFill>
                  <a:srgbClr val="C00000"/>
                </a:solidFill>
                <a:cs typeface="Arial"/>
              </a:rPr>
              <a:t>► </a:t>
            </a:r>
            <a:r>
              <a:rPr lang="en-US" sz="1200" b="1" dirty="0" smtClean="0">
                <a:solidFill>
                  <a:srgbClr val="0000FF"/>
                </a:solidFill>
                <a:cs typeface="Arial"/>
              </a:rPr>
              <a:t>observe and document behavior/demeanor/</a:t>
            </a:r>
            <a:r>
              <a:rPr lang="en-US" sz="1200" b="1" dirty="0" smtClean="0">
                <a:solidFill>
                  <a:srgbClr val="0000FF"/>
                </a:solidFill>
              </a:rPr>
              <a:t>responses of alleged </a:t>
            </a:r>
            <a:r>
              <a:rPr lang="en-US" sz="1200" b="1" u="sng" dirty="0" smtClean="0">
                <a:solidFill>
                  <a:srgbClr val="0000FF"/>
                </a:solidFill>
              </a:rPr>
              <a:t>assailant</a:t>
            </a:r>
            <a:r>
              <a:rPr lang="en-US" sz="1200" b="1" dirty="0" smtClean="0">
                <a:solidFill>
                  <a:srgbClr val="0000FF"/>
                </a:solidFill>
              </a:rPr>
              <a:t> if on scene;  </a:t>
            </a:r>
            <a:endParaRPr lang="en-US" sz="1200" b="1" dirty="0">
              <a:solidFill>
                <a:srgbClr val="0000FF"/>
              </a:solidFill>
            </a:endParaRPr>
          </a:p>
        </p:txBody>
      </p:sp>
      <p:pic>
        <p:nvPicPr>
          <p:cNvPr id="3" name="Picture 4" descr="http://doctordecides.com/wp-content/uploads/2013/12/Petechiae-fa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754601"/>
            <a:ext cx="1162415" cy="8082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10922"/>
            <a:ext cx="1447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9DC5BF18-7012-4D84-89EC-C2B2EAA21A50}" type="slidenum">
              <a:rPr lang="en-US" smtClean="0">
                <a:solidFill>
                  <a:schemeClr val="tx1"/>
                </a:solidFill>
              </a:rPr>
              <a:t>25</a:t>
            </a:fld>
            <a:endParaRPr lang="en-US" dirty="0">
              <a:solidFill>
                <a:schemeClr val="tx1"/>
              </a:solidFill>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934098"/>
            <a:ext cx="1549562" cy="1019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126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6124754"/>
          </a:xfrm>
          <a:prstGeom prst="rect">
            <a:avLst/>
          </a:prstGeom>
          <a:noFill/>
        </p:spPr>
        <p:txBody>
          <a:bodyPr wrap="square" rtlCol="0">
            <a:spAutoFit/>
          </a:bodyPr>
          <a:lstStyle/>
          <a:p>
            <a:pPr algn="ctr"/>
            <a:r>
              <a:rPr lang="en-US" b="1" dirty="0" smtClean="0">
                <a:solidFill>
                  <a:srgbClr val="0000FF"/>
                </a:solidFill>
              </a:rPr>
              <a:t>ON-SCENE EVIDENCE</a:t>
            </a:r>
            <a:endParaRPr lang="en-US" dirty="0">
              <a:solidFill>
                <a:srgbClr val="0000FF"/>
              </a:solidFill>
            </a:endParaRPr>
          </a:p>
          <a:p>
            <a:r>
              <a:rPr lang="en-US" sz="1200" dirty="0">
                <a:solidFill>
                  <a:srgbClr val="0000FF"/>
                </a:solidFill>
              </a:rPr>
              <a:t>  </a:t>
            </a:r>
          </a:p>
          <a:p>
            <a:r>
              <a:rPr lang="en-US" sz="1200" dirty="0">
                <a:solidFill>
                  <a:srgbClr val="C00000"/>
                </a:solidFill>
              </a:rPr>
              <a:t>►</a:t>
            </a:r>
            <a:r>
              <a:rPr lang="en-US" sz="1200" dirty="0"/>
              <a:t> photograph </a:t>
            </a:r>
            <a:r>
              <a:rPr lang="en-US" sz="1200" dirty="0" smtClean="0"/>
              <a:t>/sketch scene;</a:t>
            </a:r>
          </a:p>
          <a:p>
            <a:endParaRPr lang="en-US" sz="1000" dirty="0"/>
          </a:p>
          <a:p>
            <a:r>
              <a:rPr lang="en-US" sz="1200" dirty="0">
                <a:solidFill>
                  <a:srgbClr val="C00000"/>
                </a:solidFill>
              </a:rPr>
              <a:t>►</a:t>
            </a:r>
            <a:r>
              <a:rPr lang="en-US" sz="1200" dirty="0"/>
              <a:t> </a:t>
            </a:r>
            <a:r>
              <a:rPr lang="en-US" sz="1200" b="1" dirty="0" smtClean="0">
                <a:solidFill>
                  <a:srgbClr val="0000FF"/>
                </a:solidFill>
              </a:rPr>
              <a:t>object used </a:t>
            </a:r>
            <a:r>
              <a:rPr lang="en-US" sz="1200" b="1" dirty="0">
                <a:solidFill>
                  <a:srgbClr val="0000FF"/>
                </a:solidFill>
              </a:rPr>
              <a:t>to strangle </a:t>
            </a:r>
            <a:r>
              <a:rPr lang="en-US" sz="1200" b="1" dirty="0" smtClean="0">
                <a:solidFill>
                  <a:srgbClr val="0000FF"/>
                </a:solidFill>
              </a:rPr>
              <a:t>victim:</a:t>
            </a:r>
          </a:p>
          <a:p>
            <a:r>
              <a:rPr lang="en-US" sz="1200" dirty="0"/>
              <a:t>	</a:t>
            </a:r>
            <a:r>
              <a:rPr lang="en-US" sz="1200" dirty="0" smtClean="0"/>
              <a:t>	</a:t>
            </a:r>
            <a:r>
              <a:rPr lang="en-US" sz="1200" dirty="0" smtClean="0">
                <a:solidFill>
                  <a:srgbClr val="C00000"/>
                </a:solidFill>
                <a:latin typeface="Arial"/>
                <a:cs typeface="Arial"/>
              </a:rPr>
              <a:t>■</a:t>
            </a:r>
            <a:r>
              <a:rPr lang="en-US" sz="1200" dirty="0" smtClean="0">
                <a:latin typeface="Arial"/>
                <a:cs typeface="Arial"/>
              </a:rPr>
              <a:t>  </a:t>
            </a:r>
            <a:r>
              <a:rPr lang="en-US" sz="1200" b="1" dirty="0" smtClean="0">
                <a:solidFill>
                  <a:srgbClr val="0000FF"/>
                </a:solidFill>
              </a:rPr>
              <a:t>locate;                    </a:t>
            </a:r>
            <a:r>
              <a:rPr lang="en-US" sz="1200" dirty="0" smtClean="0">
                <a:solidFill>
                  <a:srgbClr val="C00000"/>
                </a:solidFill>
                <a:latin typeface="Arial"/>
                <a:cs typeface="Arial"/>
              </a:rPr>
              <a:t>■</a:t>
            </a:r>
            <a:r>
              <a:rPr lang="en-US" sz="1200" dirty="0" smtClean="0"/>
              <a:t>  </a:t>
            </a:r>
            <a:r>
              <a:rPr lang="en-US" sz="1200" b="1" dirty="0" smtClean="0">
                <a:solidFill>
                  <a:srgbClr val="0000FF"/>
                </a:solidFill>
              </a:rPr>
              <a:t>photograph;                    </a:t>
            </a:r>
            <a:r>
              <a:rPr lang="en-US" sz="1200" dirty="0" smtClean="0">
                <a:solidFill>
                  <a:srgbClr val="C00000"/>
                </a:solidFill>
                <a:latin typeface="Arial"/>
                <a:cs typeface="Arial"/>
              </a:rPr>
              <a:t>■  </a:t>
            </a:r>
            <a:r>
              <a:rPr lang="en-US" sz="1200" b="1" dirty="0" smtClean="0">
                <a:solidFill>
                  <a:srgbClr val="0000FF"/>
                </a:solidFill>
              </a:rPr>
              <a:t>collect;</a:t>
            </a:r>
          </a:p>
          <a:p>
            <a:r>
              <a:rPr lang="en-US" sz="1200" dirty="0" smtClean="0">
                <a:solidFill>
                  <a:srgbClr val="C00000"/>
                </a:solidFill>
              </a:rPr>
              <a:t>                                                		●  </a:t>
            </a:r>
            <a:r>
              <a:rPr lang="en-US" sz="1200" dirty="0" smtClean="0"/>
              <a:t>ask </a:t>
            </a:r>
            <a:r>
              <a:rPr lang="en-US" sz="1200" dirty="0"/>
              <a:t>victim where object came </a:t>
            </a:r>
            <a:r>
              <a:rPr lang="en-US" sz="1200" dirty="0" smtClean="0"/>
              <a:t>from:</a:t>
            </a:r>
          </a:p>
          <a:p>
            <a:r>
              <a:rPr lang="en-US" sz="1200" dirty="0">
                <a:solidFill>
                  <a:srgbClr val="C00000"/>
                </a:solidFill>
              </a:rPr>
              <a:t> </a:t>
            </a:r>
            <a:r>
              <a:rPr lang="en-US" sz="1200" dirty="0" smtClean="0">
                <a:solidFill>
                  <a:srgbClr val="C00000"/>
                </a:solidFill>
              </a:rPr>
              <a:t>                                                              		</a:t>
            </a:r>
            <a:r>
              <a:rPr lang="en-US" sz="1200" dirty="0" smtClean="0">
                <a:solidFill>
                  <a:srgbClr val="C00000"/>
                </a:solidFill>
                <a:latin typeface="Arial"/>
                <a:cs typeface="Arial"/>
              </a:rPr>
              <a:t>♦  </a:t>
            </a:r>
            <a:r>
              <a:rPr lang="en-US" sz="1200" dirty="0" smtClean="0"/>
              <a:t>may help establish intent</a:t>
            </a:r>
            <a:r>
              <a:rPr lang="en-US" sz="1200" dirty="0"/>
              <a:t>;</a:t>
            </a:r>
          </a:p>
          <a:p>
            <a:endParaRPr lang="en-US" sz="1000" dirty="0"/>
          </a:p>
          <a:p>
            <a:r>
              <a:rPr lang="en-US" sz="1200" dirty="0">
                <a:solidFill>
                  <a:srgbClr val="C00000"/>
                </a:solidFill>
              </a:rPr>
              <a:t>►</a:t>
            </a:r>
            <a:r>
              <a:rPr lang="en-US" sz="1200" dirty="0"/>
              <a:t> determine if there is </a:t>
            </a:r>
            <a:r>
              <a:rPr lang="en-US" sz="1200" b="1" dirty="0">
                <a:solidFill>
                  <a:srgbClr val="0000FF"/>
                </a:solidFill>
              </a:rPr>
              <a:t>blood on </a:t>
            </a:r>
            <a:r>
              <a:rPr lang="en-US" sz="1200" b="1" dirty="0" smtClean="0">
                <a:solidFill>
                  <a:srgbClr val="0000FF"/>
                </a:solidFill>
              </a:rPr>
              <a:t>victim/on walls or floor/along or at bottom </a:t>
            </a:r>
            <a:r>
              <a:rPr lang="en-US" sz="1200" b="1" dirty="0">
                <a:solidFill>
                  <a:srgbClr val="0000FF"/>
                </a:solidFill>
              </a:rPr>
              <a:t>of </a:t>
            </a:r>
            <a:r>
              <a:rPr lang="en-US" sz="1200" b="1" dirty="0" smtClean="0">
                <a:solidFill>
                  <a:srgbClr val="0000FF"/>
                </a:solidFill>
              </a:rPr>
              <a:t>stairs/furniture:</a:t>
            </a:r>
            <a:endParaRPr lang="en-US" sz="1200" b="1" dirty="0">
              <a:solidFill>
                <a:srgbClr val="0000FF"/>
              </a:solidFill>
            </a:endParaRPr>
          </a:p>
          <a:p>
            <a:r>
              <a:rPr lang="en-US" sz="1200" dirty="0"/>
              <a:t>               </a:t>
            </a:r>
            <a:r>
              <a:rPr lang="en-US" sz="1200" dirty="0" smtClean="0"/>
              <a:t>	</a:t>
            </a:r>
            <a:r>
              <a:rPr lang="en-US" sz="1200" dirty="0" smtClean="0">
                <a:solidFill>
                  <a:srgbClr val="C00000"/>
                </a:solidFill>
              </a:rPr>
              <a:t>■  </a:t>
            </a:r>
            <a:r>
              <a:rPr lang="en-US" sz="1200" b="1" dirty="0" smtClean="0">
                <a:solidFill>
                  <a:srgbClr val="0000FF"/>
                </a:solidFill>
              </a:rPr>
              <a:t>obtain </a:t>
            </a:r>
            <a:r>
              <a:rPr lang="en-US" sz="1200" b="1" dirty="0">
                <a:solidFill>
                  <a:srgbClr val="0000FF"/>
                </a:solidFill>
              </a:rPr>
              <a:t>samples for comparison; </a:t>
            </a:r>
            <a:endParaRPr lang="en-US" sz="1200" b="1" dirty="0" smtClean="0">
              <a:solidFill>
                <a:srgbClr val="0000FF"/>
              </a:solidFill>
            </a:endParaRPr>
          </a:p>
          <a:p>
            <a:endParaRPr lang="en-US" sz="1000" dirty="0"/>
          </a:p>
          <a:p>
            <a:r>
              <a:rPr lang="en-US" sz="1200" dirty="0">
                <a:solidFill>
                  <a:srgbClr val="C00000"/>
                </a:solidFill>
              </a:rPr>
              <a:t>► </a:t>
            </a:r>
            <a:r>
              <a:rPr lang="en-US" sz="1200" dirty="0"/>
              <a:t>confiscate </a:t>
            </a:r>
            <a:r>
              <a:rPr lang="en-US" sz="1200" b="1" dirty="0" smtClean="0">
                <a:solidFill>
                  <a:srgbClr val="0000FF"/>
                </a:solidFill>
              </a:rPr>
              <a:t>torn/ripped victim clothing: </a:t>
            </a:r>
            <a:endParaRPr lang="en-US" sz="1200" b="1" dirty="0">
              <a:solidFill>
                <a:srgbClr val="0000FF"/>
              </a:solidFill>
            </a:endParaRPr>
          </a:p>
          <a:p>
            <a:r>
              <a:rPr lang="en-US" sz="1200" dirty="0">
                <a:solidFill>
                  <a:srgbClr val="C00000"/>
                </a:solidFill>
              </a:rPr>
              <a:t>               </a:t>
            </a:r>
            <a:r>
              <a:rPr lang="en-US" sz="1200" dirty="0" smtClean="0">
                <a:solidFill>
                  <a:srgbClr val="C00000"/>
                </a:solidFill>
              </a:rPr>
              <a:t>	■  </a:t>
            </a:r>
            <a:r>
              <a:rPr lang="en-US" sz="1200" dirty="0" smtClean="0"/>
              <a:t>may support </a:t>
            </a:r>
            <a:r>
              <a:rPr lang="en-US" sz="1200" dirty="0"/>
              <a:t>pulling</a:t>
            </a:r>
            <a:r>
              <a:rPr lang="en-US" sz="1200" dirty="0" smtClean="0"/>
              <a:t>,/dragging/struggle;</a:t>
            </a:r>
          </a:p>
          <a:p>
            <a:endParaRPr lang="en-US" sz="1000" dirty="0"/>
          </a:p>
          <a:p>
            <a:r>
              <a:rPr lang="en-US" sz="1200" dirty="0">
                <a:solidFill>
                  <a:srgbClr val="C00000"/>
                </a:solidFill>
              </a:rPr>
              <a:t>► </a:t>
            </a:r>
            <a:r>
              <a:rPr lang="en-US" sz="1200" b="1" dirty="0">
                <a:solidFill>
                  <a:srgbClr val="0000FF"/>
                </a:solidFill>
              </a:rPr>
              <a:t>accurately measure </a:t>
            </a:r>
            <a:r>
              <a:rPr lang="en-US" sz="1200" b="1" dirty="0" smtClean="0">
                <a:solidFill>
                  <a:srgbClr val="0000FF"/>
                </a:solidFill>
              </a:rPr>
              <a:t>size </a:t>
            </a:r>
            <a:r>
              <a:rPr lang="en-US" sz="1200" b="1" dirty="0">
                <a:solidFill>
                  <a:srgbClr val="0000FF"/>
                </a:solidFill>
              </a:rPr>
              <a:t>of </a:t>
            </a:r>
            <a:r>
              <a:rPr lang="en-US" sz="1200" b="1" dirty="0" smtClean="0">
                <a:solidFill>
                  <a:srgbClr val="0000FF"/>
                </a:solidFill>
              </a:rPr>
              <a:t>visible injury:</a:t>
            </a:r>
            <a:endParaRPr lang="en-US" sz="1200" b="1" dirty="0">
              <a:solidFill>
                <a:srgbClr val="0000FF"/>
              </a:solidFill>
            </a:endParaRPr>
          </a:p>
          <a:p>
            <a:r>
              <a:rPr lang="en-US" sz="1200" dirty="0">
                <a:solidFill>
                  <a:srgbClr val="C00000"/>
                </a:solidFill>
              </a:rPr>
              <a:t>               </a:t>
            </a:r>
            <a:r>
              <a:rPr lang="en-US" sz="1200" dirty="0" smtClean="0">
                <a:solidFill>
                  <a:srgbClr val="C00000"/>
                </a:solidFill>
              </a:rPr>
              <a:t>	■  </a:t>
            </a:r>
            <a:r>
              <a:rPr lang="en-US" sz="1200" b="1" dirty="0" smtClean="0">
                <a:solidFill>
                  <a:srgbClr val="0000FF"/>
                </a:solidFill>
              </a:rPr>
              <a:t>use tape measure/ruler;     </a:t>
            </a:r>
          </a:p>
          <a:p>
            <a:endParaRPr lang="en-US" sz="1200" dirty="0"/>
          </a:p>
          <a:p>
            <a:r>
              <a:rPr lang="en-US" sz="1200" dirty="0">
                <a:solidFill>
                  <a:srgbClr val="C00000"/>
                </a:solidFill>
              </a:rPr>
              <a:t>►</a:t>
            </a:r>
            <a:r>
              <a:rPr lang="en-US" sz="1200" dirty="0"/>
              <a:t> </a:t>
            </a:r>
            <a:r>
              <a:rPr lang="en-US" sz="1200" b="1" dirty="0">
                <a:solidFill>
                  <a:srgbClr val="0000FF"/>
                </a:solidFill>
              </a:rPr>
              <a:t>collect </a:t>
            </a:r>
            <a:r>
              <a:rPr lang="en-US" sz="1200" b="1" dirty="0" smtClean="0">
                <a:solidFill>
                  <a:srgbClr val="0000FF"/>
                </a:solidFill>
              </a:rPr>
              <a:t>writings/journals </a:t>
            </a:r>
            <a:r>
              <a:rPr lang="en-US" sz="1200" b="1" dirty="0">
                <a:solidFill>
                  <a:srgbClr val="0000FF"/>
                </a:solidFill>
              </a:rPr>
              <a:t>by </a:t>
            </a:r>
            <a:r>
              <a:rPr lang="en-US" sz="1200" b="1" dirty="0" smtClean="0">
                <a:solidFill>
                  <a:srgbClr val="0000FF"/>
                </a:solidFill>
              </a:rPr>
              <a:t>victim </a:t>
            </a:r>
            <a:r>
              <a:rPr lang="en-US" sz="1200" dirty="0"/>
              <a:t>that records </a:t>
            </a:r>
            <a:r>
              <a:rPr lang="en-US" sz="1200" dirty="0" smtClean="0"/>
              <a:t>/documents </a:t>
            </a:r>
            <a:r>
              <a:rPr lang="en-US" sz="1200" dirty="0"/>
              <a:t>past similar events</a:t>
            </a:r>
            <a:r>
              <a:rPr lang="en-US" sz="1200" dirty="0" smtClean="0"/>
              <a:t>;</a:t>
            </a:r>
          </a:p>
          <a:p>
            <a:endParaRPr lang="en-US" sz="1000" dirty="0"/>
          </a:p>
          <a:p>
            <a:r>
              <a:rPr lang="en-US" sz="1200" dirty="0">
                <a:solidFill>
                  <a:srgbClr val="C00000"/>
                </a:solidFill>
              </a:rPr>
              <a:t>► </a:t>
            </a:r>
            <a:r>
              <a:rPr lang="en-US" sz="1200" b="1" dirty="0">
                <a:solidFill>
                  <a:srgbClr val="0000FF"/>
                </a:solidFill>
              </a:rPr>
              <a:t>collect any lists of “household rules” created by </a:t>
            </a:r>
            <a:r>
              <a:rPr lang="en-US" sz="1200" b="1" dirty="0" smtClean="0">
                <a:solidFill>
                  <a:srgbClr val="0000FF"/>
                </a:solidFill>
              </a:rPr>
              <a:t>suspect:</a:t>
            </a:r>
          </a:p>
          <a:p>
            <a:r>
              <a:rPr lang="en-US" sz="1200" b="1" dirty="0">
                <a:solidFill>
                  <a:srgbClr val="0000FF"/>
                </a:solidFill>
              </a:rPr>
              <a:t>	</a:t>
            </a:r>
            <a:r>
              <a:rPr lang="en-US" sz="1200" b="1" dirty="0" smtClean="0">
                <a:solidFill>
                  <a:srgbClr val="C00000"/>
                </a:solidFill>
                <a:latin typeface="Arial"/>
                <a:cs typeface="Arial"/>
              </a:rPr>
              <a:t>■  </a:t>
            </a:r>
            <a:r>
              <a:rPr lang="en-US" sz="1200" b="1" dirty="0" smtClean="0">
                <a:solidFill>
                  <a:srgbClr val="0000FF"/>
                </a:solidFill>
                <a:cs typeface="Arial"/>
              </a:rPr>
              <a:t>assailant/abuser attempt to maintain control of victim;</a:t>
            </a:r>
            <a:endParaRPr lang="en-US" sz="1200" b="1" dirty="0" smtClean="0">
              <a:solidFill>
                <a:srgbClr val="0000FF"/>
              </a:solidFill>
            </a:endParaRPr>
          </a:p>
          <a:p>
            <a:endParaRPr lang="en-US" sz="1000" dirty="0"/>
          </a:p>
          <a:p>
            <a:r>
              <a:rPr lang="en-US" sz="1200" dirty="0">
                <a:solidFill>
                  <a:srgbClr val="C00000"/>
                </a:solidFill>
              </a:rPr>
              <a:t>► </a:t>
            </a:r>
            <a:r>
              <a:rPr lang="en-US" sz="1200" dirty="0"/>
              <a:t>identify any property damaged during </a:t>
            </a:r>
            <a:r>
              <a:rPr lang="en-US" sz="1200" dirty="0" smtClean="0"/>
              <a:t>incident</a:t>
            </a:r>
            <a:r>
              <a:rPr lang="en-US" sz="1200" dirty="0"/>
              <a:t>:</a:t>
            </a:r>
          </a:p>
          <a:p>
            <a:r>
              <a:rPr lang="en-US" sz="1200" b="1" dirty="0">
                <a:solidFill>
                  <a:srgbClr val="C00000"/>
                </a:solidFill>
              </a:rPr>
              <a:t>               ■ </a:t>
            </a:r>
            <a:r>
              <a:rPr lang="en-US" sz="1200" b="1" dirty="0" smtClean="0">
                <a:solidFill>
                  <a:srgbClr val="C00000"/>
                </a:solidFill>
              </a:rPr>
              <a:t> </a:t>
            </a:r>
            <a:r>
              <a:rPr lang="en-US" sz="1200" dirty="0" smtClean="0"/>
              <a:t>photograph /collect </a:t>
            </a:r>
            <a:r>
              <a:rPr lang="en-US" sz="1200" dirty="0"/>
              <a:t>if </a:t>
            </a:r>
            <a:r>
              <a:rPr lang="en-US" sz="1200" dirty="0" smtClean="0"/>
              <a:t>anything </a:t>
            </a:r>
            <a:r>
              <a:rPr lang="en-US" sz="1200" dirty="0"/>
              <a:t>significant</a:t>
            </a:r>
            <a:r>
              <a:rPr lang="en-US" sz="1200" dirty="0" smtClean="0"/>
              <a:t>;</a:t>
            </a:r>
          </a:p>
          <a:p>
            <a:endParaRPr lang="en-US" sz="1000" dirty="0"/>
          </a:p>
          <a:p>
            <a:r>
              <a:rPr lang="en-US" sz="1200" dirty="0">
                <a:solidFill>
                  <a:srgbClr val="C00000"/>
                </a:solidFill>
              </a:rPr>
              <a:t>►</a:t>
            </a:r>
            <a:r>
              <a:rPr lang="en-US" sz="1200" dirty="0"/>
              <a:t> if </a:t>
            </a:r>
            <a:r>
              <a:rPr lang="en-US" sz="1200" dirty="0" smtClean="0"/>
              <a:t>assailant </a:t>
            </a:r>
            <a:r>
              <a:rPr lang="en-US" sz="1200" dirty="0"/>
              <a:t>has fled </a:t>
            </a:r>
            <a:r>
              <a:rPr lang="en-US" sz="1200" dirty="0" smtClean="0"/>
              <a:t>scene </a:t>
            </a:r>
            <a:r>
              <a:rPr lang="en-US" sz="1200" b="1" dirty="0">
                <a:solidFill>
                  <a:srgbClr val="0000FF"/>
                </a:solidFill>
              </a:rPr>
              <a:t>obtain  </a:t>
            </a:r>
            <a:r>
              <a:rPr lang="en-US" sz="1200" b="1" dirty="0" smtClean="0">
                <a:solidFill>
                  <a:srgbClr val="0000FF"/>
                </a:solidFill>
              </a:rPr>
              <a:t>recent </a:t>
            </a:r>
            <a:r>
              <a:rPr lang="en-US" sz="1200" b="1" dirty="0">
                <a:solidFill>
                  <a:srgbClr val="0000FF"/>
                </a:solidFill>
              </a:rPr>
              <a:t>photograph of </a:t>
            </a:r>
            <a:r>
              <a:rPr lang="en-US" sz="1200" b="1" dirty="0" smtClean="0">
                <a:solidFill>
                  <a:srgbClr val="0000FF"/>
                </a:solidFill>
              </a:rPr>
              <a:t>assailant, </a:t>
            </a:r>
            <a:r>
              <a:rPr lang="en-US" sz="1200" b="1" dirty="0">
                <a:solidFill>
                  <a:srgbClr val="0000FF"/>
                </a:solidFill>
              </a:rPr>
              <a:t>if available from </a:t>
            </a:r>
            <a:r>
              <a:rPr lang="en-US" sz="1200" b="1" dirty="0" smtClean="0">
                <a:solidFill>
                  <a:srgbClr val="0000FF"/>
                </a:solidFill>
              </a:rPr>
              <a:t>victim</a:t>
            </a:r>
            <a:r>
              <a:rPr lang="en-US" sz="1200" b="1" dirty="0">
                <a:solidFill>
                  <a:srgbClr val="0000FF"/>
                </a:solidFill>
              </a:rPr>
              <a:t>:</a:t>
            </a:r>
          </a:p>
          <a:p>
            <a:r>
              <a:rPr lang="en-US" sz="1200" dirty="0">
                <a:solidFill>
                  <a:srgbClr val="C00000"/>
                </a:solidFill>
              </a:rPr>
              <a:t>               </a:t>
            </a:r>
            <a:r>
              <a:rPr lang="en-US" sz="1200" dirty="0" smtClean="0">
                <a:solidFill>
                  <a:srgbClr val="C00000"/>
                </a:solidFill>
              </a:rPr>
              <a:t>■  </a:t>
            </a:r>
            <a:r>
              <a:rPr lang="en-US" sz="1200" dirty="0"/>
              <a:t>have </a:t>
            </a:r>
            <a:r>
              <a:rPr lang="en-US" sz="1200" b="1" dirty="0">
                <a:solidFill>
                  <a:srgbClr val="0000FF"/>
                </a:solidFill>
              </a:rPr>
              <a:t>victim </a:t>
            </a:r>
            <a:r>
              <a:rPr lang="en-US" sz="1200" b="1" dirty="0" smtClean="0">
                <a:solidFill>
                  <a:srgbClr val="0000FF"/>
                </a:solidFill>
              </a:rPr>
              <a:t>identify/verify </a:t>
            </a:r>
            <a:r>
              <a:rPr lang="en-US" sz="1200" b="1" dirty="0">
                <a:solidFill>
                  <a:srgbClr val="0000FF"/>
                </a:solidFill>
              </a:rPr>
              <a:t>photograph as </a:t>
            </a:r>
            <a:r>
              <a:rPr lang="en-US" sz="1200" b="1" dirty="0" smtClean="0">
                <a:solidFill>
                  <a:srgbClr val="0000FF"/>
                </a:solidFill>
              </a:rPr>
              <a:t>assailant’s  </a:t>
            </a:r>
            <a:r>
              <a:rPr lang="en-US" sz="1200" b="1" dirty="0">
                <a:solidFill>
                  <a:srgbClr val="0000FF"/>
                </a:solidFill>
              </a:rPr>
              <a:t>photograph;</a:t>
            </a:r>
          </a:p>
          <a:p>
            <a:r>
              <a:rPr lang="en-US" sz="1200" dirty="0">
                <a:solidFill>
                  <a:srgbClr val="C00000"/>
                </a:solidFill>
              </a:rPr>
              <a:t>               </a:t>
            </a:r>
            <a:r>
              <a:rPr lang="en-US" sz="1200" dirty="0" smtClean="0">
                <a:solidFill>
                  <a:srgbClr val="C00000"/>
                </a:solidFill>
              </a:rPr>
              <a:t>■  </a:t>
            </a:r>
            <a:r>
              <a:rPr lang="en-US" sz="1200" b="1" dirty="0">
                <a:solidFill>
                  <a:srgbClr val="0000FF"/>
                </a:solidFill>
              </a:rPr>
              <a:t>document identification </a:t>
            </a:r>
            <a:r>
              <a:rPr lang="en-US" sz="1200" dirty="0"/>
              <a:t>of </a:t>
            </a:r>
            <a:r>
              <a:rPr lang="en-US" sz="1200" dirty="0" smtClean="0"/>
              <a:t>suspect </a:t>
            </a:r>
            <a:r>
              <a:rPr lang="en-US" sz="1200" dirty="0"/>
              <a:t>by </a:t>
            </a:r>
            <a:r>
              <a:rPr lang="en-US" sz="1200" dirty="0" smtClean="0"/>
              <a:t>victim</a:t>
            </a:r>
            <a:r>
              <a:rPr lang="en-US" sz="1200" dirty="0"/>
              <a:t>;</a:t>
            </a:r>
          </a:p>
          <a:p>
            <a:r>
              <a:rPr lang="en-US" sz="1200" dirty="0">
                <a:solidFill>
                  <a:srgbClr val="C00000"/>
                </a:solidFill>
              </a:rPr>
              <a:t>               </a:t>
            </a:r>
            <a:r>
              <a:rPr lang="en-US" sz="1200" dirty="0" smtClean="0">
                <a:solidFill>
                  <a:srgbClr val="C00000"/>
                </a:solidFill>
              </a:rPr>
              <a:t>■  </a:t>
            </a:r>
            <a:r>
              <a:rPr lang="en-US" sz="1200" b="1" dirty="0">
                <a:solidFill>
                  <a:srgbClr val="0000FF"/>
                </a:solidFill>
              </a:rPr>
              <a:t>submit </a:t>
            </a:r>
            <a:r>
              <a:rPr lang="en-US" sz="1200" b="1" dirty="0" smtClean="0">
                <a:solidFill>
                  <a:srgbClr val="0000FF"/>
                </a:solidFill>
              </a:rPr>
              <a:t>photograph </a:t>
            </a:r>
            <a:r>
              <a:rPr lang="en-US" sz="1200" b="1" dirty="0">
                <a:solidFill>
                  <a:srgbClr val="0000FF"/>
                </a:solidFill>
              </a:rPr>
              <a:t>as evidence </a:t>
            </a:r>
            <a:r>
              <a:rPr lang="en-US" sz="1200" dirty="0"/>
              <a:t>per procedure;  </a:t>
            </a:r>
            <a:endParaRPr lang="en-US" sz="1200" dirty="0" smtClean="0"/>
          </a:p>
          <a:p>
            <a:endParaRPr lang="en-US" sz="1000" dirty="0"/>
          </a:p>
          <a:p>
            <a:r>
              <a:rPr lang="en-US" sz="1200" dirty="0">
                <a:solidFill>
                  <a:srgbClr val="C00000"/>
                </a:solidFill>
              </a:rPr>
              <a:t>► </a:t>
            </a:r>
            <a:r>
              <a:rPr lang="en-US" sz="1200" b="1" dirty="0">
                <a:solidFill>
                  <a:srgbClr val="0000FF"/>
                </a:solidFill>
              </a:rPr>
              <a:t>photograph every </a:t>
            </a:r>
            <a:r>
              <a:rPr lang="en-US" sz="1200" b="1" u="sng" dirty="0">
                <a:solidFill>
                  <a:srgbClr val="0000FF"/>
                </a:solidFill>
              </a:rPr>
              <a:t>visible</a:t>
            </a:r>
            <a:r>
              <a:rPr lang="en-US" sz="1200" b="1" dirty="0">
                <a:solidFill>
                  <a:srgbClr val="0000FF"/>
                </a:solidFill>
              </a:rPr>
              <a:t> injury including areas where there is </a:t>
            </a:r>
            <a:r>
              <a:rPr lang="en-US" sz="1200" b="1" dirty="0" smtClean="0">
                <a:solidFill>
                  <a:srgbClr val="0000FF"/>
                </a:solidFill>
              </a:rPr>
              <a:t>complaint </a:t>
            </a:r>
            <a:r>
              <a:rPr lang="en-US" sz="1200" b="1" dirty="0">
                <a:solidFill>
                  <a:srgbClr val="0000FF"/>
                </a:solidFill>
              </a:rPr>
              <a:t>of pain but no visible injury:</a:t>
            </a:r>
          </a:p>
          <a:p>
            <a:r>
              <a:rPr lang="en-US" sz="1200" dirty="0">
                <a:solidFill>
                  <a:srgbClr val="C00000"/>
                </a:solidFill>
              </a:rPr>
              <a:t>               </a:t>
            </a:r>
            <a:r>
              <a:rPr lang="en-US" sz="1200" dirty="0" smtClean="0">
                <a:solidFill>
                  <a:srgbClr val="C00000"/>
                </a:solidFill>
              </a:rPr>
              <a:t>■  </a:t>
            </a:r>
            <a:r>
              <a:rPr lang="en-US" sz="1200" dirty="0"/>
              <a:t>when </a:t>
            </a:r>
            <a:r>
              <a:rPr lang="en-US" sz="1200" dirty="0" smtClean="0"/>
              <a:t>injury </a:t>
            </a:r>
            <a:r>
              <a:rPr lang="en-US" sz="1200" dirty="0"/>
              <a:t>does </a:t>
            </a:r>
            <a:r>
              <a:rPr lang="en-US" sz="1200" dirty="0" smtClean="0"/>
              <a:t>appear </a:t>
            </a:r>
            <a:r>
              <a:rPr lang="en-US" sz="1200" dirty="0"/>
              <a:t>initial photograph can </a:t>
            </a:r>
            <a:r>
              <a:rPr lang="en-US" sz="1200" dirty="0" smtClean="0"/>
              <a:t>corroborate </a:t>
            </a:r>
            <a:r>
              <a:rPr lang="en-US" sz="1200" dirty="0"/>
              <a:t>that there was not </a:t>
            </a:r>
            <a:r>
              <a:rPr lang="en-US" sz="1200" dirty="0" smtClean="0"/>
              <a:t>pre-existing </a:t>
            </a:r>
            <a:r>
              <a:rPr lang="en-US" sz="1200" dirty="0"/>
              <a:t>condition</a:t>
            </a:r>
            <a:r>
              <a:rPr lang="en-US" sz="1200" dirty="0" smtClean="0"/>
              <a:t>;</a:t>
            </a:r>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866659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763000" cy="5509200"/>
          </a:xfrm>
          <a:prstGeom prst="rect">
            <a:avLst/>
          </a:prstGeom>
          <a:noFill/>
        </p:spPr>
        <p:txBody>
          <a:bodyPr wrap="square" rtlCol="0">
            <a:spAutoFit/>
          </a:bodyPr>
          <a:lstStyle/>
          <a:p>
            <a:r>
              <a:rPr lang="en-US" sz="1200" dirty="0" smtClean="0">
                <a:solidFill>
                  <a:srgbClr val="C00000"/>
                </a:solidFill>
              </a:rPr>
              <a:t>►  </a:t>
            </a:r>
            <a:r>
              <a:rPr lang="en-US" sz="1200" b="1" dirty="0" smtClean="0">
                <a:solidFill>
                  <a:srgbClr val="0000FF"/>
                </a:solidFill>
              </a:rPr>
              <a:t>Do </a:t>
            </a:r>
            <a:r>
              <a:rPr lang="en-US" sz="1200" b="1" u="sng" dirty="0" smtClean="0">
                <a:solidFill>
                  <a:srgbClr val="0000FF"/>
                </a:solidFill>
              </a:rPr>
              <a:t>not</a:t>
            </a:r>
            <a:r>
              <a:rPr lang="en-US" sz="1200" b="1" dirty="0" smtClean="0">
                <a:solidFill>
                  <a:srgbClr val="0000FF"/>
                </a:solidFill>
              </a:rPr>
              <a:t> allow victim to “clean up,” including removing or applying make-up, prior to responding to a medical facility,:</a:t>
            </a:r>
          </a:p>
          <a:p>
            <a:r>
              <a:rPr lang="en-US" sz="1200" dirty="0" smtClean="0"/>
              <a:t>              </a:t>
            </a:r>
            <a:r>
              <a:rPr lang="en-US" sz="1200" dirty="0" smtClean="0">
                <a:solidFill>
                  <a:srgbClr val="C00000"/>
                </a:solidFill>
              </a:rPr>
              <a:t> </a:t>
            </a:r>
            <a:r>
              <a:rPr lang="en-US" sz="1200" dirty="0" smtClean="0">
                <a:solidFill>
                  <a:srgbClr val="C00000"/>
                </a:solidFill>
                <a:cs typeface="Arial"/>
              </a:rPr>
              <a:t>■  </a:t>
            </a:r>
            <a:r>
              <a:rPr lang="en-US" sz="1200" b="1" dirty="0" smtClean="0">
                <a:solidFill>
                  <a:srgbClr val="0000FF"/>
                </a:solidFill>
              </a:rPr>
              <a:t>if </a:t>
            </a:r>
            <a:r>
              <a:rPr lang="en-US" sz="1200" b="1" u="sng" dirty="0" smtClean="0">
                <a:solidFill>
                  <a:srgbClr val="0000FF"/>
                </a:solidFill>
              </a:rPr>
              <a:t>FORENSIC NURSE </a:t>
            </a:r>
            <a:r>
              <a:rPr lang="en-US" sz="1200" b="1" dirty="0" smtClean="0">
                <a:solidFill>
                  <a:srgbClr val="0000FF"/>
                </a:solidFill>
              </a:rPr>
              <a:t>available to conduct evaluation of victim:</a:t>
            </a:r>
          </a:p>
          <a:p>
            <a:r>
              <a:rPr lang="en-US" sz="1200" dirty="0"/>
              <a:t>	</a:t>
            </a:r>
            <a:r>
              <a:rPr lang="en-US" sz="1200" dirty="0" smtClean="0">
                <a:solidFill>
                  <a:srgbClr val="C00000"/>
                </a:solidFill>
              </a:rPr>
              <a:t>●</a:t>
            </a:r>
            <a:r>
              <a:rPr lang="en-US" sz="1200" dirty="0" smtClean="0"/>
              <a:t> </a:t>
            </a:r>
            <a:r>
              <a:rPr lang="en-US" sz="1200" b="1" dirty="0" smtClean="0">
                <a:solidFill>
                  <a:srgbClr val="0000FF"/>
                </a:solidFill>
              </a:rPr>
              <a:t>clean up will reduce potential for TOUCH DNA/fingerprints;</a:t>
            </a:r>
          </a:p>
          <a:p>
            <a:endParaRPr lang="en-US" sz="1200" b="1" dirty="0" smtClean="0">
              <a:solidFill>
                <a:srgbClr val="0000FF"/>
              </a:solidFill>
            </a:endParaRPr>
          </a:p>
          <a:p>
            <a:r>
              <a:rPr lang="en-US" sz="1200" dirty="0" smtClean="0">
                <a:solidFill>
                  <a:srgbClr val="C00000"/>
                </a:solidFill>
                <a:cs typeface="Arial"/>
              </a:rPr>
              <a:t>►  </a:t>
            </a:r>
            <a:r>
              <a:rPr lang="en-US" sz="1200" b="1" dirty="0" smtClean="0">
                <a:solidFill>
                  <a:srgbClr val="0000FF"/>
                </a:solidFill>
              </a:rPr>
              <a:t>if victim </a:t>
            </a:r>
            <a:r>
              <a:rPr lang="en-US" sz="1200" b="1" u="sng" dirty="0" smtClean="0">
                <a:solidFill>
                  <a:srgbClr val="0000FF"/>
                </a:solidFill>
              </a:rPr>
              <a:t>REFUSES</a:t>
            </a:r>
            <a:r>
              <a:rPr lang="en-US" sz="1200" b="1" dirty="0" smtClean="0">
                <a:solidFill>
                  <a:srgbClr val="0000FF"/>
                </a:solidFill>
              </a:rPr>
              <a:t> medical treatment request victim to remove makeup: </a:t>
            </a:r>
          </a:p>
          <a:p>
            <a:r>
              <a:rPr lang="en-US" sz="1200" dirty="0" smtClean="0">
                <a:solidFill>
                  <a:srgbClr val="C00000"/>
                </a:solidFill>
              </a:rPr>
              <a:t>               ■  </a:t>
            </a:r>
            <a:r>
              <a:rPr lang="en-US" sz="1200" b="1" dirty="0" smtClean="0">
                <a:solidFill>
                  <a:srgbClr val="0000FF"/>
                </a:solidFill>
              </a:rPr>
              <a:t>take photographs before and after the makeup is removed;</a:t>
            </a:r>
            <a:r>
              <a:rPr lang="en-US" sz="1200" dirty="0" smtClean="0">
                <a:solidFill>
                  <a:srgbClr val="0000FF"/>
                </a:solidFill>
              </a:rPr>
              <a:t> </a:t>
            </a:r>
          </a:p>
          <a:p>
            <a:r>
              <a:rPr lang="en-US" sz="1200" dirty="0" smtClean="0">
                <a:solidFill>
                  <a:srgbClr val="C00000"/>
                </a:solidFill>
              </a:rPr>
              <a:t>                         ●  </a:t>
            </a:r>
            <a:r>
              <a:rPr lang="en-US" sz="1200" dirty="0" smtClean="0"/>
              <a:t>first photo will show exactly what officer saw on arrival;</a:t>
            </a:r>
          </a:p>
          <a:p>
            <a:r>
              <a:rPr lang="en-US" sz="1200" dirty="0" smtClean="0">
                <a:solidFill>
                  <a:srgbClr val="C00000"/>
                </a:solidFill>
              </a:rPr>
              <a:t>                         ●  </a:t>
            </a:r>
            <a:r>
              <a:rPr lang="en-US" sz="1200" dirty="0" smtClean="0"/>
              <a:t>second  photo may capture injuries disguised by makeup such as </a:t>
            </a:r>
            <a:r>
              <a:rPr lang="en-US" sz="1200" dirty="0" err="1" smtClean="0"/>
              <a:t>petichaie</a:t>
            </a:r>
            <a:r>
              <a:rPr lang="en-US" sz="1200" dirty="0" smtClean="0"/>
              <a:t> [multiple red spots /rash like]/bruising, etc.; </a:t>
            </a:r>
          </a:p>
          <a:p>
            <a:r>
              <a:rPr lang="en-US" sz="1200" dirty="0" smtClean="0"/>
              <a:t>                             </a:t>
            </a:r>
          </a:p>
          <a:p>
            <a:r>
              <a:rPr lang="en-US" sz="1200" dirty="0" smtClean="0">
                <a:solidFill>
                  <a:srgbClr val="C00000"/>
                </a:solidFill>
              </a:rPr>
              <a:t>►</a:t>
            </a:r>
            <a:r>
              <a:rPr lang="en-US" sz="1200" dirty="0" smtClean="0"/>
              <a:t>  photographs of victim should generally be taken:</a:t>
            </a:r>
          </a:p>
          <a:p>
            <a:endParaRPr lang="en-US" sz="800" dirty="0" smtClean="0"/>
          </a:p>
          <a:p>
            <a:r>
              <a:rPr lang="en-US" sz="1200" dirty="0" smtClean="0">
                <a:solidFill>
                  <a:srgbClr val="C00000"/>
                </a:solidFill>
              </a:rPr>
              <a:t>               ■  </a:t>
            </a:r>
            <a:r>
              <a:rPr lang="en-US" sz="1200" b="1" dirty="0" smtClean="0">
                <a:solidFill>
                  <a:srgbClr val="0000FF"/>
                </a:solidFill>
              </a:rPr>
              <a:t>Distance photo </a:t>
            </a:r>
            <a:r>
              <a:rPr lang="en-US" sz="1200" dirty="0" smtClean="0"/>
              <a:t>— one full-body photograph of victim from a distance helps identify victim/location of injury;</a:t>
            </a:r>
          </a:p>
          <a:p>
            <a:endParaRPr lang="en-US" sz="800" dirty="0" smtClean="0"/>
          </a:p>
          <a:p>
            <a:r>
              <a:rPr lang="en-US" sz="1200" dirty="0" smtClean="0">
                <a:solidFill>
                  <a:srgbClr val="C00000"/>
                </a:solidFill>
              </a:rPr>
              <a:t>               ■  </a:t>
            </a:r>
            <a:r>
              <a:rPr lang="en-US" sz="1200" b="1" dirty="0" smtClean="0">
                <a:solidFill>
                  <a:srgbClr val="0000FF"/>
                </a:solidFill>
              </a:rPr>
              <a:t>Close-up photos </a:t>
            </a:r>
            <a:r>
              <a:rPr lang="en-US" sz="1200" dirty="0" smtClean="0"/>
              <a:t>— multiple close-up photographs of face and neck area (front, back, and sides) at different angles make it </a:t>
            </a:r>
          </a:p>
          <a:p>
            <a:r>
              <a:rPr lang="en-US" sz="1200" dirty="0"/>
              <a:t> </a:t>
            </a:r>
            <a:r>
              <a:rPr lang="en-US" sz="1200" dirty="0" smtClean="0"/>
              <a:t>                                                      easier to see injuries clearly: </a:t>
            </a:r>
          </a:p>
          <a:p>
            <a:r>
              <a:rPr lang="en-US" sz="1200" dirty="0" smtClean="0"/>
              <a:t>           	</a:t>
            </a:r>
            <a:r>
              <a:rPr lang="en-US" sz="1200" dirty="0" smtClean="0">
                <a:solidFill>
                  <a:srgbClr val="C00000"/>
                </a:solidFill>
              </a:rPr>
              <a:t>●</a:t>
            </a:r>
            <a:r>
              <a:rPr lang="en-US" sz="1200" dirty="0" smtClean="0"/>
              <a:t>  Specific areas to photograph include: </a:t>
            </a:r>
          </a:p>
          <a:p>
            <a:r>
              <a:rPr lang="en-US" sz="1200" dirty="0" smtClean="0"/>
              <a:t>	      	</a:t>
            </a:r>
            <a:r>
              <a:rPr lang="en-US" sz="1200" dirty="0" smtClean="0">
                <a:solidFill>
                  <a:srgbClr val="C00000"/>
                </a:solidFill>
              </a:rPr>
              <a:t>♦</a:t>
            </a:r>
            <a:r>
              <a:rPr lang="en-US" sz="1200" dirty="0" smtClean="0"/>
              <a:t>  surfaces of both ears; </a:t>
            </a:r>
          </a:p>
          <a:p>
            <a:r>
              <a:rPr lang="en-US" sz="1200" dirty="0" smtClean="0"/>
              <a:t>                                	</a:t>
            </a:r>
            <a:r>
              <a:rPr lang="en-US" sz="1200" dirty="0" smtClean="0">
                <a:solidFill>
                  <a:srgbClr val="C00000"/>
                </a:solidFill>
              </a:rPr>
              <a:t>♦</a:t>
            </a:r>
            <a:r>
              <a:rPr lang="en-US" sz="1200" dirty="0" smtClean="0"/>
              <a:t>  under chin; </a:t>
            </a:r>
          </a:p>
          <a:p>
            <a:r>
              <a:rPr lang="en-US" sz="1200" dirty="0" smtClean="0"/>
              <a:t>                                	</a:t>
            </a:r>
            <a:r>
              <a:rPr lang="en-US" sz="1200" dirty="0" smtClean="0">
                <a:solidFill>
                  <a:srgbClr val="C00000"/>
                </a:solidFill>
              </a:rPr>
              <a:t>♦ </a:t>
            </a:r>
            <a:r>
              <a:rPr lang="en-US" sz="1200" dirty="0" smtClean="0"/>
              <a:t> inner surface of upper and lower lips; </a:t>
            </a:r>
          </a:p>
          <a:p>
            <a:r>
              <a:rPr lang="en-US" sz="1200" dirty="0" smtClean="0"/>
              <a:t>                                	</a:t>
            </a:r>
            <a:r>
              <a:rPr lang="en-US" sz="1200" dirty="0" smtClean="0">
                <a:solidFill>
                  <a:srgbClr val="C00000"/>
                </a:solidFill>
              </a:rPr>
              <a:t>♦ </a:t>
            </a:r>
            <a:r>
              <a:rPr lang="en-US" sz="1200" dirty="0" smtClean="0"/>
              <a:t> soft palate;</a:t>
            </a:r>
          </a:p>
          <a:p>
            <a:r>
              <a:rPr lang="en-US" sz="1200" dirty="0" smtClean="0"/>
              <a:t>                                	</a:t>
            </a:r>
            <a:r>
              <a:rPr lang="en-US" sz="1200" dirty="0" smtClean="0">
                <a:solidFill>
                  <a:srgbClr val="C00000"/>
                </a:solidFill>
              </a:rPr>
              <a:t>♦ </a:t>
            </a:r>
            <a:r>
              <a:rPr lang="en-US" sz="1200" dirty="0" smtClean="0"/>
              <a:t> inside of cheeks; </a:t>
            </a:r>
          </a:p>
          <a:p>
            <a:r>
              <a:rPr lang="en-US" sz="1200" dirty="0" smtClean="0"/>
              <a:t>                                	</a:t>
            </a:r>
            <a:r>
              <a:rPr lang="en-US" sz="1200" dirty="0" smtClean="0">
                <a:solidFill>
                  <a:srgbClr val="C00000"/>
                </a:solidFill>
              </a:rPr>
              <a:t>♦  </a:t>
            </a:r>
            <a:r>
              <a:rPr lang="en-US" sz="1200" dirty="0" smtClean="0"/>
              <a:t>under eyelids; and </a:t>
            </a:r>
          </a:p>
          <a:p>
            <a:r>
              <a:rPr lang="en-US" sz="1200" dirty="0" smtClean="0"/>
              <a:t>                                	</a:t>
            </a:r>
            <a:r>
              <a:rPr lang="en-US" sz="1200" dirty="0" smtClean="0">
                <a:solidFill>
                  <a:srgbClr val="C00000"/>
                </a:solidFill>
              </a:rPr>
              <a:t>♦ </a:t>
            </a:r>
            <a:r>
              <a:rPr lang="en-US" sz="1200" dirty="0" smtClean="0"/>
              <a:t> the eyes (looking up, down, medial, and lateral);                                  </a:t>
            </a:r>
            <a:r>
              <a:rPr lang="en-US" sz="900" b="1" dirty="0" smtClean="0">
                <a:solidFill>
                  <a:srgbClr val="C00000"/>
                </a:solidFill>
              </a:rPr>
              <a:t>strangulation victim - droopy eyelid</a:t>
            </a:r>
          </a:p>
          <a:p>
            <a:endParaRPr lang="en-US" sz="800" dirty="0" smtClean="0"/>
          </a:p>
          <a:p>
            <a:r>
              <a:rPr lang="en-US" sz="1200" dirty="0" smtClean="0">
                <a:solidFill>
                  <a:srgbClr val="C00000"/>
                </a:solidFill>
              </a:rPr>
              <a:t>               ■  </a:t>
            </a:r>
            <a:r>
              <a:rPr lang="en-US" sz="1200" b="1" dirty="0" smtClean="0">
                <a:solidFill>
                  <a:srgbClr val="0000FF"/>
                </a:solidFill>
              </a:rPr>
              <a:t>Follow-up photos </a:t>
            </a:r>
            <a:r>
              <a:rPr lang="en-US" sz="1200" dirty="0" smtClean="0"/>
              <a:t>— taking follow-up photographs of injury 24/48/72 hours later will:</a:t>
            </a:r>
          </a:p>
          <a:p>
            <a:r>
              <a:rPr lang="en-US" sz="1200" dirty="0">
                <a:solidFill>
                  <a:srgbClr val="C00000"/>
                </a:solidFill>
              </a:rPr>
              <a:t> </a:t>
            </a:r>
            <a:r>
              <a:rPr lang="en-US" sz="1200" dirty="0" smtClean="0">
                <a:solidFill>
                  <a:srgbClr val="C00000"/>
                </a:solidFill>
              </a:rPr>
              <a:t>                         ●  </a:t>
            </a:r>
            <a:r>
              <a:rPr lang="en-US" sz="1200" dirty="0" smtClean="0"/>
              <a:t>document injuries as they evolve over time;</a:t>
            </a:r>
          </a:p>
          <a:p>
            <a:r>
              <a:rPr lang="en-US" sz="1200" dirty="0">
                <a:solidFill>
                  <a:srgbClr val="C00000"/>
                </a:solidFill>
              </a:rPr>
              <a:t> </a:t>
            </a:r>
            <a:r>
              <a:rPr lang="en-US" sz="1200" dirty="0" smtClean="0">
                <a:solidFill>
                  <a:srgbClr val="C00000"/>
                </a:solidFill>
              </a:rPr>
              <a:t>                         ●  </a:t>
            </a:r>
            <a:r>
              <a:rPr lang="en-US" sz="1200" dirty="0" smtClean="0"/>
              <a:t>maximize documentation:</a:t>
            </a:r>
          </a:p>
          <a:p>
            <a:r>
              <a:rPr lang="en-US" sz="1200" dirty="0" smtClean="0"/>
              <a:t>                          		</a:t>
            </a:r>
            <a:r>
              <a:rPr lang="en-US" sz="1200" dirty="0" smtClean="0">
                <a:solidFill>
                  <a:srgbClr val="C00000"/>
                </a:solidFill>
                <a:latin typeface="Arial"/>
                <a:cs typeface="Arial"/>
              </a:rPr>
              <a:t>♦</a:t>
            </a:r>
            <a:r>
              <a:rPr lang="en-US" sz="1200" dirty="0" smtClean="0">
                <a:latin typeface="Arial"/>
                <a:cs typeface="Arial"/>
              </a:rPr>
              <a:t> </a:t>
            </a:r>
            <a:r>
              <a:rPr lang="en-US" sz="1200" dirty="0" smtClean="0"/>
              <a:t> if possible take photos of victim </a:t>
            </a:r>
            <a:r>
              <a:rPr lang="en-US" sz="1200" b="1" dirty="0" smtClean="0">
                <a:solidFill>
                  <a:srgbClr val="0000FF"/>
                </a:solidFill>
              </a:rPr>
              <a:t>when injuries have cleared;</a:t>
            </a:r>
          </a:p>
          <a:p>
            <a:endParaRPr lang="en-US" sz="1200" dirty="0" smtClean="0"/>
          </a:p>
          <a:p>
            <a:r>
              <a:rPr lang="en-US" sz="1200" dirty="0" smtClean="0">
                <a:solidFill>
                  <a:srgbClr val="C00000"/>
                </a:solidFill>
              </a:rPr>
              <a:t>► </a:t>
            </a:r>
            <a:r>
              <a:rPr lang="en-US" sz="1200" dirty="0" smtClean="0"/>
              <a:t> use </a:t>
            </a:r>
            <a:r>
              <a:rPr lang="en-US" sz="1200" b="1" dirty="0" smtClean="0">
                <a:solidFill>
                  <a:srgbClr val="0000FF"/>
                </a:solidFill>
              </a:rPr>
              <a:t>video camera to capture a raspy voice/difficulty swallowing/coughing/pain exhibited by victim/drooling;</a:t>
            </a:r>
            <a:endParaRPr lang="en-US" sz="12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27</a:t>
            </a:fld>
            <a:endParaRPr lang="en-US" dirty="0">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08782"/>
            <a:ext cx="1847850" cy="11870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270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52600"/>
            <a:ext cx="8610600" cy="3447098"/>
          </a:xfrm>
          <a:prstGeom prst="rect">
            <a:avLst/>
          </a:prstGeom>
          <a:noFill/>
        </p:spPr>
        <p:txBody>
          <a:bodyPr wrap="square" rtlCol="0">
            <a:spAutoFit/>
          </a:bodyPr>
          <a:lstStyle/>
          <a:p>
            <a:pPr algn="ctr"/>
            <a:r>
              <a:rPr lang="en-US" b="1" dirty="0" smtClean="0">
                <a:solidFill>
                  <a:srgbClr val="0000FF"/>
                </a:solidFill>
              </a:rPr>
              <a:t>MEDICAL EVIDENCE</a:t>
            </a:r>
          </a:p>
          <a:p>
            <a:pPr algn="ctr"/>
            <a:endParaRPr lang="en-US" b="1" dirty="0">
              <a:solidFill>
                <a:srgbClr val="0000FF"/>
              </a:solidFill>
            </a:endParaRPr>
          </a:p>
          <a:p>
            <a:pPr algn="ctr"/>
            <a:r>
              <a:rPr lang="en-US" sz="1400" dirty="0"/>
              <a:t>One of the best methods for collecting evidence from a </a:t>
            </a:r>
            <a:r>
              <a:rPr lang="en-US" sz="1400" u="sng" dirty="0"/>
              <a:t>non-fatal</a:t>
            </a:r>
            <a:r>
              <a:rPr lang="en-US" sz="1400" dirty="0"/>
              <a:t> </a:t>
            </a:r>
            <a:r>
              <a:rPr lang="en-US" sz="1400" u="sng" dirty="0"/>
              <a:t>strangulation</a:t>
            </a:r>
            <a:r>
              <a:rPr lang="en-US" sz="1400" dirty="0"/>
              <a:t> victim is through </a:t>
            </a:r>
            <a:r>
              <a:rPr lang="en-US" sz="1400" b="1" dirty="0">
                <a:solidFill>
                  <a:srgbClr val="0000FF"/>
                </a:solidFill>
              </a:rPr>
              <a:t>a medical examination. </a:t>
            </a:r>
            <a:endParaRPr lang="en-US" sz="1400" b="1" dirty="0" smtClean="0">
              <a:solidFill>
                <a:srgbClr val="0000FF"/>
              </a:solidFill>
            </a:endParaRPr>
          </a:p>
          <a:p>
            <a:pPr algn="ctr"/>
            <a:endParaRPr lang="en-US" sz="1400" b="1" dirty="0">
              <a:solidFill>
                <a:srgbClr val="0000FF"/>
              </a:solidFill>
            </a:endParaRPr>
          </a:p>
          <a:p>
            <a:pPr algn="ctr"/>
            <a:r>
              <a:rPr lang="en-US" sz="1400" b="1" dirty="0" smtClean="0">
                <a:solidFill>
                  <a:srgbClr val="0000FF"/>
                </a:solidFill>
              </a:rPr>
              <a:t>Properly </a:t>
            </a:r>
            <a:r>
              <a:rPr lang="en-US" sz="1400" b="1" dirty="0">
                <a:solidFill>
                  <a:srgbClr val="0000FF"/>
                </a:solidFill>
              </a:rPr>
              <a:t>trained medical personnel, including a </a:t>
            </a:r>
            <a:r>
              <a:rPr lang="en-US" sz="1400" b="1" u="sng" dirty="0" smtClean="0">
                <a:solidFill>
                  <a:srgbClr val="0000FF"/>
                </a:solidFill>
              </a:rPr>
              <a:t>FORENSIC NURSE</a:t>
            </a:r>
            <a:r>
              <a:rPr lang="en-US" sz="1400" b="1" dirty="0" smtClean="0">
                <a:solidFill>
                  <a:srgbClr val="0000FF"/>
                </a:solidFill>
              </a:rPr>
              <a:t>, </a:t>
            </a:r>
            <a:r>
              <a:rPr lang="en-US" sz="1400" b="1" dirty="0">
                <a:solidFill>
                  <a:srgbClr val="0000FF"/>
                </a:solidFill>
              </a:rPr>
              <a:t>can provide not only potentially life-saving emergency medical treatment for the victim but can also evaluate any internal/external physical injuries and diagnose any symptoms that a victim may exhibit from the non-fatal </a:t>
            </a:r>
            <a:r>
              <a:rPr lang="en-US" sz="1400" b="1" dirty="0" smtClean="0">
                <a:solidFill>
                  <a:srgbClr val="0000FF"/>
                </a:solidFill>
              </a:rPr>
              <a:t>strangulation </a:t>
            </a:r>
            <a:r>
              <a:rPr lang="en-US" sz="1400" b="1" dirty="0">
                <a:solidFill>
                  <a:srgbClr val="0000FF"/>
                </a:solidFill>
              </a:rPr>
              <a:t>assault.  </a:t>
            </a:r>
            <a:endParaRPr lang="en-US" sz="1400" b="1" dirty="0" smtClean="0">
              <a:solidFill>
                <a:srgbClr val="0000FF"/>
              </a:solidFill>
            </a:endParaRPr>
          </a:p>
          <a:p>
            <a:pPr algn="ctr"/>
            <a:endParaRPr lang="en-US" sz="1400" b="1" dirty="0">
              <a:solidFill>
                <a:srgbClr val="0000FF"/>
              </a:solidFill>
            </a:endParaRPr>
          </a:p>
          <a:p>
            <a:pPr algn="ctr"/>
            <a:r>
              <a:rPr lang="en-US" sz="1400" b="1" dirty="0" smtClean="0">
                <a:solidFill>
                  <a:srgbClr val="0000FF"/>
                </a:solidFill>
              </a:rPr>
              <a:t>Those </a:t>
            </a:r>
            <a:r>
              <a:rPr lang="en-US" sz="1400" b="1" dirty="0">
                <a:solidFill>
                  <a:srgbClr val="0000FF"/>
                </a:solidFill>
              </a:rPr>
              <a:t>professionally documented symptoms and injuries can then be available for use as evidence during the assailant’s subsequent trial. </a:t>
            </a:r>
            <a:endParaRPr lang="en-US" sz="1400" dirty="0">
              <a:solidFill>
                <a:srgbClr val="0000FF"/>
              </a:solidFill>
            </a:endParaRPr>
          </a:p>
          <a:p>
            <a:pPr algn="ctr"/>
            <a:r>
              <a:rPr lang="en-US" sz="1400" dirty="0"/>
              <a:t> </a:t>
            </a:r>
          </a:p>
          <a:p>
            <a:pPr algn="ctr"/>
            <a:r>
              <a:rPr lang="en-US" sz="1400" dirty="0"/>
              <a:t>In addition, </a:t>
            </a:r>
            <a:r>
              <a:rPr lang="en-US" sz="1400" b="1" dirty="0">
                <a:solidFill>
                  <a:srgbClr val="0000FF"/>
                </a:solidFill>
              </a:rPr>
              <a:t>a</a:t>
            </a:r>
            <a:r>
              <a:rPr lang="en-US" sz="1400" b="1" dirty="0" smtClean="0">
                <a:solidFill>
                  <a:srgbClr val="0000FF"/>
                </a:solidFill>
              </a:rPr>
              <a:t> </a:t>
            </a:r>
            <a:r>
              <a:rPr lang="en-US" sz="1400" b="1" dirty="0">
                <a:solidFill>
                  <a:srgbClr val="0000FF"/>
                </a:solidFill>
              </a:rPr>
              <a:t>medical examination may also yield some potentially exculpatory evidence. </a:t>
            </a:r>
            <a:r>
              <a:rPr lang="en-US" sz="1400" dirty="0"/>
              <a:t>Part of the treatment and documentation process may reveal the victim has used intoxicants. It may also indicate the victim inflicted some of her own injuries in an effort to stop the abuser</a:t>
            </a:r>
            <a:r>
              <a:rPr lang="en-US" sz="1400" dirty="0" smtClean="0"/>
              <a:t>.</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28</a:t>
            </a:fld>
            <a:endParaRPr lang="en-US" dirty="0">
              <a:solidFill>
                <a:schemeClr val="tx1"/>
              </a:solidFill>
            </a:endParaRPr>
          </a:p>
        </p:txBody>
      </p:sp>
      <p:pic>
        <p:nvPicPr>
          <p:cNvPr id="9218" name="Picture 2" descr="http://housingrights.org.uk/sites/default/files/styles/large/public/field/image/blog_post/Medical-Evidence.jpg?itok=pV29xG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097"/>
            <a:ext cx="2278593" cy="13719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60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534400" cy="4955203"/>
          </a:xfrm>
          <a:prstGeom prst="rect">
            <a:avLst/>
          </a:prstGeom>
          <a:noFill/>
        </p:spPr>
        <p:txBody>
          <a:bodyPr wrap="square" rtlCol="0">
            <a:spAutoFit/>
          </a:bodyPr>
          <a:lstStyle/>
          <a:p>
            <a:r>
              <a:rPr lang="en-US" sz="1200" dirty="0"/>
              <a:t>The first-responder officer should:</a:t>
            </a:r>
          </a:p>
          <a:p>
            <a:r>
              <a:rPr lang="en-US" sz="1200" dirty="0"/>
              <a:t> </a:t>
            </a:r>
          </a:p>
          <a:p>
            <a:r>
              <a:rPr lang="en-US" sz="1200" dirty="0">
                <a:solidFill>
                  <a:srgbClr val="C00000"/>
                </a:solidFill>
              </a:rPr>
              <a:t>►</a:t>
            </a:r>
            <a:r>
              <a:rPr lang="en-US" sz="1200" dirty="0"/>
              <a:t> </a:t>
            </a:r>
            <a:r>
              <a:rPr lang="en-US" sz="1200" b="1" dirty="0">
                <a:solidFill>
                  <a:srgbClr val="0000FF"/>
                </a:solidFill>
              </a:rPr>
              <a:t>strongly </a:t>
            </a:r>
            <a:r>
              <a:rPr lang="en-US" sz="1200" b="1" dirty="0" smtClean="0">
                <a:solidFill>
                  <a:srgbClr val="0000FF"/>
                </a:solidFill>
              </a:rPr>
              <a:t> </a:t>
            </a:r>
            <a:r>
              <a:rPr lang="en-US" sz="1600" b="1" u="sng" dirty="0" smtClean="0">
                <a:solidFill>
                  <a:srgbClr val="0000FF"/>
                </a:solidFill>
              </a:rPr>
              <a:t>ENCOURAGE</a:t>
            </a:r>
            <a:r>
              <a:rPr lang="en-US" sz="1200" b="1" dirty="0" smtClean="0">
                <a:solidFill>
                  <a:srgbClr val="0000FF"/>
                </a:solidFill>
              </a:rPr>
              <a:t> victim </a:t>
            </a:r>
            <a:r>
              <a:rPr lang="en-US" sz="1200" b="1" dirty="0">
                <a:solidFill>
                  <a:srgbClr val="0000FF"/>
                </a:solidFill>
              </a:rPr>
              <a:t>to seek medical </a:t>
            </a:r>
            <a:r>
              <a:rPr lang="en-US" sz="1200" b="1" dirty="0" smtClean="0">
                <a:solidFill>
                  <a:srgbClr val="0000FF"/>
                </a:solidFill>
              </a:rPr>
              <a:t>attention</a:t>
            </a:r>
            <a:r>
              <a:rPr lang="en-US" sz="1200" dirty="0" smtClean="0"/>
              <a:t> </a:t>
            </a:r>
            <a:r>
              <a:rPr lang="en-US" sz="1200" dirty="0"/>
              <a:t>especially if </a:t>
            </a:r>
            <a:r>
              <a:rPr lang="en-US" sz="1200" dirty="0" smtClean="0"/>
              <a:t>there </a:t>
            </a:r>
            <a:r>
              <a:rPr lang="en-US" sz="1200" dirty="0"/>
              <a:t>is difficulty breathing/swallowing </a:t>
            </a:r>
            <a:r>
              <a:rPr lang="en-US" sz="1200" dirty="0" smtClean="0"/>
              <a:t>/visible </a:t>
            </a:r>
          </a:p>
          <a:p>
            <a:r>
              <a:rPr lang="en-US" sz="1200" dirty="0"/>
              <a:t> </a:t>
            </a:r>
            <a:r>
              <a:rPr lang="en-US" sz="1200" dirty="0" smtClean="0"/>
              <a:t>     injuries/pain:</a:t>
            </a:r>
            <a:endParaRPr lang="en-US" sz="1200" dirty="0"/>
          </a:p>
          <a:p>
            <a:r>
              <a:rPr lang="en-US" sz="1200" dirty="0" smtClean="0">
                <a:solidFill>
                  <a:srgbClr val="C00000"/>
                </a:solidFill>
              </a:rPr>
              <a:t>                 ■  </a:t>
            </a:r>
            <a:r>
              <a:rPr lang="en-US" sz="1200" b="1" dirty="0" smtClean="0">
                <a:solidFill>
                  <a:srgbClr val="0000FF"/>
                </a:solidFill>
              </a:rPr>
              <a:t>educate victim </a:t>
            </a:r>
            <a:r>
              <a:rPr lang="en-US" sz="1200" b="1" dirty="0">
                <a:solidFill>
                  <a:srgbClr val="0000FF"/>
                </a:solidFill>
              </a:rPr>
              <a:t>about </a:t>
            </a:r>
            <a:r>
              <a:rPr lang="en-US" sz="1200" b="1" dirty="0" smtClean="0">
                <a:solidFill>
                  <a:srgbClr val="0000FF"/>
                </a:solidFill>
              </a:rPr>
              <a:t>seriousness </a:t>
            </a:r>
            <a:r>
              <a:rPr lang="en-US" sz="1200" b="1" dirty="0">
                <a:solidFill>
                  <a:srgbClr val="0000FF"/>
                </a:solidFill>
              </a:rPr>
              <a:t>of strangulation;</a:t>
            </a:r>
          </a:p>
          <a:p>
            <a:r>
              <a:rPr lang="en-US" sz="1200" dirty="0"/>
              <a:t>                      </a:t>
            </a:r>
            <a:r>
              <a:rPr lang="en-US" sz="1200" dirty="0" smtClean="0"/>
              <a:t>           </a:t>
            </a:r>
            <a:r>
              <a:rPr lang="en-US" sz="1200" dirty="0" smtClean="0">
                <a:solidFill>
                  <a:srgbClr val="C00000"/>
                </a:solidFill>
              </a:rPr>
              <a:t> ●  </a:t>
            </a:r>
            <a:r>
              <a:rPr lang="en-US" sz="1200" b="1" dirty="0">
                <a:solidFill>
                  <a:srgbClr val="0000FF"/>
                </a:solidFill>
              </a:rPr>
              <a:t>victim may have </a:t>
            </a:r>
            <a:r>
              <a:rPr lang="en-US" sz="1200" b="1" u="sng" dirty="0">
                <a:solidFill>
                  <a:srgbClr val="0000FF"/>
                </a:solidFill>
              </a:rPr>
              <a:t>internal</a:t>
            </a:r>
            <a:r>
              <a:rPr lang="en-US" sz="1200" b="1" dirty="0">
                <a:solidFill>
                  <a:srgbClr val="0000FF"/>
                </a:solidFill>
              </a:rPr>
              <a:t> injuries that later cause </a:t>
            </a:r>
            <a:r>
              <a:rPr lang="en-US" sz="1200" b="1" dirty="0" smtClean="0">
                <a:solidFill>
                  <a:srgbClr val="0000FF"/>
                </a:solidFill>
              </a:rPr>
              <a:t>complete </a:t>
            </a:r>
            <a:r>
              <a:rPr lang="en-US" sz="1200" b="1" dirty="0">
                <a:solidFill>
                  <a:srgbClr val="0000FF"/>
                </a:solidFill>
              </a:rPr>
              <a:t>airway </a:t>
            </a:r>
            <a:r>
              <a:rPr lang="en-US" sz="1200" b="1" dirty="0" smtClean="0">
                <a:solidFill>
                  <a:srgbClr val="0000FF"/>
                </a:solidFill>
              </a:rPr>
              <a:t>obstruction:</a:t>
            </a:r>
          </a:p>
          <a:p>
            <a:r>
              <a:rPr lang="en-US" sz="1200" b="1" dirty="0">
                <a:solidFill>
                  <a:srgbClr val="C00000"/>
                </a:solidFill>
              </a:rPr>
              <a:t> </a:t>
            </a:r>
            <a:r>
              <a:rPr lang="en-US" sz="1200" b="1" dirty="0" smtClean="0">
                <a:solidFill>
                  <a:srgbClr val="C00000"/>
                </a:solidFill>
              </a:rPr>
              <a:t>                           </a:t>
            </a:r>
            <a:r>
              <a:rPr lang="en-US" sz="1200" dirty="0" smtClean="0">
                <a:solidFill>
                  <a:srgbClr val="C00000"/>
                </a:solidFill>
              </a:rPr>
              <a:t>                       </a:t>
            </a:r>
            <a:r>
              <a:rPr lang="en-US" sz="1200" dirty="0" smtClean="0">
                <a:solidFill>
                  <a:srgbClr val="C00000"/>
                </a:solidFill>
                <a:cs typeface="Arial"/>
              </a:rPr>
              <a:t>♦  </a:t>
            </a:r>
            <a:r>
              <a:rPr lang="en-US" sz="1200" b="1" dirty="0" smtClean="0">
                <a:solidFill>
                  <a:srgbClr val="0000FF"/>
                </a:solidFill>
              </a:rPr>
              <a:t>up </a:t>
            </a:r>
            <a:r>
              <a:rPr lang="en-US" sz="1200" b="1" dirty="0">
                <a:solidFill>
                  <a:srgbClr val="0000FF"/>
                </a:solidFill>
              </a:rPr>
              <a:t>to 72 hours after event</a:t>
            </a:r>
            <a:r>
              <a:rPr lang="en-US" sz="1200" b="1" dirty="0" smtClean="0">
                <a:solidFill>
                  <a:srgbClr val="0000FF"/>
                </a:solidFill>
              </a:rPr>
              <a:t>;</a:t>
            </a:r>
          </a:p>
          <a:p>
            <a:endParaRPr lang="en-US" sz="1200" b="1" dirty="0" smtClean="0">
              <a:solidFill>
                <a:srgbClr val="0000FF"/>
              </a:solidFill>
            </a:endParaRPr>
          </a:p>
          <a:p>
            <a:r>
              <a:rPr lang="en-US" sz="1200" dirty="0" smtClean="0"/>
              <a:t>                </a:t>
            </a:r>
            <a:r>
              <a:rPr lang="en-US" sz="1200" dirty="0" smtClean="0">
                <a:solidFill>
                  <a:srgbClr val="C00000"/>
                </a:solidFill>
              </a:rPr>
              <a:t> ■  </a:t>
            </a:r>
            <a:r>
              <a:rPr lang="en-US" sz="1200" b="1" dirty="0">
                <a:solidFill>
                  <a:srgbClr val="0000FF"/>
                </a:solidFill>
              </a:rPr>
              <a:t>summon EMS if: </a:t>
            </a:r>
          </a:p>
          <a:p>
            <a:r>
              <a:rPr lang="en-US" sz="1200" dirty="0"/>
              <a:t>               </a:t>
            </a:r>
            <a:r>
              <a:rPr lang="en-US" sz="1200" dirty="0" smtClean="0"/>
              <a:t>		(</a:t>
            </a:r>
            <a:r>
              <a:rPr lang="en-US" sz="1200" dirty="0"/>
              <a:t>1) </a:t>
            </a:r>
            <a:r>
              <a:rPr lang="en-US" sz="1200" dirty="0" smtClean="0"/>
              <a:t> victim </a:t>
            </a:r>
            <a:r>
              <a:rPr lang="en-US" sz="1200" dirty="0"/>
              <a:t>requests medical attention; </a:t>
            </a:r>
          </a:p>
          <a:p>
            <a:r>
              <a:rPr lang="en-US" sz="1200" dirty="0"/>
              <a:t>               </a:t>
            </a:r>
            <a:r>
              <a:rPr lang="en-US" sz="1200" dirty="0" smtClean="0"/>
              <a:t>		(</a:t>
            </a:r>
            <a:r>
              <a:rPr lang="en-US" sz="1200" dirty="0"/>
              <a:t>2</a:t>
            </a:r>
            <a:r>
              <a:rPr lang="en-US" sz="1200" dirty="0" smtClean="0"/>
              <a:t>)  </a:t>
            </a:r>
            <a:r>
              <a:rPr lang="en-US" sz="1200" dirty="0"/>
              <a:t>if </a:t>
            </a:r>
            <a:r>
              <a:rPr lang="en-US" sz="1200" dirty="0" smtClean="0"/>
              <a:t>officer </a:t>
            </a:r>
            <a:r>
              <a:rPr lang="en-US" sz="1200" dirty="0"/>
              <a:t>observes </a:t>
            </a:r>
            <a:r>
              <a:rPr lang="en-US" sz="1200" dirty="0" smtClean="0"/>
              <a:t>symptoms/injuries </a:t>
            </a:r>
            <a:r>
              <a:rPr lang="en-US" sz="1200" dirty="0"/>
              <a:t>that </a:t>
            </a:r>
            <a:r>
              <a:rPr lang="en-US" sz="1200" dirty="0" smtClean="0"/>
              <a:t>indicate need </a:t>
            </a:r>
            <a:r>
              <a:rPr lang="en-US" sz="1200" dirty="0"/>
              <a:t>for medical attention:</a:t>
            </a:r>
          </a:p>
          <a:p>
            <a:r>
              <a:rPr lang="en-US" sz="1200" dirty="0"/>
              <a:t>	 </a:t>
            </a:r>
            <a:r>
              <a:rPr lang="en-US" sz="1200" dirty="0" smtClean="0"/>
              <a:t>	(</a:t>
            </a:r>
            <a:r>
              <a:rPr lang="en-US" sz="1200" dirty="0"/>
              <a:t>3) </a:t>
            </a:r>
            <a:r>
              <a:rPr lang="en-US" sz="1200" dirty="0" smtClean="0"/>
              <a:t> </a:t>
            </a:r>
            <a:r>
              <a:rPr lang="en-US" sz="1200" b="1" dirty="0" smtClean="0">
                <a:solidFill>
                  <a:srgbClr val="0000FF"/>
                </a:solidFill>
              </a:rPr>
              <a:t>if </a:t>
            </a:r>
            <a:r>
              <a:rPr lang="en-US" sz="1200" b="1" dirty="0">
                <a:solidFill>
                  <a:srgbClr val="0000FF"/>
                </a:solidFill>
              </a:rPr>
              <a:t>it appears that strangulation has occurred</a:t>
            </a:r>
            <a:r>
              <a:rPr lang="en-US" sz="1200" b="1" dirty="0" smtClean="0">
                <a:solidFill>
                  <a:srgbClr val="0000FF"/>
                </a:solidFill>
              </a:rPr>
              <a:t>;</a:t>
            </a:r>
          </a:p>
          <a:p>
            <a:r>
              <a:rPr lang="en-US" sz="1200" dirty="0"/>
              <a:t>		</a:t>
            </a:r>
          </a:p>
          <a:p>
            <a:r>
              <a:rPr lang="en-US" sz="1200" dirty="0" smtClean="0">
                <a:solidFill>
                  <a:srgbClr val="C00000"/>
                </a:solidFill>
              </a:rPr>
              <a:t>                 ■  </a:t>
            </a:r>
            <a:r>
              <a:rPr lang="en-US" sz="1200" dirty="0" smtClean="0"/>
              <a:t>if </a:t>
            </a:r>
            <a:r>
              <a:rPr lang="en-US" sz="1200" dirty="0"/>
              <a:t>EMTs </a:t>
            </a:r>
            <a:r>
              <a:rPr lang="en-US" sz="1200" dirty="0" smtClean="0"/>
              <a:t>determine lack </a:t>
            </a:r>
            <a:r>
              <a:rPr lang="en-US" sz="1200" dirty="0"/>
              <a:t>of objective symptoms to support </a:t>
            </a:r>
            <a:r>
              <a:rPr lang="en-US" sz="1200" dirty="0" smtClean="0"/>
              <a:t>internal </a:t>
            </a:r>
            <a:r>
              <a:rPr lang="en-US" sz="1200" dirty="0"/>
              <a:t>injury, </a:t>
            </a:r>
            <a:r>
              <a:rPr lang="en-US" sz="1200" b="1" dirty="0" smtClean="0">
                <a:solidFill>
                  <a:srgbClr val="0000FF"/>
                </a:solidFill>
              </a:rPr>
              <a:t>medical </a:t>
            </a:r>
            <a:r>
              <a:rPr lang="en-US" sz="1200" b="1" dirty="0">
                <a:solidFill>
                  <a:srgbClr val="0000FF"/>
                </a:solidFill>
              </a:rPr>
              <a:t>examination </a:t>
            </a:r>
            <a:r>
              <a:rPr lang="en-US" sz="1200" b="1" dirty="0" smtClean="0">
                <a:solidFill>
                  <a:srgbClr val="0000FF"/>
                </a:solidFill>
              </a:rPr>
              <a:t>may </a:t>
            </a:r>
            <a:r>
              <a:rPr lang="en-US" sz="1200" b="1" dirty="0">
                <a:solidFill>
                  <a:srgbClr val="0000FF"/>
                </a:solidFill>
              </a:rPr>
              <a:t>prove helpful </a:t>
            </a:r>
            <a:r>
              <a:rPr lang="en-US" sz="1200" b="1" dirty="0" smtClean="0">
                <a:solidFill>
                  <a:srgbClr val="0000FF"/>
                </a:solidFill>
              </a:rPr>
              <a:t>to </a:t>
            </a:r>
          </a:p>
          <a:p>
            <a:r>
              <a:rPr lang="en-US" sz="1200" b="1" dirty="0">
                <a:solidFill>
                  <a:srgbClr val="0000FF"/>
                </a:solidFill>
              </a:rPr>
              <a:t> </a:t>
            </a:r>
            <a:r>
              <a:rPr lang="en-US" sz="1200" b="1" dirty="0" smtClean="0">
                <a:solidFill>
                  <a:srgbClr val="0000FF"/>
                </a:solidFill>
              </a:rPr>
              <a:t>                     assess victim’s </a:t>
            </a:r>
            <a:r>
              <a:rPr lang="en-US" sz="1200" b="1" dirty="0">
                <a:solidFill>
                  <a:srgbClr val="0000FF"/>
                </a:solidFill>
              </a:rPr>
              <a:t>health and document any visible injuries </a:t>
            </a:r>
            <a:r>
              <a:rPr lang="en-US" sz="1200" b="1" dirty="0" smtClean="0">
                <a:solidFill>
                  <a:srgbClr val="0000FF"/>
                </a:solidFill>
              </a:rPr>
              <a:t>and/or symptoms</a:t>
            </a:r>
            <a:r>
              <a:rPr lang="en-US" sz="1200" b="1" dirty="0">
                <a:solidFill>
                  <a:srgbClr val="0000FF"/>
                </a:solidFill>
              </a:rPr>
              <a:t>:</a:t>
            </a:r>
            <a:endParaRPr lang="en-US" sz="1200" dirty="0">
              <a:solidFill>
                <a:srgbClr val="0000FF"/>
              </a:solidFill>
            </a:endParaRPr>
          </a:p>
          <a:p>
            <a:r>
              <a:rPr lang="en-US" sz="1200" dirty="0"/>
              <a:t>         </a:t>
            </a:r>
            <a:r>
              <a:rPr lang="en-US" sz="1200" dirty="0" smtClean="0"/>
              <a:t>	</a:t>
            </a:r>
            <a:r>
              <a:rPr lang="en-US" sz="1200" dirty="0" smtClean="0">
                <a:solidFill>
                  <a:srgbClr val="C00000"/>
                </a:solidFill>
              </a:rPr>
              <a:t>           </a:t>
            </a:r>
            <a:r>
              <a:rPr lang="en-US" sz="1200" b="1" dirty="0" smtClean="0">
                <a:solidFill>
                  <a:srgbClr val="C00000"/>
                </a:solidFill>
              </a:rPr>
              <a:t>● </a:t>
            </a:r>
            <a:r>
              <a:rPr lang="en-US" sz="1200" b="1" dirty="0">
                <a:solidFill>
                  <a:srgbClr val="0000FF"/>
                </a:solidFill>
              </a:rPr>
              <a:t>medical documentation is persuasive evidence</a:t>
            </a:r>
            <a:r>
              <a:rPr lang="en-US" sz="1200" b="1" dirty="0" smtClean="0">
                <a:solidFill>
                  <a:srgbClr val="0000FF"/>
                </a:solidFill>
              </a:rPr>
              <a:t>;</a:t>
            </a:r>
          </a:p>
          <a:p>
            <a:endParaRPr lang="en-US" sz="1200" dirty="0"/>
          </a:p>
          <a:p>
            <a:r>
              <a:rPr lang="en-US" sz="1200" b="1" dirty="0" smtClean="0"/>
              <a:t>	            </a:t>
            </a:r>
            <a:r>
              <a:rPr lang="en-US" sz="1200" b="1" u="sng" dirty="0" smtClean="0"/>
              <a:t>NOTE</a:t>
            </a:r>
            <a:r>
              <a:rPr lang="en-US" sz="1200" b="1" dirty="0"/>
              <a:t>: </a:t>
            </a:r>
            <a:endParaRPr lang="en-US" sz="1200" dirty="0"/>
          </a:p>
          <a:p>
            <a:r>
              <a:rPr lang="en-US" sz="1200" b="1" dirty="0"/>
              <a:t>                   </a:t>
            </a:r>
            <a:r>
              <a:rPr lang="en-US" sz="1200" b="1" dirty="0" smtClean="0"/>
              <a:t>		If </a:t>
            </a:r>
            <a:r>
              <a:rPr lang="en-US" sz="1200" b="1" dirty="0"/>
              <a:t>strangulation injury occurred within the last five days, it </a:t>
            </a:r>
            <a:r>
              <a:rPr lang="en-US" sz="1200" b="1" dirty="0" smtClean="0"/>
              <a:t>is </a:t>
            </a:r>
            <a:r>
              <a:rPr lang="en-US" sz="1200" b="1" dirty="0"/>
              <a:t>recommended that a </a:t>
            </a:r>
            <a:r>
              <a:rPr lang="en-US" sz="1200" b="1" dirty="0" smtClean="0"/>
              <a:t>		                                   </a:t>
            </a:r>
          </a:p>
          <a:p>
            <a:r>
              <a:rPr lang="en-US" sz="1200" b="1" dirty="0"/>
              <a:t> </a:t>
            </a:r>
            <a:r>
              <a:rPr lang="en-US" sz="1200" b="1" dirty="0" smtClean="0"/>
              <a:t>                                                   </a:t>
            </a:r>
            <a:r>
              <a:rPr lang="en-US" sz="1200" b="1" dirty="0" smtClean="0">
                <a:solidFill>
                  <a:srgbClr val="0000FF"/>
                </a:solidFill>
              </a:rPr>
              <a:t>FORENSIC </a:t>
            </a:r>
            <a:r>
              <a:rPr lang="en-US" sz="1200" b="1" dirty="0">
                <a:solidFill>
                  <a:srgbClr val="0000FF"/>
                </a:solidFill>
              </a:rPr>
              <a:t>NURSE </a:t>
            </a:r>
            <a:r>
              <a:rPr lang="en-US" sz="1200" b="1" dirty="0"/>
              <a:t>conduct a medical </a:t>
            </a:r>
            <a:r>
              <a:rPr lang="en-US" sz="1200" b="1" dirty="0" smtClean="0"/>
              <a:t>evaluation </a:t>
            </a:r>
            <a:r>
              <a:rPr lang="en-US" sz="1200" b="1" dirty="0"/>
              <a:t>of the victim.</a:t>
            </a:r>
            <a:endParaRPr lang="en-US" sz="1200" dirty="0"/>
          </a:p>
          <a:p>
            <a:r>
              <a:rPr lang="en-US" sz="1200" b="1" dirty="0"/>
              <a:t> </a:t>
            </a:r>
            <a:endParaRPr lang="en-US" sz="1200" dirty="0"/>
          </a:p>
          <a:p>
            <a:r>
              <a:rPr lang="en-US" sz="1200" dirty="0">
                <a:solidFill>
                  <a:srgbClr val="C00000"/>
                </a:solidFill>
              </a:rPr>
              <a:t>►</a:t>
            </a:r>
            <a:r>
              <a:rPr lang="en-US" sz="1200" dirty="0"/>
              <a:t> </a:t>
            </a:r>
            <a:r>
              <a:rPr lang="en-US" sz="1200" b="1" dirty="0" smtClean="0">
                <a:solidFill>
                  <a:srgbClr val="0000FF"/>
                </a:solidFill>
              </a:rPr>
              <a:t>identify/RECORD </a:t>
            </a:r>
            <a:r>
              <a:rPr lang="en-US" sz="1200" b="1" dirty="0">
                <a:solidFill>
                  <a:srgbClr val="0000FF"/>
                </a:solidFill>
              </a:rPr>
              <a:t>any medical treatment recommended or obtained:</a:t>
            </a:r>
          </a:p>
          <a:p>
            <a:r>
              <a:rPr lang="en-US" sz="1200" dirty="0">
                <a:solidFill>
                  <a:srgbClr val="C00000"/>
                </a:solidFill>
              </a:rPr>
              <a:t>               ■ </a:t>
            </a:r>
            <a:r>
              <a:rPr lang="en-US" sz="1200" dirty="0"/>
              <a:t>obtain </a:t>
            </a:r>
            <a:r>
              <a:rPr lang="en-US" sz="1200" dirty="0" smtClean="0"/>
              <a:t>copy </a:t>
            </a:r>
            <a:r>
              <a:rPr lang="en-US" sz="1200" dirty="0"/>
              <a:t>of </a:t>
            </a:r>
            <a:r>
              <a:rPr lang="en-US" sz="1200" dirty="0" smtClean="0"/>
              <a:t>emergency </a:t>
            </a:r>
            <a:r>
              <a:rPr lang="en-US" sz="1200" dirty="0"/>
              <a:t>medical services response </a:t>
            </a:r>
            <a:r>
              <a:rPr lang="en-US" sz="1200" dirty="0" smtClean="0"/>
              <a:t>report</a:t>
            </a:r>
            <a:r>
              <a:rPr lang="en-US" sz="1200" dirty="0"/>
              <a:t>;  </a:t>
            </a:r>
          </a:p>
          <a:p>
            <a:r>
              <a:rPr lang="en-US" sz="1200" dirty="0">
                <a:solidFill>
                  <a:srgbClr val="C00000"/>
                </a:solidFill>
              </a:rPr>
              <a:t>               ■ </a:t>
            </a:r>
            <a:r>
              <a:rPr lang="en-US" sz="1200" b="1" dirty="0">
                <a:solidFill>
                  <a:srgbClr val="0000FF"/>
                </a:solidFill>
              </a:rPr>
              <a:t>obtain </a:t>
            </a:r>
            <a:r>
              <a:rPr lang="en-US" sz="1200" b="1" dirty="0" smtClean="0">
                <a:solidFill>
                  <a:srgbClr val="0000FF"/>
                </a:solidFill>
              </a:rPr>
              <a:t>medical/dental release </a:t>
            </a:r>
            <a:r>
              <a:rPr lang="en-US" sz="1200" b="1" dirty="0">
                <a:solidFill>
                  <a:srgbClr val="0000FF"/>
                </a:solidFill>
              </a:rPr>
              <a:t>from victim; </a:t>
            </a:r>
          </a:p>
          <a:p>
            <a:r>
              <a:rPr lang="en-US" sz="1200" dirty="0" smtClean="0"/>
              <a:t>              </a:t>
            </a:r>
            <a:r>
              <a:rPr lang="en-US" sz="1200" dirty="0" smtClean="0">
                <a:solidFill>
                  <a:srgbClr val="C00000"/>
                </a:solidFill>
              </a:rPr>
              <a:t> ■ </a:t>
            </a:r>
            <a:r>
              <a:rPr lang="en-US" sz="1200" dirty="0"/>
              <a:t>obtain hospital/emergency room examination and </a:t>
            </a:r>
            <a:r>
              <a:rPr lang="en-US" sz="1200" dirty="0" smtClean="0"/>
              <a:t>treatment records</a:t>
            </a:r>
            <a:r>
              <a:rPr lang="en-US" sz="1200" dirty="0"/>
              <a:t>; </a:t>
            </a:r>
          </a:p>
          <a:p>
            <a:r>
              <a:rPr lang="en-US" sz="1200" dirty="0" smtClean="0"/>
              <a:t>      </a:t>
            </a:r>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29</a:t>
            </a:fld>
            <a:endParaRPr lang="en-US" dirty="0">
              <a:solidFill>
                <a:schemeClr val="tx1"/>
              </a:solidFill>
            </a:endParaRPr>
          </a:p>
        </p:txBody>
      </p:sp>
      <p:pic>
        <p:nvPicPr>
          <p:cNvPr id="6" name="Picture 10" descr="http://www.disabilitylawyerschicago.com/images/easyblog_images/169/medical-evidence-Chica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1809945" cy="121266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76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878532"/>
          </a:xfrm>
          <a:prstGeom prst="rect">
            <a:avLst/>
          </a:prstGeom>
          <a:noFill/>
        </p:spPr>
        <p:txBody>
          <a:bodyPr wrap="square" rtlCol="0">
            <a:spAutoFit/>
          </a:bodyPr>
          <a:lstStyle/>
          <a:p>
            <a:pPr algn="ctr"/>
            <a:r>
              <a:rPr lang="en-US" b="1" u="sng" dirty="0">
                <a:solidFill>
                  <a:srgbClr val="0000FF"/>
                </a:solidFill>
              </a:rPr>
              <a:t>TRAINING </a:t>
            </a:r>
            <a:r>
              <a:rPr lang="en-US" b="1" u="sng" dirty="0" smtClean="0">
                <a:solidFill>
                  <a:srgbClr val="0000FF"/>
                </a:solidFill>
              </a:rPr>
              <a:t>OBJECTIVES</a:t>
            </a:r>
            <a:endParaRPr lang="en-US" dirty="0">
              <a:solidFill>
                <a:srgbClr val="0000FF"/>
              </a:solidFill>
            </a:endParaRPr>
          </a:p>
          <a:p>
            <a:pPr algn="ctr"/>
            <a:r>
              <a:rPr lang="en-US" sz="1400" b="1" dirty="0"/>
              <a:t> </a:t>
            </a:r>
            <a:endParaRPr lang="en-US" sz="1400" dirty="0"/>
          </a:p>
          <a:p>
            <a:r>
              <a:rPr lang="en-US" sz="1200" b="1" dirty="0">
                <a:solidFill>
                  <a:srgbClr val="C00000"/>
                </a:solidFill>
              </a:rPr>
              <a:t>1. </a:t>
            </a:r>
            <a:r>
              <a:rPr lang="en-US" sz="1200" b="1" dirty="0"/>
              <a:t>Define and explain the difference between the terms strangulation, </a:t>
            </a:r>
            <a:r>
              <a:rPr lang="en-US" sz="1200" b="1" dirty="0" smtClean="0"/>
              <a:t>choking</a:t>
            </a:r>
            <a:r>
              <a:rPr lang="en-US" sz="1200" b="1" dirty="0"/>
              <a:t>, and suffocation.</a:t>
            </a:r>
            <a:endParaRPr lang="en-US" sz="1200" dirty="0"/>
          </a:p>
          <a:p>
            <a:r>
              <a:rPr lang="en-US" sz="1000" b="1" dirty="0"/>
              <a:t> </a:t>
            </a:r>
            <a:endParaRPr lang="en-US" sz="1000" dirty="0"/>
          </a:p>
          <a:p>
            <a:r>
              <a:rPr lang="en-US" sz="1200" b="1" dirty="0">
                <a:solidFill>
                  <a:srgbClr val="C00000"/>
                </a:solidFill>
              </a:rPr>
              <a:t>2. </a:t>
            </a:r>
            <a:r>
              <a:rPr lang="en-US" sz="1200" b="1" dirty="0"/>
              <a:t>Explain the term </a:t>
            </a:r>
            <a:r>
              <a:rPr lang="en-US" sz="1200" b="1" u="sng" dirty="0"/>
              <a:t>non-fatal</a:t>
            </a:r>
            <a:r>
              <a:rPr lang="en-US" sz="1200" b="1" dirty="0"/>
              <a:t> strangulation.</a:t>
            </a:r>
            <a:endParaRPr lang="en-US" sz="1200" dirty="0"/>
          </a:p>
          <a:p>
            <a:r>
              <a:rPr lang="en-US" sz="1000" b="1" dirty="0"/>
              <a:t> </a:t>
            </a:r>
            <a:endParaRPr lang="en-US" sz="1000" dirty="0"/>
          </a:p>
          <a:p>
            <a:r>
              <a:rPr lang="en-US" sz="1200" b="1" dirty="0">
                <a:solidFill>
                  <a:srgbClr val="C00000"/>
                </a:solidFill>
              </a:rPr>
              <a:t>3. </a:t>
            </a:r>
            <a:r>
              <a:rPr lang="en-US" sz="1200" b="1" dirty="0"/>
              <a:t>Briefly explain what </a:t>
            </a:r>
            <a:r>
              <a:rPr lang="en-US" sz="1200" b="1" u="sng" dirty="0"/>
              <a:t>physically</a:t>
            </a:r>
            <a:r>
              <a:rPr lang="en-US" sz="1200" b="1" dirty="0"/>
              <a:t> happens when an  individual is </a:t>
            </a:r>
            <a:r>
              <a:rPr lang="en-US" sz="1200" b="1" dirty="0" smtClean="0"/>
              <a:t>strangled.</a:t>
            </a:r>
          </a:p>
          <a:p>
            <a:r>
              <a:rPr lang="en-US" sz="1000" dirty="0"/>
              <a:t> </a:t>
            </a:r>
          </a:p>
          <a:p>
            <a:r>
              <a:rPr lang="en-US" sz="1200" b="1" dirty="0">
                <a:solidFill>
                  <a:srgbClr val="C00000"/>
                </a:solidFill>
              </a:rPr>
              <a:t>4. </a:t>
            </a:r>
            <a:r>
              <a:rPr lang="en-US" sz="1200" b="1" dirty="0"/>
              <a:t>Examine the steps to be taken by a responding officer during an </a:t>
            </a:r>
            <a:r>
              <a:rPr lang="en-US" sz="1200" b="1" dirty="0" smtClean="0"/>
              <a:t>investigation </a:t>
            </a:r>
            <a:r>
              <a:rPr lang="en-US" sz="1200" b="1" dirty="0"/>
              <a:t>into a call for service that includes an </a:t>
            </a:r>
            <a:endParaRPr lang="en-US" sz="1200" b="1" dirty="0" smtClean="0"/>
          </a:p>
          <a:p>
            <a:r>
              <a:rPr lang="en-US" sz="1200" b="1" dirty="0"/>
              <a:t> </a:t>
            </a:r>
            <a:r>
              <a:rPr lang="en-US" sz="1200" b="1" dirty="0" smtClean="0"/>
              <a:t>    allegation/complaint </a:t>
            </a:r>
            <a:r>
              <a:rPr lang="en-US" sz="1200" b="1" dirty="0"/>
              <a:t>by the victim that strangulation or a similar </a:t>
            </a:r>
            <a:r>
              <a:rPr lang="en-US" sz="1200" b="1" dirty="0" smtClean="0"/>
              <a:t>means </a:t>
            </a:r>
            <a:r>
              <a:rPr lang="en-US" sz="1200" b="1" dirty="0"/>
              <a:t>of assault has occurred including:</a:t>
            </a:r>
            <a:endParaRPr lang="en-US" sz="1200" dirty="0"/>
          </a:p>
          <a:p>
            <a:r>
              <a:rPr lang="en-US" sz="1200" b="1" dirty="0">
                <a:solidFill>
                  <a:srgbClr val="C00000"/>
                </a:solidFill>
              </a:rPr>
              <a:t>          </a:t>
            </a:r>
            <a:r>
              <a:rPr lang="en-US" sz="1200" b="1" dirty="0" smtClean="0">
                <a:solidFill>
                  <a:srgbClr val="C00000"/>
                </a:solidFill>
              </a:rPr>
              <a:t>► </a:t>
            </a:r>
            <a:r>
              <a:rPr lang="en-US" sz="1200" b="1" dirty="0" smtClean="0"/>
              <a:t>identification </a:t>
            </a:r>
            <a:r>
              <a:rPr lang="en-US" sz="1200" b="1" dirty="0"/>
              <a:t>and documentation of any </a:t>
            </a:r>
            <a:r>
              <a:rPr lang="en-US" sz="1200" b="1" u="sng" dirty="0"/>
              <a:t>behavioral</a:t>
            </a:r>
            <a:r>
              <a:rPr lang="en-US" sz="1200" b="1" dirty="0"/>
              <a:t> </a:t>
            </a:r>
            <a:r>
              <a:rPr lang="en-US" sz="1200" b="1" dirty="0" smtClean="0"/>
              <a:t>signs/symptoms </a:t>
            </a:r>
            <a:r>
              <a:rPr lang="en-US" sz="1200" b="1" dirty="0"/>
              <a:t>that a victim may have suffered a </a:t>
            </a:r>
            <a:endParaRPr lang="en-US" sz="1200" b="1" dirty="0" smtClean="0"/>
          </a:p>
          <a:p>
            <a:r>
              <a:rPr lang="en-US" sz="1200" b="1" dirty="0"/>
              <a:t> </a:t>
            </a:r>
            <a:r>
              <a:rPr lang="en-US" sz="1200" b="1" dirty="0" smtClean="0"/>
              <a:t>              </a:t>
            </a:r>
            <a:r>
              <a:rPr lang="en-US" sz="1200" b="1" u="sng" dirty="0" smtClean="0"/>
              <a:t>non-fatal strangulation</a:t>
            </a:r>
            <a:r>
              <a:rPr lang="en-US" sz="1200" b="1" dirty="0" smtClean="0"/>
              <a:t> </a:t>
            </a:r>
            <a:r>
              <a:rPr lang="en-US" sz="1200" b="1" dirty="0"/>
              <a:t>episode;</a:t>
            </a:r>
            <a:endParaRPr lang="en-US" sz="1200" dirty="0"/>
          </a:p>
          <a:p>
            <a:r>
              <a:rPr lang="en-US" sz="1200" b="1" dirty="0">
                <a:solidFill>
                  <a:srgbClr val="C00000"/>
                </a:solidFill>
              </a:rPr>
              <a:t>          ► </a:t>
            </a:r>
            <a:r>
              <a:rPr lang="en-US" sz="1200" b="1" dirty="0"/>
              <a:t>identification and documentation of any signs of  </a:t>
            </a:r>
            <a:r>
              <a:rPr lang="en-US" sz="1200" b="1" u="sng" dirty="0"/>
              <a:t>VISIBLE </a:t>
            </a:r>
            <a:r>
              <a:rPr lang="en-US" sz="1200" b="1" u="sng" dirty="0" smtClean="0"/>
              <a:t>INJURY</a:t>
            </a:r>
            <a:r>
              <a:rPr lang="en-US" sz="1200" b="1" dirty="0"/>
              <a:t>, both to the victim and alleged  assailant, that may </a:t>
            </a:r>
            <a:r>
              <a:rPr lang="en-US" sz="1200" b="1" dirty="0" smtClean="0"/>
              <a:t>have </a:t>
            </a:r>
          </a:p>
          <a:p>
            <a:r>
              <a:rPr lang="en-US" sz="1200" b="1" dirty="0"/>
              <a:t> </a:t>
            </a:r>
            <a:r>
              <a:rPr lang="en-US" sz="1200" b="1" dirty="0" smtClean="0"/>
              <a:t>              occurred </a:t>
            </a:r>
            <a:r>
              <a:rPr lang="en-US" sz="1200" b="1" dirty="0"/>
              <a:t>during the incident;</a:t>
            </a:r>
            <a:endParaRPr lang="en-US" sz="1200" dirty="0"/>
          </a:p>
          <a:p>
            <a:r>
              <a:rPr lang="en-US" sz="1200" b="1" dirty="0">
                <a:solidFill>
                  <a:srgbClr val="C00000"/>
                </a:solidFill>
              </a:rPr>
              <a:t>          ► </a:t>
            </a:r>
            <a:r>
              <a:rPr lang="en-US" sz="1200" b="1" dirty="0"/>
              <a:t>the  photographing and collection of any relevant physical </a:t>
            </a:r>
            <a:r>
              <a:rPr lang="en-US" sz="1200" b="1" dirty="0" smtClean="0"/>
              <a:t>evidence </a:t>
            </a:r>
            <a:r>
              <a:rPr lang="en-US" sz="1200" b="1" dirty="0"/>
              <a:t>from the crime scene including photographs of the </a:t>
            </a:r>
            <a:endParaRPr lang="en-US" sz="1200" b="1" dirty="0" smtClean="0"/>
          </a:p>
          <a:p>
            <a:r>
              <a:rPr lang="en-US" sz="1200" b="1" dirty="0"/>
              <a:t> </a:t>
            </a:r>
            <a:r>
              <a:rPr lang="en-US" sz="1200" b="1" dirty="0" smtClean="0"/>
              <a:t>              victim </a:t>
            </a:r>
            <a:r>
              <a:rPr lang="en-US" sz="1200" b="1" dirty="0"/>
              <a:t>with/without injuries and the assailant with/without </a:t>
            </a:r>
            <a:r>
              <a:rPr lang="en-US" sz="1200" b="1" dirty="0" smtClean="0"/>
              <a:t>injuries </a:t>
            </a:r>
            <a:r>
              <a:rPr lang="en-US" sz="1200" b="1" dirty="0"/>
              <a:t>if </a:t>
            </a:r>
            <a:r>
              <a:rPr lang="en-US" sz="1200" b="1" dirty="0" smtClean="0"/>
              <a:t>he/she is present </a:t>
            </a:r>
            <a:r>
              <a:rPr lang="en-US" sz="1200" b="1" dirty="0"/>
              <a:t>at the scene;</a:t>
            </a:r>
            <a:endParaRPr lang="en-US" sz="1200" dirty="0"/>
          </a:p>
          <a:p>
            <a:r>
              <a:rPr lang="en-US" sz="1200" b="1" dirty="0">
                <a:solidFill>
                  <a:srgbClr val="C00000"/>
                </a:solidFill>
              </a:rPr>
              <a:t>          </a:t>
            </a:r>
            <a:r>
              <a:rPr lang="en-US" sz="1200" b="1" dirty="0" smtClean="0">
                <a:solidFill>
                  <a:srgbClr val="C00000"/>
                </a:solidFill>
              </a:rPr>
              <a:t>► </a:t>
            </a:r>
            <a:r>
              <a:rPr lang="en-US" sz="1200" b="1" dirty="0" smtClean="0"/>
              <a:t>statements </a:t>
            </a:r>
            <a:r>
              <a:rPr lang="en-US" sz="1200" b="1" dirty="0"/>
              <a:t>made by either the victim or the assailant that </a:t>
            </a:r>
            <a:r>
              <a:rPr lang="en-US" sz="1200" b="1" dirty="0" smtClean="0"/>
              <a:t>do/do </a:t>
            </a:r>
            <a:r>
              <a:rPr lang="en-US" sz="1200" b="1" dirty="0"/>
              <a:t>not corroborate that an act of strangulation occurred </a:t>
            </a:r>
            <a:endParaRPr lang="en-US" sz="1200" b="1" dirty="0" smtClean="0"/>
          </a:p>
          <a:p>
            <a:r>
              <a:rPr lang="en-US" sz="1200" b="1" dirty="0"/>
              <a:t> </a:t>
            </a:r>
            <a:r>
              <a:rPr lang="en-US" sz="1200" b="1" dirty="0" smtClean="0"/>
              <a:t>              during </a:t>
            </a:r>
            <a:r>
              <a:rPr lang="en-US" sz="1200" b="1" dirty="0"/>
              <a:t>the incident;  </a:t>
            </a:r>
            <a:endParaRPr lang="en-US" sz="1200" dirty="0"/>
          </a:p>
          <a:p>
            <a:r>
              <a:rPr lang="en-US" sz="1200" b="1" dirty="0">
                <a:solidFill>
                  <a:srgbClr val="C00000"/>
                </a:solidFill>
              </a:rPr>
              <a:t>          ► </a:t>
            </a:r>
            <a:r>
              <a:rPr lang="en-US" sz="1200" b="1" dirty="0"/>
              <a:t>obtaining medical records of any examination or treatment </a:t>
            </a:r>
            <a:r>
              <a:rPr lang="en-US" sz="1200" b="1" dirty="0" smtClean="0"/>
              <a:t>given </a:t>
            </a:r>
            <a:r>
              <a:rPr lang="en-US" sz="1200" b="1" dirty="0"/>
              <a:t>to the victim;  </a:t>
            </a:r>
            <a:endParaRPr lang="en-US" sz="1200" dirty="0"/>
          </a:p>
          <a:p>
            <a:r>
              <a:rPr lang="en-US" sz="1000" dirty="0"/>
              <a:t> </a:t>
            </a:r>
          </a:p>
          <a:p>
            <a:r>
              <a:rPr lang="en-US" sz="1200" b="1" dirty="0">
                <a:solidFill>
                  <a:srgbClr val="C00000"/>
                </a:solidFill>
              </a:rPr>
              <a:t>5. </a:t>
            </a:r>
            <a:r>
              <a:rPr lang="en-US" sz="1200" b="1" dirty="0"/>
              <a:t>Discuss the reasons why medical attention may be needed after a </a:t>
            </a:r>
            <a:r>
              <a:rPr lang="en-US" sz="1200" b="1" dirty="0" smtClean="0"/>
              <a:t>victim </a:t>
            </a:r>
            <a:r>
              <a:rPr lang="en-US" sz="1200" b="1" dirty="0"/>
              <a:t>has been involved in an incident of </a:t>
            </a:r>
            <a:endParaRPr lang="en-US" sz="1200" b="1" dirty="0" smtClean="0"/>
          </a:p>
          <a:p>
            <a:r>
              <a:rPr lang="en-US" sz="1200" b="1" dirty="0"/>
              <a:t> </a:t>
            </a:r>
            <a:r>
              <a:rPr lang="en-US" sz="1200" b="1" dirty="0" smtClean="0"/>
              <a:t>    </a:t>
            </a:r>
            <a:r>
              <a:rPr lang="en-US" sz="1200" b="1" u="sng" dirty="0" smtClean="0"/>
              <a:t>non-fatal</a:t>
            </a:r>
            <a:r>
              <a:rPr lang="en-US" sz="1200" b="1" dirty="0" smtClean="0"/>
              <a:t> </a:t>
            </a:r>
            <a:r>
              <a:rPr lang="en-US" sz="1200" b="1" dirty="0"/>
              <a:t>strangulation.</a:t>
            </a:r>
            <a:endParaRPr lang="en-US" sz="1200" dirty="0"/>
          </a:p>
          <a:p>
            <a:r>
              <a:rPr lang="en-US" sz="1000" b="1" dirty="0"/>
              <a:t> </a:t>
            </a:r>
            <a:endParaRPr lang="en-US" sz="1000" dirty="0"/>
          </a:p>
          <a:p>
            <a:r>
              <a:rPr lang="en-US" sz="1200" b="1" dirty="0">
                <a:solidFill>
                  <a:srgbClr val="C00000"/>
                </a:solidFill>
              </a:rPr>
              <a:t>6. </a:t>
            </a:r>
            <a:r>
              <a:rPr lang="en-US" sz="1200" b="1" dirty="0"/>
              <a:t>Explain the role of medical professionals, especially a forensic nurse, </a:t>
            </a:r>
            <a:r>
              <a:rPr lang="en-US" sz="1200" b="1" dirty="0" smtClean="0"/>
              <a:t>in </a:t>
            </a:r>
            <a:r>
              <a:rPr lang="en-US" sz="1200" b="1" dirty="0"/>
              <a:t>the evaluation of an act of </a:t>
            </a:r>
            <a:r>
              <a:rPr lang="en-US" sz="1200" b="1" u="sng" dirty="0"/>
              <a:t>non-fatal</a:t>
            </a:r>
            <a:r>
              <a:rPr lang="en-US" sz="1200" b="1" dirty="0"/>
              <a:t> strangulation.</a:t>
            </a:r>
            <a:endParaRPr lang="en-US" sz="1200" dirty="0"/>
          </a:p>
          <a:p>
            <a:r>
              <a:rPr lang="en-US" sz="1000" b="1" dirty="0"/>
              <a:t> </a:t>
            </a:r>
            <a:endParaRPr lang="en-US" sz="1000" dirty="0"/>
          </a:p>
          <a:p>
            <a:r>
              <a:rPr lang="en-US" sz="1200" b="1" dirty="0">
                <a:solidFill>
                  <a:srgbClr val="C00000"/>
                </a:solidFill>
              </a:rPr>
              <a:t>7. </a:t>
            </a:r>
            <a:r>
              <a:rPr lang="en-US" sz="1200" b="1" dirty="0"/>
              <a:t>Discuss the questions to be asked of a victim who has survived an act </a:t>
            </a:r>
            <a:r>
              <a:rPr lang="en-US" sz="1200" b="1" dirty="0" smtClean="0"/>
              <a:t>involving </a:t>
            </a:r>
            <a:r>
              <a:rPr lang="en-US" sz="1200" b="1" u="sng" dirty="0"/>
              <a:t>non-fatal </a:t>
            </a:r>
            <a:r>
              <a:rPr lang="en-US" sz="1200" b="1" dirty="0" smtClean="0"/>
              <a:t>strangulation.</a:t>
            </a:r>
            <a:endParaRPr lang="en-US" sz="1200" dirty="0"/>
          </a:p>
          <a:p>
            <a:r>
              <a:rPr lang="en-US" sz="1000" b="1" dirty="0"/>
              <a:t> </a:t>
            </a:r>
            <a:endParaRPr lang="en-US" sz="1000" dirty="0"/>
          </a:p>
          <a:p>
            <a:r>
              <a:rPr lang="en-US" sz="1200" b="1" dirty="0">
                <a:solidFill>
                  <a:srgbClr val="C00000"/>
                </a:solidFill>
              </a:rPr>
              <a:t>8. </a:t>
            </a:r>
            <a:r>
              <a:rPr lang="en-US" sz="1200" b="1" dirty="0"/>
              <a:t>Discuss the role of </a:t>
            </a:r>
            <a:r>
              <a:rPr lang="en-US" sz="1200" b="1" u="sng" dirty="0"/>
              <a:t>non-fatal</a:t>
            </a:r>
            <a:r>
              <a:rPr lang="en-US" sz="1200" b="1" dirty="0"/>
              <a:t> strangulation as a predictor of future </a:t>
            </a:r>
            <a:r>
              <a:rPr lang="en-US" sz="1200" b="1" dirty="0" smtClean="0"/>
              <a:t>violence </a:t>
            </a:r>
            <a:r>
              <a:rPr lang="en-US" sz="1200" b="1" dirty="0"/>
              <a:t>between intimate partners.</a:t>
            </a:r>
            <a:endParaRPr lang="en-US" sz="1200" dirty="0"/>
          </a:p>
          <a:p>
            <a:r>
              <a:rPr lang="en-US" sz="1000" b="1" dirty="0"/>
              <a:t> </a:t>
            </a:r>
            <a:endParaRPr lang="en-US" sz="1000" dirty="0"/>
          </a:p>
          <a:p>
            <a:r>
              <a:rPr lang="en-US" sz="1200" b="1" dirty="0">
                <a:solidFill>
                  <a:srgbClr val="C00000"/>
                </a:solidFill>
              </a:rPr>
              <a:t>9. </a:t>
            </a:r>
            <a:r>
              <a:rPr lang="en-US" sz="1200" b="1" dirty="0"/>
              <a:t>Review the importance of writing a thorough and detailed report of </a:t>
            </a:r>
            <a:r>
              <a:rPr lang="en-US" sz="1200" b="1" dirty="0" smtClean="0"/>
              <a:t>an </a:t>
            </a:r>
            <a:r>
              <a:rPr lang="en-US" sz="1200" b="1" dirty="0"/>
              <a:t>incident </a:t>
            </a:r>
            <a:r>
              <a:rPr lang="en-US" sz="1200" b="1" dirty="0" smtClean="0"/>
              <a:t>involving </a:t>
            </a:r>
            <a:r>
              <a:rPr lang="en-US" sz="1200" b="1" u="sng" dirty="0" smtClean="0"/>
              <a:t>non-fatal </a:t>
            </a:r>
            <a:r>
              <a:rPr lang="en-US" sz="1200" b="1" dirty="0" smtClean="0"/>
              <a:t>strangulation including the  </a:t>
            </a:r>
          </a:p>
          <a:p>
            <a:r>
              <a:rPr lang="en-US" sz="1200" b="1" dirty="0"/>
              <a:t> </a:t>
            </a:r>
            <a:r>
              <a:rPr lang="en-US" sz="1200" b="1" dirty="0" smtClean="0"/>
              <a:t>    responding </a:t>
            </a:r>
            <a:r>
              <a:rPr lang="en-US" sz="1200" b="1" dirty="0"/>
              <a:t>officer’s observations at </a:t>
            </a:r>
            <a:r>
              <a:rPr lang="en-US" sz="1200" b="1" dirty="0" smtClean="0"/>
              <a:t>the scene </a:t>
            </a:r>
            <a:r>
              <a:rPr lang="en-US" sz="1200" b="1" dirty="0"/>
              <a:t>of a </a:t>
            </a:r>
            <a:r>
              <a:rPr lang="en-US" sz="1200" b="1" u="sng" dirty="0"/>
              <a:t>non-fatal </a:t>
            </a:r>
            <a:r>
              <a:rPr lang="en-US" sz="1200" b="1" dirty="0"/>
              <a:t>strangulation incident</a:t>
            </a:r>
            <a:r>
              <a:rPr lang="en-US" sz="1200" b="1" dirty="0" smtClean="0"/>
              <a:t>.</a:t>
            </a:r>
            <a:endParaRPr lang="en-US" sz="1200" dirty="0"/>
          </a:p>
        </p:txBody>
      </p:sp>
      <p:sp>
        <p:nvSpPr>
          <p:cNvPr id="3" name="Slide Number Placeholder 2"/>
          <p:cNvSpPr>
            <a:spLocks noGrp="1"/>
          </p:cNvSpPr>
          <p:nvPr>
            <p:ph type="sldNum" sz="quarter" idx="12"/>
          </p:nvPr>
        </p:nvSpPr>
        <p:spPr/>
        <p:txBody>
          <a:bodyPr/>
          <a:lstStyle/>
          <a:p>
            <a:fld id="{A63F3048-EB32-4042-84C1-84EDD3548BA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3953854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73" y="381000"/>
            <a:ext cx="8458200" cy="5139869"/>
          </a:xfrm>
          <a:prstGeom prst="rect">
            <a:avLst/>
          </a:prstGeom>
          <a:noFill/>
        </p:spPr>
        <p:txBody>
          <a:bodyPr wrap="square" rtlCol="0">
            <a:spAutoFit/>
          </a:bodyPr>
          <a:lstStyle/>
          <a:p>
            <a:pPr algn="ctr"/>
            <a:r>
              <a:rPr lang="en-US" b="1" dirty="0" smtClean="0">
                <a:solidFill>
                  <a:srgbClr val="0000FF"/>
                </a:solidFill>
              </a:rPr>
              <a:t>FORENSIC NURSE</a:t>
            </a:r>
          </a:p>
          <a:p>
            <a:pPr algn="ctr"/>
            <a:endParaRPr lang="en-US" sz="1000" b="1" dirty="0" smtClean="0">
              <a:solidFill>
                <a:srgbClr val="0000FF"/>
              </a:solidFill>
            </a:endParaRPr>
          </a:p>
          <a:p>
            <a:pPr algn="ctr"/>
            <a:r>
              <a:rPr lang="en-US" sz="1200" dirty="0"/>
              <a:t>Since hospitals routinely screen patients for intimate partner violence </a:t>
            </a:r>
            <a:r>
              <a:rPr lang="en-US" sz="1200" dirty="0" smtClean="0"/>
              <a:t>some </a:t>
            </a:r>
            <a:r>
              <a:rPr lang="en-US" sz="1200" dirty="0"/>
              <a:t>facilities with SAFE/SANE programs have chosen </a:t>
            </a:r>
            <a:endParaRPr lang="en-US" sz="1200" dirty="0" smtClean="0"/>
          </a:p>
          <a:p>
            <a:pPr algn="ctr"/>
            <a:r>
              <a:rPr lang="en-US" sz="1200" dirty="0" smtClean="0"/>
              <a:t>to </a:t>
            </a:r>
            <a:r>
              <a:rPr lang="en-US" sz="1200" b="1" dirty="0" smtClean="0">
                <a:solidFill>
                  <a:srgbClr val="0000FF"/>
                </a:solidFill>
              </a:rPr>
              <a:t>use </a:t>
            </a:r>
            <a:r>
              <a:rPr lang="en-US" sz="1200" b="1" dirty="0">
                <a:solidFill>
                  <a:srgbClr val="0000FF"/>
                </a:solidFill>
              </a:rPr>
              <a:t>their forensically trained nurses</a:t>
            </a:r>
            <a:r>
              <a:rPr lang="en-US" sz="1200" dirty="0">
                <a:solidFill>
                  <a:srgbClr val="0000FF"/>
                </a:solidFill>
              </a:rPr>
              <a:t> </a:t>
            </a:r>
            <a:r>
              <a:rPr lang="en-US" sz="1200" dirty="0"/>
              <a:t>to evaluate patients once they are identified </a:t>
            </a:r>
            <a:r>
              <a:rPr lang="en-US" sz="1200" dirty="0" smtClean="0"/>
              <a:t>by </a:t>
            </a:r>
            <a:r>
              <a:rPr lang="en-US" sz="1200" dirty="0"/>
              <a:t>other nursing or medical staff [usually emergency room staff] as being victims of domestic violence, in particular </a:t>
            </a:r>
            <a:r>
              <a:rPr lang="en-US" sz="1200" dirty="0" smtClean="0"/>
              <a:t>strangulation.</a:t>
            </a:r>
            <a:endParaRPr lang="en-US" sz="1200" dirty="0"/>
          </a:p>
          <a:p>
            <a:endParaRPr lang="en-US" sz="1200" b="1" dirty="0" smtClean="0">
              <a:solidFill>
                <a:srgbClr val="0000FF"/>
              </a:solidFill>
            </a:endParaRPr>
          </a:p>
          <a:p>
            <a:r>
              <a:rPr lang="en-US" sz="1200" dirty="0" smtClean="0">
                <a:solidFill>
                  <a:srgbClr val="C00000"/>
                </a:solidFill>
                <a:cs typeface="Arial"/>
              </a:rPr>
              <a:t>► </a:t>
            </a:r>
            <a:r>
              <a:rPr lang="en-US" sz="1200" dirty="0" smtClean="0">
                <a:cs typeface="Arial"/>
              </a:rPr>
              <a:t> </a:t>
            </a:r>
            <a:r>
              <a:rPr lang="en-US" sz="1200" dirty="0" smtClean="0"/>
              <a:t>medical </a:t>
            </a:r>
            <a:r>
              <a:rPr lang="en-US" sz="1200" dirty="0"/>
              <a:t>professionals </a:t>
            </a:r>
            <a:r>
              <a:rPr lang="en-US" sz="1200" dirty="0" smtClean="0"/>
              <a:t>specially </a:t>
            </a:r>
            <a:r>
              <a:rPr lang="en-US" sz="1200" b="1" dirty="0" smtClean="0">
                <a:solidFill>
                  <a:srgbClr val="0000FF"/>
                </a:solidFill>
              </a:rPr>
              <a:t>trained </a:t>
            </a:r>
            <a:r>
              <a:rPr lang="en-US" sz="1200" b="1" dirty="0">
                <a:solidFill>
                  <a:srgbClr val="0000FF"/>
                </a:solidFill>
              </a:rPr>
              <a:t>to gather evidence using various court-sanctioned  </a:t>
            </a:r>
            <a:r>
              <a:rPr lang="en-US" sz="1200" b="1" dirty="0" smtClean="0">
                <a:solidFill>
                  <a:srgbClr val="0000FF"/>
                </a:solidFill>
              </a:rPr>
              <a:t>techniques;</a:t>
            </a:r>
          </a:p>
          <a:p>
            <a:endParaRPr lang="en-US" sz="800" dirty="0"/>
          </a:p>
          <a:p>
            <a:r>
              <a:rPr lang="en-US" sz="1200" dirty="0" smtClean="0">
                <a:solidFill>
                  <a:srgbClr val="C00000"/>
                </a:solidFill>
              </a:rPr>
              <a:t>►</a:t>
            </a:r>
            <a:r>
              <a:rPr lang="en-US" sz="1200" dirty="0" smtClean="0"/>
              <a:t>  </a:t>
            </a:r>
            <a:r>
              <a:rPr lang="en-US" sz="1200" dirty="0"/>
              <a:t>historically used during sexual assault cases; </a:t>
            </a:r>
            <a:endParaRPr lang="en-US" sz="1200" dirty="0" smtClean="0"/>
          </a:p>
          <a:p>
            <a:endParaRPr lang="en-US" sz="800" dirty="0"/>
          </a:p>
          <a:p>
            <a:r>
              <a:rPr lang="en-US" sz="1200" dirty="0" smtClean="0">
                <a:solidFill>
                  <a:srgbClr val="C00000"/>
                </a:solidFill>
              </a:rPr>
              <a:t>► </a:t>
            </a:r>
            <a:r>
              <a:rPr lang="en-US" sz="1200" dirty="0" smtClean="0"/>
              <a:t> identification </a:t>
            </a:r>
            <a:r>
              <a:rPr lang="en-US" sz="1200" dirty="0"/>
              <a:t>of strangulation is </a:t>
            </a:r>
            <a:r>
              <a:rPr lang="en-US" sz="1200" dirty="0" smtClean="0"/>
              <a:t>standard </a:t>
            </a:r>
            <a:r>
              <a:rPr lang="en-US" sz="1200" dirty="0"/>
              <a:t>part of </a:t>
            </a:r>
            <a:r>
              <a:rPr lang="en-US" sz="1200" dirty="0" smtClean="0"/>
              <a:t>sexual assault </a:t>
            </a:r>
            <a:r>
              <a:rPr lang="en-US" sz="1200" dirty="0"/>
              <a:t>assessment:</a:t>
            </a:r>
          </a:p>
          <a:p>
            <a:r>
              <a:rPr lang="en-US" sz="1200" dirty="0" smtClean="0">
                <a:solidFill>
                  <a:srgbClr val="C00000"/>
                </a:solidFill>
              </a:rPr>
              <a:t>                  </a:t>
            </a:r>
            <a:r>
              <a:rPr lang="en-US" sz="1200" dirty="0" smtClean="0">
                <a:solidFill>
                  <a:srgbClr val="C00000"/>
                </a:solidFill>
                <a:latin typeface="Arial"/>
                <a:cs typeface="Arial"/>
              </a:rPr>
              <a:t>■  </a:t>
            </a:r>
            <a:r>
              <a:rPr lang="en-US" sz="1200" dirty="0" smtClean="0"/>
              <a:t>expanding assessment/documentation </a:t>
            </a:r>
            <a:r>
              <a:rPr lang="en-US" sz="1200" dirty="0"/>
              <a:t>to other </a:t>
            </a:r>
            <a:r>
              <a:rPr lang="en-US" sz="1200" dirty="0" smtClean="0"/>
              <a:t>victims </a:t>
            </a:r>
            <a:r>
              <a:rPr lang="en-US" sz="1200" dirty="0"/>
              <a:t>of strangulation usually  does not require </a:t>
            </a:r>
            <a:r>
              <a:rPr lang="en-US" sz="1200" dirty="0" smtClean="0"/>
              <a:t>additional </a:t>
            </a:r>
            <a:r>
              <a:rPr lang="en-US" sz="1200" dirty="0"/>
              <a:t>education </a:t>
            </a:r>
            <a:endParaRPr lang="en-US" sz="1200" dirty="0" smtClean="0"/>
          </a:p>
          <a:p>
            <a:r>
              <a:rPr lang="en-US" sz="1200" dirty="0"/>
              <a:t> </a:t>
            </a:r>
            <a:r>
              <a:rPr lang="en-US" sz="1200" dirty="0" smtClean="0"/>
              <a:t>                      on part </a:t>
            </a:r>
            <a:r>
              <a:rPr lang="en-US" sz="1200" dirty="0"/>
              <a:t>of </a:t>
            </a:r>
            <a:r>
              <a:rPr lang="en-US" sz="1200" dirty="0" smtClean="0"/>
              <a:t>SANEs/SAFEs depending </a:t>
            </a:r>
            <a:r>
              <a:rPr lang="en-US" sz="1200" dirty="0"/>
              <a:t>on </a:t>
            </a:r>
            <a:r>
              <a:rPr lang="en-US" sz="1200" dirty="0" smtClean="0"/>
              <a:t>baseline </a:t>
            </a:r>
            <a:r>
              <a:rPr lang="en-US" sz="1200" dirty="0"/>
              <a:t>education </a:t>
            </a:r>
            <a:r>
              <a:rPr lang="en-US" sz="1200" dirty="0" smtClean="0"/>
              <a:t> given: </a:t>
            </a:r>
            <a:endParaRPr lang="en-US" sz="1200" dirty="0"/>
          </a:p>
          <a:p>
            <a:r>
              <a:rPr lang="en-US" sz="1200" dirty="0"/>
              <a:t>    </a:t>
            </a:r>
            <a:r>
              <a:rPr lang="en-US" sz="1200" dirty="0" smtClean="0"/>
              <a:t>	</a:t>
            </a:r>
            <a:r>
              <a:rPr lang="en-US" sz="1200" dirty="0" smtClean="0">
                <a:solidFill>
                  <a:srgbClr val="C00000"/>
                </a:solidFill>
              </a:rPr>
              <a:t>●</a:t>
            </a:r>
            <a:r>
              <a:rPr lang="en-US" sz="1200" dirty="0" smtClean="0"/>
              <a:t> </a:t>
            </a:r>
            <a:r>
              <a:rPr lang="en-US" sz="1200" dirty="0"/>
              <a:t>training for staff on strangulation that presents </a:t>
            </a:r>
            <a:r>
              <a:rPr lang="en-US" sz="1200" dirty="0" smtClean="0"/>
              <a:t>outside scope </a:t>
            </a:r>
            <a:r>
              <a:rPr lang="en-US" sz="1200" dirty="0"/>
              <a:t>of sexual assault, such as with </a:t>
            </a:r>
            <a:r>
              <a:rPr lang="en-US" sz="1200" dirty="0" smtClean="0"/>
              <a:t>young </a:t>
            </a:r>
            <a:r>
              <a:rPr lang="en-US" sz="1200" dirty="0"/>
              <a:t>people who play </a:t>
            </a:r>
            <a:endParaRPr lang="en-US" sz="1200" dirty="0" smtClean="0"/>
          </a:p>
          <a:p>
            <a:r>
              <a:rPr lang="en-US" sz="1200" dirty="0"/>
              <a:t> </a:t>
            </a:r>
            <a:r>
              <a:rPr lang="en-US" sz="1200" dirty="0" smtClean="0"/>
              <a:t>                             the </a:t>
            </a:r>
            <a:r>
              <a:rPr lang="en-US" sz="1200" dirty="0"/>
              <a:t>“choking game” </a:t>
            </a:r>
            <a:r>
              <a:rPr lang="en-US" sz="1200" dirty="0" smtClean="0"/>
              <a:t>often </a:t>
            </a:r>
            <a:r>
              <a:rPr lang="en-US" sz="1200" dirty="0"/>
              <a:t>included in forensic nursing training;     </a:t>
            </a:r>
            <a:endParaRPr lang="en-US" sz="1200" dirty="0" smtClean="0"/>
          </a:p>
          <a:p>
            <a:r>
              <a:rPr lang="en-US" sz="800" dirty="0" smtClean="0"/>
              <a:t>              </a:t>
            </a:r>
            <a:endParaRPr lang="en-US" sz="800" dirty="0"/>
          </a:p>
          <a:p>
            <a:r>
              <a:rPr lang="en-US" sz="1200" dirty="0" smtClean="0">
                <a:solidFill>
                  <a:srgbClr val="C00000"/>
                </a:solidFill>
              </a:rPr>
              <a:t>►</a:t>
            </a:r>
            <a:r>
              <a:rPr lang="en-US" sz="1200" dirty="0" smtClean="0"/>
              <a:t>  </a:t>
            </a:r>
            <a:r>
              <a:rPr lang="en-US" sz="1200" b="1" dirty="0" smtClean="0">
                <a:solidFill>
                  <a:srgbClr val="0000FF"/>
                </a:solidFill>
              </a:rPr>
              <a:t>proficient </a:t>
            </a:r>
            <a:r>
              <a:rPr lang="en-US" sz="1200" b="1" dirty="0">
                <a:solidFill>
                  <a:srgbClr val="0000FF"/>
                </a:solidFill>
              </a:rPr>
              <a:t>in follow-up </a:t>
            </a:r>
            <a:r>
              <a:rPr lang="en-US" sz="1200" b="1" dirty="0" smtClean="0">
                <a:solidFill>
                  <a:srgbClr val="0000FF"/>
                </a:solidFill>
              </a:rPr>
              <a:t>examinations/taking photographs/interpreting </a:t>
            </a:r>
            <a:r>
              <a:rPr lang="en-US" sz="1200" b="1" dirty="0">
                <a:solidFill>
                  <a:srgbClr val="0000FF"/>
                </a:solidFill>
              </a:rPr>
              <a:t>medical </a:t>
            </a:r>
            <a:r>
              <a:rPr lang="en-US" sz="1200" b="1" dirty="0" smtClean="0">
                <a:solidFill>
                  <a:srgbClr val="0000FF"/>
                </a:solidFill>
              </a:rPr>
              <a:t>records;</a:t>
            </a:r>
          </a:p>
          <a:p>
            <a:endParaRPr lang="en-US" sz="800" dirty="0"/>
          </a:p>
          <a:p>
            <a:r>
              <a:rPr lang="en-US" sz="1200" b="1" dirty="0" smtClean="0">
                <a:solidFill>
                  <a:srgbClr val="C00000"/>
                </a:solidFill>
              </a:rPr>
              <a:t>►</a:t>
            </a:r>
            <a:r>
              <a:rPr lang="en-US" sz="1200" b="1" dirty="0" smtClean="0"/>
              <a:t>  </a:t>
            </a:r>
            <a:r>
              <a:rPr lang="en-US" sz="1200" b="1" dirty="0" smtClean="0">
                <a:solidFill>
                  <a:srgbClr val="0000FF"/>
                </a:solidFill>
              </a:rPr>
              <a:t>document symptoms/visible </a:t>
            </a:r>
            <a:r>
              <a:rPr lang="en-US" sz="1200" b="1" dirty="0">
                <a:solidFill>
                  <a:srgbClr val="0000FF"/>
                </a:solidFill>
              </a:rPr>
              <a:t>injuries of </a:t>
            </a:r>
            <a:r>
              <a:rPr lang="en-US" sz="1200" b="1" dirty="0" smtClean="0">
                <a:solidFill>
                  <a:srgbClr val="0000FF"/>
                </a:solidFill>
              </a:rPr>
              <a:t>victim for </a:t>
            </a:r>
            <a:r>
              <a:rPr lang="en-US" sz="1200" b="1" dirty="0">
                <a:solidFill>
                  <a:srgbClr val="0000FF"/>
                </a:solidFill>
              </a:rPr>
              <a:t>legal evidence:</a:t>
            </a:r>
            <a:endParaRPr lang="en-US" sz="1200" dirty="0">
              <a:solidFill>
                <a:srgbClr val="0000FF"/>
              </a:solidFill>
            </a:endParaRPr>
          </a:p>
          <a:p>
            <a:r>
              <a:rPr lang="en-US" sz="1200" b="1" dirty="0">
                <a:solidFill>
                  <a:srgbClr val="C00000"/>
                </a:solidFill>
              </a:rPr>
              <a:t>                  </a:t>
            </a:r>
            <a:r>
              <a:rPr lang="en-US" sz="1200" b="1" dirty="0" smtClean="0">
                <a:solidFill>
                  <a:srgbClr val="C00000"/>
                </a:solidFill>
                <a:latin typeface="Arial"/>
                <a:cs typeface="Arial"/>
              </a:rPr>
              <a:t>■  </a:t>
            </a:r>
            <a:r>
              <a:rPr lang="en-US" sz="1200" dirty="0" smtClean="0"/>
              <a:t>forensic </a:t>
            </a:r>
            <a:r>
              <a:rPr lang="en-US" sz="1200" dirty="0"/>
              <a:t>medical documentation can </a:t>
            </a:r>
            <a:r>
              <a:rPr lang="en-US" sz="1200" dirty="0" smtClean="0"/>
              <a:t>strongly support victim</a:t>
            </a:r>
            <a:r>
              <a:rPr lang="en-US" sz="1200" dirty="0"/>
              <a:t>, law enforcement officers, and </a:t>
            </a:r>
            <a:r>
              <a:rPr lang="en-US" sz="1200" dirty="0" smtClean="0"/>
              <a:t>prosecutor </a:t>
            </a:r>
            <a:r>
              <a:rPr lang="en-US" sz="1200" dirty="0"/>
              <a:t>in holding </a:t>
            </a:r>
            <a:r>
              <a:rPr lang="en-US" sz="1200" dirty="0" smtClean="0"/>
              <a:t> </a:t>
            </a:r>
          </a:p>
          <a:p>
            <a:r>
              <a:rPr lang="en-US" sz="1200" dirty="0"/>
              <a:t> </a:t>
            </a:r>
            <a:r>
              <a:rPr lang="en-US" sz="1200" dirty="0" smtClean="0"/>
              <a:t>                      assailant/abuser </a:t>
            </a:r>
            <a:r>
              <a:rPr lang="en-US" sz="1200" dirty="0"/>
              <a:t>legally responsible; </a:t>
            </a:r>
            <a:endParaRPr lang="en-US" sz="1200" dirty="0" smtClean="0"/>
          </a:p>
          <a:p>
            <a:endParaRPr lang="en-US" sz="800" dirty="0"/>
          </a:p>
          <a:p>
            <a:r>
              <a:rPr lang="en-US" sz="1200" dirty="0" smtClean="0">
                <a:solidFill>
                  <a:srgbClr val="C00000"/>
                </a:solidFill>
              </a:rPr>
              <a:t>►</a:t>
            </a:r>
            <a:r>
              <a:rPr lang="en-US" sz="1200" dirty="0" smtClean="0"/>
              <a:t>  may </a:t>
            </a:r>
            <a:r>
              <a:rPr lang="en-US" sz="1200" dirty="0"/>
              <a:t>use assessment </a:t>
            </a:r>
            <a:r>
              <a:rPr lang="en-US" sz="1200" dirty="0" smtClean="0"/>
              <a:t>skills/alternate </a:t>
            </a:r>
            <a:r>
              <a:rPr lang="en-US" sz="1200" dirty="0"/>
              <a:t>light </a:t>
            </a:r>
            <a:r>
              <a:rPr lang="en-US" sz="1200" dirty="0" smtClean="0"/>
              <a:t>sources/specialized photography techniques/body diagrams/forensic narratives </a:t>
            </a:r>
          </a:p>
          <a:p>
            <a:r>
              <a:rPr lang="en-US" sz="1200" dirty="0"/>
              <a:t> </a:t>
            </a:r>
            <a:r>
              <a:rPr lang="en-US" sz="1200" dirty="0" smtClean="0"/>
              <a:t>     to enhance evaluation/documentation </a:t>
            </a:r>
            <a:r>
              <a:rPr lang="en-US" sz="1200" dirty="0"/>
              <a:t>of </a:t>
            </a:r>
            <a:r>
              <a:rPr lang="en-US" sz="1200" dirty="0" smtClean="0"/>
              <a:t>findings</a:t>
            </a:r>
            <a:r>
              <a:rPr lang="en-US" sz="1200" dirty="0"/>
              <a:t>;  </a:t>
            </a:r>
            <a:endParaRPr lang="en-US" sz="1200" dirty="0" smtClean="0"/>
          </a:p>
          <a:p>
            <a:endParaRPr lang="en-US" sz="800" dirty="0"/>
          </a:p>
          <a:p>
            <a:r>
              <a:rPr lang="en-US" sz="1200" b="1" dirty="0" smtClean="0">
                <a:solidFill>
                  <a:srgbClr val="C00000"/>
                </a:solidFill>
              </a:rPr>
              <a:t>► </a:t>
            </a:r>
            <a:r>
              <a:rPr lang="en-US" sz="1200" b="1" dirty="0" smtClean="0"/>
              <a:t> </a:t>
            </a:r>
            <a:r>
              <a:rPr lang="en-US" sz="1200" b="1" dirty="0" smtClean="0">
                <a:solidFill>
                  <a:srgbClr val="0000FF"/>
                </a:solidFill>
              </a:rPr>
              <a:t>many </a:t>
            </a:r>
            <a:r>
              <a:rPr lang="en-US" sz="1200" b="1" dirty="0">
                <a:solidFill>
                  <a:srgbClr val="0000FF"/>
                </a:solidFill>
              </a:rPr>
              <a:t>law enforcement agencies/prosecutors have worked </a:t>
            </a:r>
            <a:r>
              <a:rPr lang="en-US" sz="1200" b="1" dirty="0" smtClean="0">
                <a:solidFill>
                  <a:srgbClr val="0000FF"/>
                </a:solidFill>
              </a:rPr>
              <a:t>closely </a:t>
            </a:r>
            <a:r>
              <a:rPr lang="en-US" sz="1200" b="1" dirty="0">
                <a:solidFill>
                  <a:srgbClr val="0000FF"/>
                </a:solidFill>
              </a:rPr>
              <a:t>with forensic nurses to interpret medical records; </a:t>
            </a:r>
          </a:p>
          <a:p>
            <a:r>
              <a:rPr lang="en-US" sz="1200" b="1" dirty="0" smtClean="0">
                <a:solidFill>
                  <a:srgbClr val="C00000"/>
                </a:solidFill>
                <a:cs typeface="Arial"/>
              </a:rPr>
              <a:t>                   ■  </a:t>
            </a:r>
            <a:r>
              <a:rPr lang="en-US" sz="1200" b="1" dirty="0" smtClean="0">
                <a:solidFill>
                  <a:srgbClr val="0000FF"/>
                </a:solidFill>
              </a:rPr>
              <a:t>understand offensive/defensive/accidental/intentional injuries;</a:t>
            </a:r>
          </a:p>
          <a:p>
            <a:r>
              <a:rPr lang="en-US" sz="1200" b="1" dirty="0">
                <a:solidFill>
                  <a:srgbClr val="C00000"/>
                </a:solidFill>
              </a:rPr>
              <a:t> </a:t>
            </a:r>
            <a:r>
              <a:rPr lang="en-US" sz="1200" b="1" dirty="0" smtClean="0">
                <a:solidFill>
                  <a:srgbClr val="C00000"/>
                </a:solidFill>
              </a:rPr>
              <a:t>                  </a:t>
            </a:r>
            <a:r>
              <a:rPr lang="en-US" sz="1200" b="1" dirty="0" smtClean="0">
                <a:solidFill>
                  <a:srgbClr val="C00000"/>
                </a:solidFill>
                <a:cs typeface="Arial"/>
              </a:rPr>
              <a:t>■ </a:t>
            </a:r>
            <a:r>
              <a:rPr lang="en-US" sz="1200" b="1" dirty="0" smtClean="0">
                <a:solidFill>
                  <a:srgbClr val="C00000"/>
                </a:solidFill>
              </a:rPr>
              <a:t> </a:t>
            </a:r>
            <a:r>
              <a:rPr lang="en-US" sz="1200" b="1" dirty="0">
                <a:solidFill>
                  <a:srgbClr val="0000FF"/>
                </a:solidFill>
              </a:rPr>
              <a:t>document follow up injuries; </a:t>
            </a:r>
            <a:r>
              <a:rPr lang="en-US" sz="1200" dirty="0"/>
              <a:t>and/or </a:t>
            </a:r>
            <a:endParaRPr lang="en-US" sz="1200" dirty="0" smtClean="0"/>
          </a:p>
          <a:p>
            <a:r>
              <a:rPr lang="en-US" sz="1200" b="1" dirty="0"/>
              <a:t> </a:t>
            </a:r>
            <a:r>
              <a:rPr lang="en-US" sz="1200" b="1" dirty="0" smtClean="0"/>
              <a:t>                  </a:t>
            </a:r>
            <a:r>
              <a:rPr lang="en-US" sz="1200" b="1" dirty="0" smtClean="0">
                <a:solidFill>
                  <a:srgbClr val="C00000"/>
                </a:solidFill>
                <a:latin typeface="Arial"/>
                <a:cs typeface="Arial"/>
              </a:rPr>
              <a:t>■</a:t>
            </a:r>
            <a:r>
              <a:rPr lang="en-US" sz="1200" b="1" dirty="0" smtClean="0">
                <a:solidFill>
                  <a:srgbClr val="C00000"/>
                </a:solidFill>
              </a:rPr>
              <a:t> </a:t>
            </a:r>
            <a:r>
              <a:rPr lang="en-US" sz="1200" b="1" dirty="0" smtClean="0"/>
              <a:t> </a:t>
            </a:r>
            <a:r>
              <a:rPr lang="en-US" sz="1200" b="1" dirty="0" smtClean="0">
                <a:solidFill>
                  <a:srgbClr val="0000FF"/>
                </a:solidFill>
              </a:rPr>
              <a:t>testify </a:t>
            </a:r>
            <a:r>
              <a:rPr lang="en-US" sz="1200" b="1" dirty="0">
                <a:solidFill>
                  <a:srgbClr val="0000FF"/>
                </a:solidFill>
              </a:rPr>
              <a:t>in court as </a:t>
            </a:r>
            <a:r>
              <a:rPr lang="en-US" sz="1200" b="1" dirty="0" smtClean="0">
                <a:solidFill>
                  <a:srgbClr val="0000FF"/>
                </a:solidFill>
              </a:rPr>
              <a:t>experts;</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30</a:t>
            </a:fld>
            <a:endParaRPr lang="en-US" dirty="0">
              <a:solidFill>
                <a:schemeClr val="tx1"/>
              </a:solidFill>
            </a:endParaRPr>
          </a:p>
        </p:txBody>
      </p:sp>
      <p:pic>
        <p:nvPicPr>
          <p:cNvPr id="11266" name="Picture 2" descr="https://pbs.twimg.com/profile_images/378800000742387317/c3a843d7b9a5ff599c503ec5a84b67be_400x40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105400"/>
            <a:ext cx="1371600" cy="1371600"/>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04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610600" cy="2800767"/>
          </a:xfrm>
          <a:prstGeom prst="rect">
            <a:avLst/>
          </a:prstGeom>
          <a:noFill/>
        </p:spPr>
        <p:txBody>
          <a:bodyPr wrap="square" rtlCol="0">
            <a:spAutoFit/>
          </a:bodyPr>
          <a:lstStyle/>
          <a:p>
            <a:pPr algn="ctr"/>
            <a:r>
              <a:rPr lang="en-US" b="1" dirty="0">
                <a:solidFill>
                  <a:srgbClr val="0000FF"/>
                </a:solidFill>
              </a:rPr>
              <a:t>ON-SCENE VICTIM </a:t>
            </a:r>
            <a:r>
              <a:rPr lang="en-US" b="1" dirty="0" smtClean="0">
                <a:solidFill>
                  <a:srgbClr val="0000FF"/>
                </a:solidFill>
              </a:rPr>
              <a:t>INTERVIEW</a:t>
            </a:r>
            <a:endParaRPr lang="en-US" dirty="0">
              <a:solidFill>
                <a:srgbClr val="0000FF"/>
              </a:solidFill>
            </a:endParaRPr>
          </a:p>
          <a:p>
            <a:r>
              <a:rPr lang="en-US" dirty="0"/>
              <a:t> </a:t>
            </a:r>
          </a:p>
          <a:p>
            <a:pPr algn="ctr"/>
            <a:r>
              <a:rPr lang="en-US" sz="1400" b="1" dirty="0">
                <a:solidFill>
                  <a:srgbClr val="0000FF"/>
                </a:solidFill>
              </a:rPr>
              <a:t>“The first sign of a traumatic injury to the victim</a:t>
            </a:r>
            <a:r>
              <a:rPr lang="en-US" sz="1400" dirty="0">
                <a:solidFill>
                  <a:srgbClr val="0000FF"/>
                </a:solidFill>
              </a:rPr>
              <a:t> </a:t>
            </a:r>
            <a:r>
              <a:rPr lang="en-US" sz="1400" dirty="0"/>
              <a:t>who is reporting that he/she has been strangled [“choked,” had their throat grabbed, etc.] </a:t>
            </a:r>
            <a:r>
              <a:rPr lang="en-US" sz="1400" b="1" dirty="0">
                <a:solidFill>
                  <a:srgbClr val="0000FF"/>
                </a:solidFill>
              </a:rPr>
              <a:t>may begin with SYMPTOMS that the victim does not realize are significant.</a:t>
            </a:r>
            <a:r>
              <a:rPr lang="en-US" sz="1400" dirty="0">
                <a:solidFill>
                  <a:srgbClr val="0000FF"/>
                </a:solidFill>
              </a:rPr>
              <a:t>  </a:t>
            </a:r>
            <a:endParaRPr lang="en-US" sz="1400" dirty="0" smtClean="0">
              <a:solidFill>
                <a:srgbClr val="0000FF"/>
              </a:solidFill>
            </a:endParaRPr>
          </a:p>
          <a:p>
            <a:pPr algn="ctr"/>
            <a:endParaRPr lang="en-US" sz="1400" b="1" dirty="0">
              <a:solidFill>
                <a:srgbClr val="0000FF"/>
              </a:solidFill>
            </a:endParaRPr>
          </a:p>
          <a:p>
            <a:pPr algn="ctr"/>
            <a:r>
              <a:rPr lang="en-US" sz="1400" b="1" dirty="0" smtClean="0">
                <a:solidFill>
                  <a:srgbClr val="0000FF"/>
                </a:solidFill>
              </a:rPr>
              <a:t>Victims </a:t>
            </a:r>
            <a:r>
              <a:rPr lang="en-US" sz="1400" b="1" dirty="0">
                <a:solidFill>
                  <a:srgbClr val="0000FF"/>
                </a:solidFill>
              </a:rPr>
              <a:t>may not volunteer the information that they are “hurting.” </a:t>
            </a:r>
            <a:r>
              <a:rPr lang="en-US" sz="1400" dirty="0"/>
              <a:t>If the </a:t>
            </a:r>
            <a:r>
              <a:rPr lang="en-US" sz="1400" b="1" dirty="0">
                <a:solidFill>
                  <a:srgbClr val="0000FF"/>
                </a:solidFill>
              </a:rPr>
              <a:t>correct questions are asked, </a:t>
            </a:r>
            <a:r>
              <a:rPr lang="en-US" sz="1400" dirty="0"/>
              <a:t>first responders may be able to </a:t>
            </a:r>
            <a:r>
              <a:rPr lang="en-US" sz="1400" b="1" dirty="0">
                <a:solidFill>
                  <a:srgbClr val="0000FF"/>
                </a:solidFill>
              </a:rPr>
              <a:t>identify a traumatic injury that is not readily apparent. </a:t>
            </a:r>
            <a:r>
              <a:rPr lang="en-US" sz="1400" dirty="0"/>
              <a:t>Identifying these symptoms may also be an indicator that the</a:t>
            </a:r>
            <a:r>
              <a:rPr lang="en-US" sz="1400" b="1" dirty="0"/>
              <a:t> </a:t>
            </a:r>
            <a:r>
              <a:rPr lang="en-US" sz="1400" b="1" dirty="0">
                <a:solidFill>
                  <a:srgbClr val="0000FF"/>
                </a:solidFill>
              </a:rPr>
              <a:t>victim needs medical attention</a:t>
            </a:r>
            <a:r>
              <a:rPr lang="en-US" sz="1400" dirty="0">
                <a:solidFill>
                  <a:srgbClr val="0000FF"/>
                </a:solidFill>
              </a:rPr>
              <a:t> </a:t>
            </a:r>
            <a:r>
              <a:rPr lang="en-US" sz="1400" dirty="0"/>
              <a:t>even though he/she is declining it. </a:t>
            </a:r>
            <a:endParaRPr lang="en-US" sz="1400" dirty="0" smtClean="0"/>
          </a:p>
          <a:p>
            <a:pPr algn="ctr"/>
            <a:endParaRPr lang="en-US" sz="1400" b="1" dirty="0"/>
          </a:p>
          <a:p>
            <a:pPr algn="ctr"/>
            <a:r>
              <a:rPr lang="en-US" sz="1400" b="1" u="sng" dirty="0" smtClean="0">
                <a:solidFill>
                  <a:srgbClr val="0000FF"/>
                </a:solidFill>
              </a:rPr>
              <a:t>Non-fatal </a:t>
            </a:r>
            <a:r>
              <a:rPr lang="en-US" sz="1400" b="1" dirty="0">
                <a:solidFill>
                  <a:srgbClr val="0000FF"/>
                </a:solidFill>
              </a:rPr>
              <a:t>strangulation is </a:t>
            </a:r>
            <a:r>
              <a:rPr lang="en-US" sz="1400" b="1" dirty="0" smtClean="0">
                <a:solidFill>
                  <a:srgbClr val="0000FF"/>
                </a:solidFill>
              </a:rPr>
              <a:t>the </a:t>
            </a:r>
            <a:r>
              <a:rPr lang="en-US" sz="1400" b="1" dirty="0">
                <a:solidFill>
                  <a:srgbClr val="0000FF"/>
                </a:solidFill>
              </a:rPr>
              <a:t>type of assault where victims need to be educated about what has happened to them.</a:t>
            </a:r>
            <a:r>
              <a:rPr lang="en-US" sz="1400" dirty="0">
                <a:solidFill>
                  <a:srgbClr val="0000FF"/>
                </a:solidFill>
              </a:rPr>
              <a:t>  </a:t>
            </a:r>
            <a:r>
              <a:rPr lang="en-US" sz="1400" dirty="0"/>
              <a:t>It is important to </a:t>
            </a:r>
            <a:r>
              <a:rPr lang="en-US" sz="1400" b="1" dirty="0">
                <a:solidFill>
                  <a:srgbClr val="0000FF"/>
                </a:solidFill>
              </a:rPr>
              <a:t>ask the victim a series of questions designed to </a:t>
            </a:r>
            <a:r>
              <a:rPr lang="en-US" sz="1400" b="1" dirty="0" smtClean="0">
                <a:solidFill>
                  <a:srgbClr val="0000FF"/>
                </a:solidFill>
              </a:rPr>
              <a:t>elicit </a:t>
            </a:r>
            <a:r>
              <a:rPr lang="en-US" sz="1400" b="1" dirty="0">
                <a:solidFill>
                  <a:srgbClr val="0000FF"/>
                </a:solidFill>
              </a:rPr>
              <a:t>specific information about </a:t>
            </a:r>
            <a:r>
              <a:rPr lang="en-US" sz="1400" b="1" dirty="0" smtClean="0">
                <a:solidFill>
                  <a:srgbClr val="0000FF"/>
                </a:solidFill>
              </a:rPr>
              <a:t>the victim’s SYMPTOMS </a:t>
            </a:r>
            <a:r>
              <a:rPr lang="en-US" sz="1400" dirty="0"/>
              <a:t>and internal injuries to determine if they are consistent with someone having been strangled.  </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1351763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381000"/>
            <a:ext cx="8686800" cy="5078313"/>
          </a:xfrm>
          <a:prstGeom prst="rect">
            <a:avLst/>
          </a:prstGeom>
          <a:noFill/>
        </p:spPr>
        <p:txBody>
          <a:bodyPr wrap="square" rtlCol="0">
            <a:spAutoFit/>
          </a:bodyPr>
          <a:lstStyle/>
          <a:p>
            <a:pPr algn="ctr"/>
            <a:r>
              <a:rPr lang="en-US" dirty="0" smtClean="0"/>
              <a:t> </a:t>
            </a:r>
            <a:r>
              <a:rPr lang="en-US" b="1" dirty="0">
                <a:solidFill>
                  <a:srgbClr val="0000FF"/>
                </a:solidFill>
              </a:rPr>
              <a:t>ON-SCENE VICTIM </a:t>
            </a:r>
            <a:r>
              <a:rPr lang="en-US" b="1" dirty="0" smtClean="0">
                <a:solidFill>
                  <a:srgbClr val="0000FF"/>
                </a:solidFill>
              </a:rPr>
              <a:t>INTERVIEW</a:t>
            </a:r>
          </a:p>
          <a:p>
            <a:r>
              <a:rPr lang="en-US" dirty="0"/>
              <a:t> </a:t>
            </a:r>
            <a:endParaRPr lang="en-US" dirty="0" smtClean="0"/>
          </a:p>
          <a:p>
            <a:r>
              <a:rPr lang="en-US" sz="1200" dirty="0" smtClean="0">
                <a:solidFill>
                  <a:srgbClr val="C00000"/>
                </a:solidFill>
                <a:cs typeface="Arial"/>
              </a:rPr>
              <a:t>►</a:t>
            </a:r>
            <a:r>
              <a:rPr lang="en-US" sz="1200" dirty="0" smtClean="0">
                <a:cs typeface="Arial"/>
              </a:rPr>
              <a:t> best option when taking victim/witness statements:</a:t>
            </a:r>
          </a:p>
          <a:p>
            <a:r>
              <a:rPr lang="en-US" sz="1200" dirty="0">
                <a:cs typeface="Arial"/>
              </a:rPr>
              <a:t>	</a:t>
            </a:r>
            <a:r>
              <a:rPr lang="en-US" sz="1200" dirty="0" smtClean="0">
                <a:solidFill>
                  <a:srgbClr val="C00000"/>
                </a:solidFill>
                <a:latin typeface="Arial"/>
                <a:cs typeface="Arial"/>
              </a:rPr>
              <a:t>■</a:t>
            </a:r>
            <a:r>
              <a:rPr lang="en-US" sz="1200" dirty="0" smtClean="0">
                <a:latin typeface="Arial"/>
                <a:cs typeface="Arial"/>
              </a:rPr>
              <a:t> </a:t>
            </a:r>
            <a:r>
              <a:rPr lang="en-US" sz="1200" dirty="0" smtClean="0"/>
              <a:t>open-ended </a:t>
            </a:r>
            <a:r>
              <a:rPr lang="en-US" sz="1200" dirty="0"/>
              <a:t>questions, followed with phrases such as </a:t>
            </a:r>
            <a:r>
              <a:rPr lang="en-US" sz="1200" dirty="0" smtClean="0"/>
              <a:t>‘</a:t>
            </a:r>
            <a:r>
              <a:rPr lang="en-US" sz="1200" dirty="0"/>
              <a:t>and then what happened?’ or ‘what happened </a:t>
            </a:r>
            <a:r>
              <a:rPr lang="en-US" sz="1200" dirty="0" smtClean="0"/>
              <a:t>next?’ </a:t>
            </a:r>
            <a:endParaRPr lang="en-US" sz="1200" dirty="0">
              <a:solidFill>
                <a:srgbClr val="0000FF"/>
              </a:solidFill>
            </a:endParaRPr>
          </a:p>
          <a:p>
            <a:endParaRPr lang="en-US" sz="1200" dirty="0" smtClean="0"/>
          </a:p>
          <a:p>
            <a:r>
              <a:rPr lang="en-US" sz="1200" b="1" u="sng" dirty="0" smtClean="0"/>
              <a:t>EXAMPLES OF VICTIM INTERVIEW QUESTIONS:</a:t>
            </a:r>
          </a:p>
          <a:p>
            <a:endParaRPr lang="en-US" sz="800" dirty="0"/>
          </a:p>
          <a:p>
            <a:r>
              <a:rPr lang="en-US" sz="1200" dirty="0">
                <a:solidFill>
                  <a:srgbClr val="C00000"/>
                </a:solidFill>
              </a:rPr>
              <a:t>►</a:t>
            </a:r>
            <a:r>
              <a:rPr lang="en-US" sz="1200" dirty="0"/>
              <a:t> How does your neck feel? Do you feel any pain when you move it </a:t>
            </a:r>
            <a:r>
              <a:rPr lang="en-US" sz="1200" dirty="0" smtClean="0"/>
              <a:t>or </a:t>
            </a:r>
            <a:r>
              <a:rPr lang="en-US" sz="1200" dirty="0"/>
              <a:t>when  it is touched?  Describe the pain and when it occurs</a:t>
            </a:r>
            <a:r>
              <a:rPr lang="en-US" sz="1200" dirty="0" smtClean="0"/>
              <a:t>.</a:t>
            </a:r>
            <a:endParaRPr lang="en-US" sz="800" dirty="0"/>
          </a:p>
          <a:p>
            <a:r>
              <a:rPr lang="en-US" sz="1200" dirty="0">
                <a:solidFill>
                  <a:srgbClr val="C00000"/>
                </a:solidFill>
              </a:rPr>
              <a:t>►</a:t>
            </a:r>
            <a:r>
              <a:rPr lang="en-US" sz="1200" dirty="0"/>
              <a:t> Do you have pain anywhere else?  Describe the pain</a:t>
            </a:r>
            <a:r>
              <a:rPr lang="en-US" sz="1200" dirty="0" smtClean="0"/>
              <a:t>.</a:t>
            </a:r>
            <a:endParaRPr lang="en-US" sz="800" dirty="0"/>
          </a:p>
          <a:p>
            <a:r>
              <a:rPr lang="en-US" sz="1200" dirty="0">
                <a:solidFill>
                  <a:srgbClr val="C00000"/>
                </a:solidFill>
              </a:rPr>
              <a:t>►</a:t>
            </a:r>
            <a:r>
              <a:rPr lang="en-US" sz="1200" dirty="0"/>
              <a:t> Are you having any trouble breathing now? Is your breathing any </a:t>
            </a:r>
            <a:r>
              <a:rPr lang="en-US" sz="1200" dirty="0" smtClean="0"/>
              <a:t>different </a:t>
            </a:r>
            <a:r>
              <a:rPr lang="en-US" sz="1200" dirty="0"/>
              <a:t>than before the incident</a:t>
            </a:r>
            <a:r>
              <a:rPr lang="en-US" sz="1200" dirty="0" smtClean="0"/>
              <a:t>?</a:t>
            </a:r>
            <a:endParaRPr lang="en-US" sz="800" dirty="0"/>
          </a:p>
          <a:p>
            <a:r>
              <a:rPr lang="en-US" sz="1200" dirty="0">
                <a:solidFill>
                  <a:srgbClr val="C00000"/>
                </a:solidFill>
              </a:rPr>
              <a:t>►</a:t>
            </a:r>
            <a:r>
              <a:rPr lang="en-US" sz="1200" dirty="0"/>
              <a:t> Do you have asthma or a history of breathing troubles</a:t>
            </a:r>
            <a:r>
              <a:rPr lang="en-US" sz="1200" dirty="0" smtClean="0"/>
              <a:t>?</a:t>
            </a:r>
            <a:endParaRPr lang="en-US" sz="800" dirty="0"/>
          </a:p>
          <a:p>
            <a:r>
              <a:rPr lang="en-US" sz="1200" dirty="0">
                <a:solidFill>
                  <a:srgbClr val="C00000"/>
                </a:solidFill>
              </a:rPr>
              <a:t>►</a:t>
            </a:r>
            <a:r>
              <a:rPr lang="en-US" sz="1200" dirty="0"/>
              <a:t> Did you experience any visual changes? </a:t>
            </a:r>
            <a:r>
              <a:rPr lang="en-US" sz="1200" dirty="0" smtClean="0"/>
              <a:t> What </a:t>
            </a:r>
            <a:r>
              <a:rPr lang="en-US" sz="1200" dirty="0"/>
              <a:t>did you see? (Indicators </a:t>
            </a:r>
            <a:r>
              <a:rPr lang="en-US" sz="1200" dirty="0" smtClean="0"/>
              <a:t>of </a:t>
            </a:r>
            <a:r>
              <a:rPr lang="en-US" sz="1200" dirty="0"/>
              <a:t>a lack of oxygenated blood to the brain</a:t>
            </a:r>
            <a:r>
              <a:rPr lang="en-US" sz="1200" dirty="0" smtClean="0"/>
              <a:t>)</a:t>
            </a:r>
            <a:endParaRPr lang="en-US" sz="800" dirty="0"/>
          </a:p>
          <a:p>
            <a:r>
              <a:rPr lang="en-US" sz="1200" dirty="0">
                <a:solidFill>
                  <a:srgbClr val="C00000"/>
                </a:solidFill>
              </a:rPr>
              <a:t>► </a:t>
            </a:r>
            <a:r>
              <a:rPr lang="en-US" sz="1200" dirty="0"/>
              <a:t>How does your throat feel? Describe it in your own words</a:t>
            </a:r>
            <a:r>
              <a:rPr lang="en-US" sz="1200" dirty="0" smtClean="0"/>
              <a:t>.</a:t>
            </a:r>
            <a:endParaRPr lang="en-US" sz="800" dirty="0"/>
          </a:p>
          <a:p>
            <a:r>
              <a:rPr lang="en-US" sz="1200" dirty="0">
                <a:solidFill>
                  <a:srgbClr val="C00000"/>
                </a:solidFill>
              </a:rPr>
              <a:t>►</a:t>
            </a:r>
            <a:r>
              <a:rPr lang="en-US" sz="1200" dirty="0"/>
              <a:t> How does it feel to swallow? Describe it in your own words</a:t>
            </a:r>
            <a:r>
              <a:rPr lang="en-US" sz="1200" dirty="0" smtClean="0"/>
              <a:t>.</a:t>
            </a:r>
            <a:endParaRPr lang="en-US" sz="900" dirty="0"/>
          </a:p>
          <a:p>
            <a:r>
              <a:rPr lang="en-US" sz="1200" dirty="0">
                <a:solidFill>
                  <a:srgbClr val="C00000"/>
                </a:solidFill>
              </a:rPr>
              <a:t>► </a:t>
            </a:r>
            <a:r>
              <a:rPr lang="en-US" sz="1200" dirty="0"/>
              <a:t>Are you having any drooling problems</a:t>
            </a:r>
            <a:r>
              <a:rPr lang="en-US" sz="1200" dirty="0" smtClean="0"/>
              <a:t>?</a:t>
            </a:r>
            <a:endParaRPr lang="en-US" sz="800" dirty="0"/>
          </a:p>
          <a:p>
            <a:r>
              <a:rPr lang="en-US" sz="1200" dirty="0">
                <a:solidFill>
                  <a:srgbClr val="C00000"/>
                </a:solidFill>
              </a:rPr>
              <a:t>► </a:t>
            </a:r>
            <a:r>
              <a:rPr lang="en-US" sz="1200" dirty="0"/>
              <a:t>Does your voice sound any different since the assault? Have </a:t>
            </a:r>
            <a:r>
              <a:rPr lang="en-US" sz="1200" dirty="0" smtClean="0"/>
              <a:t>victim describe </a:t>
            </a:r>
            <a:r>
              <a:rPr lang="en-US" sz="1200" dirty="0"/>
              <a:t>difference in own words. Record victim’s voice if possible</a:t>
            </a:r>
            <a:r>
              <a:rPr lang="en-US" sz="1200" dirty="0" smtClean="0"/>
              <a:t>.</a:t>
            </a:r>
            <a:endParaRPr lang="en-US" sz="800" dirty="0"/>
          </a:p>
          <a:p>
            <a:r>
              <a:rPr lang="en-US" sz="1200" dirty="0">
                <a:solidFill>
                  <a:srgbClr val="C00000"/>
                </a:solidFill>
              </a:rPr>
              <a:t>►</a:t>
            </a:r>
            <a:r>
              <a:rPr lang="en-US" sz="1200" dirty="0"/>
              <a:t> Was there any coughing after the assault? Is the coughing still </a:t>
            </a:r>
            <a:r>
              <a:rPr lang="en-US" sz="1200" dirty="0" smtClean="0"/>
              <a:t>occurring</a:t>
            </a:r>
            <a:r>
              <a:rPr lang="en-US" sz="1200" dirty="0"/>
              <a:t>? Describe it</a:t>
            </a:r>
            <a:r>
              <a:rPr lang="en-US" sz="1200" dirty="0" smtClean="0"/>
              <a:t>.</a:t>
            </a:r>
            <a:endParaRPr lang="en-US" sz="800" dirty="0"/>
          </a:p>
          <a:p>
            <a:r>
              <a:rPr lang="en-US" sz="1200" dirty="0">
                <a:solidFill>
                  <a:srgbClr val="C00000"/>
                </a:solidFill>
              </a:rPr>
              <a:t>►</a:t>
            </a:r>
            <a:r>
              <a:rPr lang="en-US" sz="1200" dirty="0"/>
              <a:t> How did you feel during and after the assault? Did you feel any </a:t>
            </a:r>
            <a:r>
              <a:rPr lang="en-US" sz="1200" dirty="0" smtClean="0"/>
              <a:t>dizziness/lightheadedness?</a:t>
            </a:r>
            <a:endParaRPr lang="en-US" sz="800" dirty="0"/>
          </a:p>
          <a:p>
            <a:r>
              <a:rPr lang="en-US" sz="1200" dirty="0">
                <a:solidFill>
                  <a:srgbClr val="C00000"/>
                </a:solidFill>
              </a:rPr>
              <a:t>►</a:t>
            </a:r>
            <a:r>
              <a:rPr lang="en-US" sz="1200" dirty="0"/>
              <a:t> Did you faint or lose consciousness? Describe how that happened</a:t>
            </a:r>
            <a:r>
              <a:rPr lang="en-US" sz="1200" dirty="0" smtClean="0"/>
              <a:t>.</a:t>
            </a:r>
            <a:endParaRPr lang="en-US" sz="800" dirty="0"/>
          </a:p>
          <a:p>
            <a:r>
              <a:rPr lang="en-US" sz="1200" dirty="0">
                <a:solidFill>
                  <a:srgbClr val="C00000"/>
                </a:solidFill>
              </a:rPr>
              <a:t>►</a:t>
            </a:r>
            <a:r>
              <a:rPr lang="en-US" sz="1200" dirty="0"/>
              <a:t> If the victim lost consciousness have the victim explain why he/she </a:t>
            </a:r>
            <a:r>
              <a:rPr lang="en-US" sz="1200" dirty="0" smtClean="0"/>
              <a:t>believe </a:t>
            </a:r>
            <a:r>
              <a:rPr lang="en-US" sz="1200" dirty="0"/>
              <a:t>that they were unconscious?</a:t>
            </a:r>
          </a:p>
          <a:p>
            <a:r>
              <a:rPr lang="en-US" sz="1200" dirty="0">
                <a:solidFill>
                  <a:srgbClr val="C00000"/>
                </a:solidFill>
              </a:rPr>
              <a:t>                ■ </a:t>
            </a:r>
            <a:r>
              <a:rPr lang="en-US" sz="1200" dirty="0" smtClean="0">
                <a:solidFill>
                  <a:srgbClr val="C00000"/>
                </a:solidFill>
              </a:rPr>
              <a:t> </a:t>
            </a:r>
            <a:r>
              <a:rPr lang="en-US" sz="1200" dirty="0" smtClean="0"/>
              <a:t>gap </a:t>
            </a:r>
            <a:r>
              <a:rPr lang="en-US" sz="1200" dirty="0"/>
              <a:t>in time;</a:t>
            </a:r>
          </a:p>
          <a:p>
            <a:r>
              <a:rPr lang="en-US" sz="1200" dirty="0">
                <a:solidFill>
                  <a:srgbClr val="C00000"/>
                </a:solidFill>
              </a:rPr>
              <a:t>                ■ </a:t>
            </a:r>
            <a:r>
              <a:rPr lang="en-US" sz="1200" dirty="0" smtClean="0">
                <a:solidFill>
                  <a:srgbClr val="C00000"/>
                </a:solidFill>
              </a:rPr>
              <a:t> </a:t>
            </a:r>
            <a:r>
              <a:rPr lang="en-US" sz="1200" dirty="0" smtClean="0"/>
              <a:t>waking </a:t>
            </a:r>
            <a:r>
              <a:rPr lang="en-US" sz="1200" dirty="0"/>
              <a:t>up on floor;</a:t>
            </a:r>
          </a:p>
          <a:p>
            <a:r>
              <a:rPr lang="en-US" sz="1200" dirty="0">
                <a:solidFill>
                  <a:srgbClr val="C00000"/>
                </a:solidFill>
              </a:rPr>
              <a:t>                </a:t>
            </a:r>
            <a:r>
              <a:rPr lang="en-US" sz="1200" dirty="0" smtClean="0">
                <a:solidFill>
                  <a:srgbClr val="C00000"/>
                </a:solidFill>
              </a:rPr>
              <a:t>■  </a:t>
            </a:r>
            <a:r>
              <a:rPr lang="en-US" sz="1200" dirty="0"/>
              <a:t>bump on head from unknown cause, etc</a:t>
            </a:r>
            <a:r>
              <a:rPr lang="en-US" sz="1200" dirty="0" smtClean="0"/>
              <a:t>.</a:t>
            </a:r>
            <a:endParaRPr lang="en-US" sz="800" dirty="0"/>
          </a:p>
          <a:p>
            <a:r>
              <a:rPr lang="en-US" sz="1200" dirty="0">
                <a:solidFill>
                  <a:srgbClr val="C00000"/>
                </a:solidFill>
              </a:rPr>
              <a:t>► </a:t>
            </a:r>
            <a:r>
              <a:rPr lang="en-US" sz="1200" dirty="0"/>
              <a:t>Did you lose control of any bodily functions? (e.g. urination or </a:t>
            </a:r>
            <a:r>
              <a:rPr lang="en-US" sz="1200" dirty="0" smtClean="0"/>
              <a:t>defecation)</a:t>
            </a:r>
            <a:endParaRPr lang="en-US" sz="800" dirty="0"/>
          </a:p>
          <a:p>
            <a:r>
              <a:rPr lang="en-US" sz="1200" dirty="0">
                <a:solidFill>
                  <a:srgbClr val="C00000"/>
                </a:solidFill>
              </a:rPr>
              <a:t>►</a:t>
            </a:r>
            <a:r>
              <a:rPr lang="en-US" sz="1200" dirty="0"/>
              <a:t> Is it possible you are pregnant? How far along?  Any problems since </a:t>
            </a:r>
            <a:r>
              <a:rPr lang="en-US" sz="1200" dirty="0" smtClean="0"/>
              <a:t>the </a:t>
            </a:r>
            <a:r>
              <a:rPr lang="en-US" sz="1200" dirty="0"/>
              <a:t>assault? </a:t>
            </a:r>
            <a:endParaRPr lang="en-US" sz="800" dirty="0"/>
          </a:p>
          <a:p>
            <a:r>
              <a:rPr lang="en-US" sz="1200" dirty="0">
                <a:solidFill>
                  <a:srgbClr val="C00000"/>
                </a:solidFill>
              </a:rPr>
              <a:t>► </a:t>
            </a:r>
            <a:r>
              <a:rPr lang="en-US" sz="1200" dirty="0"/>
              <a:t>Did you feel nauseated or did you vomit? Describe.</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1112171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55364" cy="4708981"/>
          </a:xfrm>
          <a:prstGeom prst="rect">
            <a:avLst/>
          </a:prstGeom>
          <a:noFill/>
        </p:spPr>
        <p:txBody>
          <a:bodyPr wrap="square" rtlCol="0">
            <a:spAutoFit/>
          </a:bodyPr>
          <a:lstStyle/>
          <a:p>
            <a:endParaRPr lang="en-US" sz="1200" b="1" dirty="0" smtClean="0"/>
          </a:p>
          <a:p>
            <a:r>
              <a:rPr lang="en-US" sz="1200" b="1" dirty="0" smtClean="0"/>
              <a:t>If </a:t>
            </a:r>
            <a:r>
              <a:rPr lang="en-US" sz="1200" b="1" dirty="0"/>
              <a:t>strangulation is detected officers </a:t>
            </a:r>
            <a:r>
              <a:rPr lang="en-US" sz="1200" b="1" dirty="0" smtClean="0"/>
              <a:t> need </a:t>
            </a:r>
            <a:r>
              <a:rPr lang="en-US" sz="1200" b="1" dirty="0"/>
              <a:t>to </a:t>
            </a:r>
            <a:r>
              <a:rPr lang="en-US" sz="1200" b="1" u="sng" dirty="0"/>
              <a:t>DOCUMENT</a:t>
            </a:r>
            <a:r>
              <a:rPr lang="en-US" sz="1200" b="1" dirty="0" smtClean="0"/>
              <a:t>:</a:t>
            </a:r>
          </a:p>
          <a:p>
            <a:endParaRPr lang="en-US" sz="1200" b="1" dirty="0"/>
          </a:p>
          <a:p>
            <a:r>
              <a:rPr lang="en-US" sz="1200" b="1" dirty="0" smtClean="0"/>
              <a:t>	</a:t>
            </a:r>
            <a:r>
              <a:rPr lang="en-US" sz="1200" b="1" dirty="0" smtClean="0">
                <a:solidFill>
                  <a:srgbClr val="C00000"/>
                </a:solidFill>
                <a:cs typeface="Arial"/>
              </a:rPr>
              <a:t>► </a:t>
            </a:r>
            <a:r>
              <a:rPr lang="en-US" sz="1200" b="1" u="sng" dirty="0" smtClean="0">
                <a:solidFill>
                  <a:srgbClr val="0000FF"/>
                </a:solidFill>
                <a:cs typeface="Arial"/>
              </a:rPr>
              <a:t>relevant</a:t>
            </a:r>
            <a:r>
              <a:rPr lang="en-US" sz="1200" b="1" dirty="0" smtClean="0">
                <a:solidFill>
                  <a:srgbClr val="0000FF"/>
                </a:solidFill>
                <a:cs typeface="Arial"/>
              </a:rPr>
              <a:t> background information:</a:t>
            </a:r>
          </a:p>
          <a:p>
            <a:r>
              <a:rPr lang="en-US" sz="1200" b="1" dirty="0">
                <a:cs typeface="Arial"/>
              </a:rPr>
              <a:t>	</a:t>
            </a:r>
            <a:r>
              <a:rPr lang="en-US" sz="1200" b="1" dirty="0" smtClean="0">
                <a:cs typeface="Arial"/>
              </a:rPr>
              <a:t>	</a:t>
            </a:r>
            <a:r>
              <a:rPr lang="en-US" sz="1200" b="1" dirty="0" smtClean="0">
                <a:solidFill>
                  <a:srgbClr val="C00000"/>
                </a:solidFill>
                <a:cs typeface="Arial"/>
              </a:rPr>
              <a:t>■ </a:t>
            </a:r>
            <a:r>
              <a:rPr lang="en-US" sz="1200" dirty="0" smtClean="0">
                <a:cs typeface="Arial"/>
              </a:rPr>
              <a:t>what led to the incident;</a:t>
            </a:r>
            <a:endParaRPr lang="en-US" sz="1200" dirty="0"/>
          </a:p>
          <a:p>
            <a:r>
              <a:rPr lang="en-US" sz="1200" b="1" dirty="0"/>
              <a:t> </a:t>
            </a:r>
            <a:endParaRPr lang="en-US" sz="1200" dirty="0"/>
          </a:p>
          <a:p>
            <a:r>
              <a:rPr lang="en-US" sz="1200" dirty="0" smtClean="0">
                <a:solidFill>
                  <a:srgbClr val="C00000"/>
                </a:solidFill>
              </a:rPr>
              <a:t>	►</a:t>
            </a:r>
            <a:r>
              <a:rPr lang="en-US" sz="1200" dirty="0" smtClean="0"/>
              <a:t> </a:t>
            </a:r>
            <a:r>
              <a:rPr lang="en-US" sz="1200" b="1" dirty="0">
                <a:solidFill>
                  <a:srgbClr val="0000FF"/>
                </a:solidFill>
              </a:rPr>
              <a:t>method</a:t>
            </a:r>
            <a:r>
              <a:rPr lang="en-US" sz="1200" dirty="0"/>
              <a:t> used by </a:t>
            </a:r>
            <a:r>
              <a:rPr lang="en-US" sz="1200" dirty="0" smtClean="0"/>
              <a:t>assailant; </a:t>
            </a:r>
          </a:p>
          <a:p>
            <a:endParaRPr lang="en-US" sz="1200" dirty="0"/>
          </a:p>
          <a:p>
            <a:r>
              <a:rPr lang="en-US" sz="1200" dirty="0" smtClean="0">
                <a:solidFill>
                  <a:srgbClr val="C00000"/>
                </a:solidFill>
              </a:rPr>
              <a:t>	►</a:t>
            </a:r>
            <a:r>
              <a:rPr lang="en-US" sz="1200" dirty="0" smtClean="0"/>
              <a:t> </a:t>
            </a:r>
            <a:r>
              <a:rPr lang="en-US" sz="1200" b="1" dirty="0">
                <a:solidFill>
                  <a:srgbClr val="0000FF"/>
                </a:solidFill>
              </a:rPr>
              <a:t>duration</a:t>
            </a:r>
            <a:r>
              <a:rPr lang="en-US" sz="1200" dirty="0"/>
              <a:t> [approximate or otherwise] that event lasted:</a:t>
            </a:r>
          </a:p>
          <a:p>
            <a:r>
              <a:rPr lang="en-US" sz="1200" dirty="0"/>
              <a:t>                </a:t>
            </a:r>
            <a:r>
              <a:rPr lang="en-US" sz="1200" dirty="0" smtClean="0"/>
              <a:t>		</a:t>
            </a:r>
            <a:r>
              <a:rPr lang="en-US" sz="1200" dirty="0" smtClean="0">
                <a:solidFill>
                  <a:srgbClr val="C00000"/>
                </a:solidFill>
              </a:rPr>
              <a:t>■</a:t>
            </a:r>
            <a:r>
              <a:rPr lang="en-US" sz="1200" dirty="0" smtClean="0"/>
              <a:t>  clock </a:t>
            </a:r>
            <a:r>
              <a:rPr lang="en-US" sz="1200" dirty="0"/>
              <a:t>may have been visible at outset of incident</a:t>
            </a:r>
            <a:r>
              <a:rPr lang="en-US" sz="1200" dirty="0" smtClean="0"/>
              <a:t>;  </a:t>
            </a:r>
          </a:p>
          <a:p>
            <a:r>
              <a:rPr lang="en-US" sz="1200" dirty="0" smtClean="0"/>
              <a:t>                		</a:t>
            </a:r>
            <a:r>
              <a:rPr lang="en-US" sz="1200" dirty="0" smtClean="0">
                <a:solidFill>
                  <a:srgbClr val="C00000"/>
                </a:solidFill>
              </a:rPr>
              <a:t>■</a:t>
            </a:r>
            <a:r>
              <a:rPr lang="en-US" sz="1200" dirty="0" smtClean="0"/>
              <a:t>  radio/television </a:t>
            </a:r>
            <a:r>
              <a:rPr lang="en-US" sz="1200" dirty="0"/>
              <a:t>may have been on at outset of event;   </a:t>
            </a:r>
            <a:endParaRPr lang="en-US" sz="1200" dirty="0" smtClean="0"/>
          </a:p>
          <a:p>
            <a:r>
              <a:rPr lang="en-US" sz="1200" dirty="0" smtClean="0"/>
              <a:t>   </a:t>
            </a:r>
            <a:endParaRPr lang="en-US" sz="1200" dirty="0"/>
          </a:p>
          <a:p>
            <a:r>
              <a:rPr lang="en-US" sz="1200" dirty="0" smtClean="0">
                <a:solidFill>
                  <a:srgbClr val="C00000"/>
                </a:solidFill>
              </a:rPr>
              <a:t>	► </a:t>
            </a:r>
            <a:r>
              <a:rPr lang="en-US" sz="1200" b="1" dirty="0">
                <a:solidFill>
                  <a:srgbClr val="0000FF"/>
                </a:solidFill>
              </a:rPr>
              <a:t>when did symptoms appear:</a:t>
            </a:r>
          </a:p>
          <a:p>
            <a:r>
              <a:rPr lang="en-US" sz="1200" dirty="0">
                <a:solidFill>
                  <a:srgbClr val="C00000"/>
                </a:solidFill>
              </a:rPr>
              <a:t>                </a:t>
            </a:r>
            <a:r>
              <a:rPr lang="en-US" sz="1200" dirty="0" smtClean="0">
                <a:solidFill>
                  <a:srgbClr val="C00000"/>
                </a:solidFill>
              </a:rPr>
              <a:t>		■  </a:t>
            </a:r>
            <a:r>
              <a:rPr lang="en-US" sz="1200" dirty="0"/>
              <a:t>immediately upon regaining consciousness</a:t>
            </a:r>
            <a:r>
              <a:rPr lang="en-US" sz="1200" dirty="0" smtClean="0"/>
              <a:t>;               </a:t>
            </a:r>
          </a:p>
          <a:p>
            <a:r>
              <a:rPr lang="en-US" sz="1200" dirty="0"/>
              <a:t> </a:t>
            </a:r>
            <a:r>
              <a:rPr lang="en-US" sz="1200" dirty="0" smtClean="0"/>
              <a:t>       		</a:t>
            </a:r>
            <a:r>
              <a:rPr lang="en-US" sz="1200" dirty="0" smtClean="0">
                <a:solidFill>
                  <a:srgbClr val="C00000"/>
                </a:solidFill>
              </a:rPr>
              <a:t>■  </a:t>
            </a:r>
            <a:r>
              <a:rPr lang="en-US" sz="1200" dirty="0" smtClean="0"/>
              <a:t>later </a:t>
            </a:r>
            <a:r>
              <a:rPr lang="en-US" sz="1200" dirty="0"/>
              <a:t>– what time; </a:t>
            </a:r>
            <a:endParaRPr lang="en-US" sz="1200" dirty="0" smtClean="0"/>
          </a:p>
          <a:p>
            <a:endParaRPr lang="en-US" sz="1200" dirty="0"/>
          </a:p>
          <a:p>
            <a:r>
              <a:rPr lang="en-US" sz="1200" dirty="0" smtClean="0">
                <a:solidFill>
                  <a:srgbClr val="C00000"/>
                </a:solidFill>
              </a:rPr>
              <a:t>	►</a:t>
            </a:r>
            <a:r>
              <a:rPr lang="en-US" sz="1200" dirty="0" smtClean="0"/>
              <a:t> </a:t>
            </a:r>
            <a:r>
              <a:rPr lang="en-US" sz="1200" b="1" dirty="0">
                <a:solidFill>
                  <a:srgbClr val="0000FF"/>
                </a:solidFill>
              </a:rPr>
              <a:t>victim’s experience of </a:t>
            </a:r>
            <a:r>
              <a:rPr lang="en-US" sz="1200" b="1" dirty="0" smtClean="0">
                <a:solidFill>
                  <a:srgbClr val="0000FF"/>
                </a:solidFill>
              </a:rPr>
              <a:t>event </a:t>
            </a:r>
            <a:r>
              <a:rPr lang="en-US" sz="1200" b="1" dirty="0">
                <a:solidFill>
                  <a:srgbClr val="0000FF"/>
                </a:solidFill>
              </a:rPr>
              <a:t>in victim’s own words:</a:t>
            </a:r>
          </a:p>
          <a:p>
            <a:r>
              <a:rPr lang="en-US" sz="1200" dirty="0"/>
              <a:t>               </a:t>
            </a:r>
            <a:r>
              <a:rPr lang="en-US" sz="1200" dirty="0">
                <a:solidFill>
                  <a:srgbClr val="C00000"/>
                </a:solidFill>
              </a:rPr>
              <a:t> </a:t>
            </a:r>
            <a:r>
              <a:rPr lang="en-US" sz="1200" dirty="0" smtClean="0">
                <a:solidFill>
                  <a:srgbClr val="C00000"/>
                </a:solidFill>
              </a:rPr>
              <a:t>		■  </a:t>
            </a:r>
            <a:r>
              <a:rPr lang="en-US" sz="1200" dirty="0" smtClean="0"/>
              <a:t>what </a:t>
            </a:r>
            <a:r>
              <a:rPr lang="en-US" sz="1200" dirty="0"/>
              <a:t>led to </a:t>
            </a:r>
            <a:r>
              <a:rPr lang="en-US" sz="1200" dirty="0" smtClean="0"/>
              <a:t>event;                </a:t>
            </a:r>
          </a:p>
          <a:p>
            <a:r>
              <a:rPr lang="en-US" sz="1200" dirty="0">
                <a:solidFill>
                  <a:srgbClr val="C00000"/>
                </a:solidFill>
              </a:rPr>
              <a:t>	</a:t>
            </a:r>
            <a:r>
              <a:rPr lang="en-US" sz="1200" dirty="0" smtClean="0">
                <a:solidFill>
                  <a:srgbClr val="C00000"/>
                </a:solidFill>
              </a:rPr>
              <a:t>	■  </a:t>
            </a:r>
            <a:r>
              <a:rPr lang="en-US" sz="1200" dirty="0" smtClean="0"/>
              <a:t>threats </a:t>
            </a:r>
            <a:r>
              <a:rPr lang="en-US" sz="1200" dirty="0"/>
              <a:t>made prior to </a:t>
            </a:r>
            <a:r>
              <a:rPr lang="en-US" sz="1200" dirty="0" smtClean="0"/>
              <a:t>/during </a:t>
            </a:r>
            <a:r>
              <a:rPr lang="en-US" sz="1200" dirty="0"/>
              <a:t>event;</a:t>
            </a:r>
          </a:p>
          <a:p>
            <a:r>
              <a:rPr lang="en-US" sz="1200" dirty="0">
                <a:solidFill>
                  <a:srgbClr val="C00000"/>
                </a:solidFill>
              </a:rPr>
              <a:t>                </a:t>
            </a:r>
            <a:r>
              <a:rPr lang="en-US" sz="1200" dirty="0" smtClean="0">
                <a:solidFill>
                  <a:srgbClr val="C00000"/>
                </a:solidFill>
              </a:rPr>
              <a:t>		■  </a:t>
            </a:r>
            <a:r>
              <a:rPr lang="en-US" sz="1200" dirty="0"/>
              <a:t>presence of others during event:</a:t>
            </a:r>
          </a:p>
          <a:p>
            <a:r>
              <a:rPr lang="en-US" sz="1200" dirty="0"/>
              <a:t>                             </a:t>
            </a:r>
            <a:r>
              <a:rPr lang="en-US" sz="1200" dirty="0">
                <a:solidFill>
                  <a:srgbClr val="C00000"/>
                </a:solidFill>
              </a:rPr>
              <a:t> </a:t>
            </a:r>
            <a:r>
              <a:rPr lang="en-US" sz="1200" dirty="0" smtClean="0">
                <a:solidFill>
                  <a:srgbClr val="C00000"/>
                </a:solidFill>
              </a:rPr>
              <a:t>		●  </a:t>
            </a:r>
            <a:r>
              <a:rPr lang="en-US" sz="1200" dirty="0" smtClean="0"/>
              <a:t>children</a:t>
            </a:r>
            <a:r>
              <a:rPr lang="en-US" sz="1200" dirty="0"/>
              <a:t>;   </a:t>
            </a:r>
            <a:r>
              <a:rPr lang="en-US" sz="1200" dirty="0" smtClean="0"/>
              <a:t>                              </a:t>
            </a:r>
            <a:r>
              <a:rPr lang="en-US" sz="1200" dirty="0">
                <a:solidFill>
                  <a:srgbClr val="C00000"/>
                </a:solidFill>
              </a:rPr>
              <a:t>●</a:t>
            </a:r>
            <a:r>
              <a:rPr lang="en-US" sz="1200" dirty="0"/>
              <a:t> </a:t>
            </a:r>
            <a:r>
              <a:rPr lang="en-US" sz="1200" dirty="0" smtClean="0"/>
              <a:t> witnesses</a:t>
            </a:r>
            <a:r>
              <a:rPr lang="en-US" sz="1200" dirty="0"/>
              <a:t>;  </a:t>
            </a:r>
            <a:endParaRPr lang="en-US" sz="1200" dirty="0" smtClean="0"/>
          </a:p>
          <a:p>
            <a:r>
              <a:rPr lang="en-US" sz="1200" dirty="0" smtClean="0"/>
              <a:t>     </a:t>
            </a:r>
            <a:endParaRPr lang="en-US" sz="1200" dirty="0"/>
          </a:p>
          <a:p>
            <a:r>
              <a:rPr lang="en-US" sz="1200" dirty="0" smtClean="0">
                <a:solidFill>
                  <a:srgbClr val="C00000"/>
                </a:solidFill>
              </a:rPr>
              <a:t>	► </a:t>
            </a:r>
            <a:r>
              <a:rPr lang="en-US" sz="1200" b="1" u="sng" dirty="0" smtClean="0">
                <a:solidFill>
                  <a:srgbClr val="0000FF"/>
                </a:solidFill>
              </a:rPr>
              <a:t>DETAILS</a:t>
            </a:r>
            <a:r>
              <a:rPr lang="en-US" sz="1200" b="1" dirty="0" smtClean="0">
                <a:solidFill>
                  <a:srgbClr val="0000FF"/>
                </a:solidFill>
              </a:rPr>
              <a:t> </a:t>
            </a:r>
            <a:r>
              <a:rPr lang="en-US" sz="1200" b="1" dirty="0">
                <a:solidFill>
                  <a:srgbClr val="0000FF"/>
                </a:solidFill>
              </a:rPr>
              <a:t>of event </a:t>
            </a:r>
            <a:r>
              <a:rPr lang="en-US" sz="1200" dirty="0"/>
              <a:t>may provide probable cause for arrest:</a:t>
            </a:r>
          </a:p>
          <a:p>
            <a:r>
              <a:rPr lang="en-US" sz="1200" dirty="0"/>
              <a:t>                </a:t>
            </a:r>
            <a:r>
              <a:rPr lang="en-US" sz="1200" dirty="0" smtClean="0"/>
              <a:t>		</a:t>
            </a:r>
            <a:r>
              <a:rPr lang="en-US" sz="1200" dirty="0" smtClean="0">
                <a:solidFill>
                  <a:srgbClr val="C00000"/>
                </a:solidFill>
              </a:rPr>
              <a:t>■</a:t>
            </a:r>
            <a:r>
              <a:rPr lang="en-US" sz="1200" dirty="0" smtClean="0"/>
              <a:t>  </a:t>
            </a:r>
            <a:r>
              <a:rPr lang="en-US" sz="1200" b="1" dirty="0" smtClean="0">
                <a:solidFill>
                  <a:srgbClr val="0000FF"/>
                </a:solidFill>
              </a:rPr>
              <a:t>critical </a:t>
            </a:r>
            <a:r>
              <a:rPr lang="en-US" sz="1200" b="1" dirty="0">
                <a:solidFill>
                  <a:srgbClr val="0000FF"/>
                </a:solidFill>
              </a:rPr>
              <a:t>evidence for prosecution</a:t>
            </a:r>
            <a:r>
              <a:rPr lang="en-US" sz="1200" b="1" dirty="0" smtClean="0">
                <a:solidFill>
                  <a:srgbClr val="0000FF"/>
                </a:solidFill>
              </a:rPr>
              <a:t>;</a:t>
            </a:r>
            <a:endParaRPr lang="en-US" sz="1200" b="1" dirty="0">
              <a:solidFill>
                <a:srgbClr val="0000FF"/>
              </a:solidFill>
            </a:endParaRPr>
          </a:p>
          <a:p>
            <a:r>
              <a:rPr lang="en-US" sz="1200" b="1" dirty="0" smtClean="0">
                <a:solidFill>
                  <a:srgbClr val="0000FF"/>
                </a:solidFill>
              </a:rPr>
              <a:t>	</a:t>
            </a:r>
            <a:endParaRPr lang="en-US" sz="12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3310310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534400" cy="4708981"/>
          </a:xfrm>
          <a:prstGeom prst="rect">
            <a:avLst/>
          </a:prstGeom>
          <a:noFill/>
        </p:spPr>
        <p:txBody>
          <a:bodyPr wrap="square" rtlCol="0">
            <a:spAutoFit/>
          </a:bodyPr>
          <a:lstStyle/>
          <a:p>
            <a:pPr algn="ctr"/>
            <a:r>
              <a:rPr lang="en-US" b="1" dirty="0" smtClean="0">
                <a:solidFill>
                  <a:srgbClr val="0000FF"/>
                </a:solidFill>
              </a:rPr>
              <a:t>DOMESTIC VIOLENCE HISTORY</a:t>
            </a:r>
          </a:p>
          <a:p>
            <a:pPr algn="ctr"/>
            <a:endParaRPr lang="en-US" b="1" dirty="0" smtClean="0">
              <a:solidFill>
                <a:srgbClr val="0000FF"/>
              </a:solidFill>
            </a:endParaRPr>
          </a:p>
          <a:p>
            <a:r>
              <a:rPr lang="en-US" sz="1200" dirty="0" smtClean="0">
                <a:solidFill>
                  <a:srgbClr val="C00000"/>
                </a:solidFill>
              </a:rPr>
              <a:t>►</a:t>
            </a:r>
            <a:r>
              <a:rPr lang="en-US" sz="1200" dirty="0" smtClean="0"/>
              <a:t> </a:t>
            </a:r>
            <a:r>
              <a:rPr lang="en-US" sz="1200" dirty="0"/>
              <a:t>as part of </a:t>
            </a:r>
            <a:r>
              <a:rPr lang="en-US" sz="1200" dirty="0" smtClean="0"/>
              <a:t>responding </a:t>
            </a:r>
            <a:r>
              <a:rPr lang="en-US" sz="1200" dirty="0"/>
              <a:t>officer’s preliminary investigation, he/she should ask </a:t>
            </a:r>
            <a:r>
              <a:rPr lang="en-US" sz="1200" dirty="0" smtClean="0"/>
              <a:t>victim </a:t>
            </a:r>
            <a:r>
              <a:rPr lang="en-US" sz="1200" dirty="0"/>
              <a:t>to describe/recount </a:t>
            </a:r>
            <a:r>
              <a:rPr lang="en-US" sz="1200" dirty="0" smtClean="0"/>
              <a:t>assailant’s/abuser’s </a:t>
            </a:r>
            <a:r>
              <a:rPr lang="en-US" sz="1200" dirty="0"/>
              <a:t>known </a:t>
            </a:r>
            <a:endParaRPr lang="en-US" sz="1200" dirty="0" smtClean="0"/>
          </a:p>
          <a:p>
            <a:r>
              <a:rPr lang="en-US" sz="1200" dirty="0"/>
              <a:t> </a:t>
            </a:r>
            <a:r>
              <a:rPr lang="en-US" sz="1200" dirty="0" smtClean="0"/>
              <a:t>    history </a:t>
            </a:r>
            <a:r>
              <a:rPr lang="en-US" sz="1200" dirty="0"/>
              <a:t>of domestic violence:</a:t>
            </a:r>
          </a:p>
          <a:p>
            <a:r>
              <a:rPr lang="en-US" sz="1200" dirty="0">
                <a:solidFill>
                  <a:srgbClr val="C00000"/>
                </a:solidFill>
              </a:rPr>
              <a:t>               ■  </a:t>
            </a:r>
            <a:r>
              <a:rPr lang="en-US" sz="1200" dirty="0"/>
              <a:t>helps assess risk of future violence;</a:t>
            </a:r>
          </a:p>
          <a:p>
            <a:r>
              <a:rPr lang="en-US" sz="1200" dirty="0"/>
              <a:t>              </a:t>
            </a:r>
            <a:r>
              <a:rPr lang="en-US" sz="1200" dirty="0">
                <a:solidFill>
                  <a:srgbClr val="C00000"/>
                </a:solidFill>
              </a:rPr>
              <a:t> ■  </a:t>
            </a:r>
            <a:r>
              <a:rPr lang="en-US" sz="1200" dirty="0"/>
              <a:t>establishes any pattern of abuse; </a:t>
            </a:r>
          </a:p>
          <a:p>
            <a:r>
              <a:rPr lang="en-US" sz="1200" dirty="0">
                <a:solidFill>
                  <a:srgbClr val="C00000"/>
                </a:solidFill>
              </a:rPr>
              <a:t>               ■  </a:t>
            </a:r>
            <a:r>
              <a:rPr lang="en-US" sz="1200" dirty="0"/>
              <a:t>supports there is a credible threat; and </a:t>
            </a:r>
          </a:p>
          <a:p>
            <a:r>
              <a:rPr lang="en-US" sz="1200" dirty="0">
                <a:solidFill>
                  <a:srgbClr val="C00000"/>
                </a:solidFill>
              </a:rPr>
              <a:t>               ■  </a:t>
            </a:r>
            <a:r>
              <a:rPr lang="en-US" sz="1200" dirty="0"/>
              <a:t>documents the victim’s level of fear</a:t>
            </a:r>
            <a:r>
              <a:rPr lang="en-US" sz="1200" dirty="0" smtClean="0"/>
              <a:t>;</a:t>
            </a:r>
          </a:p>
          <a:p>
            <a:endParaRPr lang="en-US" sz="1200" dirty="0"/>
          </a:p>
          <a:p>
            <a:r>
              <a:rPr lang="en-US" sz="1200" dirty="0">
                <a:solidFill>
                  <a:srgbClr val="C00000"/>
                </a:solidFill>
              </a:rPr>
              <a:t>►</a:t>
            </a:r>
            <a:r>
              <a:rPr lang="en-US" sz="1200" dirty="0"/>
              <a:t> prior domestic violence history can be established through:</a:t>
            </a:r>
          </a:p>
          <a:p>
            <a:r>
              <a:rPr lang="en-US" sz="1200" dirty="0">
                <a:solidFill>
                  <a:srgbClr val="C00000"/>
                </a:solidFill>
              </a:rPr>
              <a:t>               ■  </a:t>
            </a:r>
            <a:r>
              <a:rPr lang="en-US" sz="1200" dirty="0"/>
              <a:t>previous domestic violence calls for service </a:t>
            </a:r>
            <a:r>
              <a:rPr lang="en-US" sz="1200" dirty="0" smtClean="0"/>
              <a:t>to </a:t>
            </a:r>
            <a:r>
              <a:rPr lang="en-US" sz="1200" dirty="0"/>
              <a:t>law enforcement agencies by the victim;</a:t>
            </a:r>
          </a:p>
          <a:p>
            <a:r>
              <a:rPr lang="en-US" sz="1200" dirty="0">
                <a:solidFill>
                  <a:srgbClr val="C00000"/>
                </a:solidFill>
              </a:rPr>
              <a:t>               ■  </a:t>
            </a:r>
            <a:r>
              <a:rPr lang="en-US" sz="1200" dirty="0"/>
              <a:t>previous medical treatment for injuries sustained during unreported domestic violence incidents;</a:t>
            </a:r>
          </a:p>
          <a:p>
            <a:r>
              <a:rPr lang="en-US" sz="1200" dirty="0">
                <a:solidFill>
                  <a:srgbClr val="C00000"/>
                </a:solidFill>
              </a:rPr>
              <a:t>               ■  </a:t>
            </a:r>
            <a:r>
              <a:rPr lang="en-US" sz="1200" dirty="0"/>
              <a:t>previous calls to or meetings with domestic violence victim service providers;         </a:t>
            </a:r>
          </a:p>
          <a:p>
            <a:r>
              <a:rPr lang="en-US" sz="1200" dirty="0">
                <a:solidFill>
                  <a:srgbClr val="C00000"/>
                </a:solidFill>
              </a:rPr>
              <a:t>               ■  </a:t>
            </a:r>
            <a:r>
              <a:rPr lang="en-US" sz="1200" dirty="0"/>
              <a:t>history of abuse may also substantiated by:</a:t>
            </a:r>
          </a:p>
          <a:p>
            <a:r>
              <a:rPr lang="en-US" sz="1200" dirty="0"/>
              <a:t>              	</a:t>
            </a:r>
            <a:r>
              <a:rPr lang="en-US" sz="1200" dirty="0">
                <a:solidFill>
                  <a:srgbClr val="C00000"/>
                </a:solidFill>
              </a:rPr>
              <a:t>●</a:t>
            </a:r>
            <a:r>
              <a:rPr lang="en-US" sz="1200" dirty="0"/>
              <a:t>  </a:t>
            </a:r>
            <a:r>
              <a:rPr lang="en-US" sz="1200" b="1" dirty="0">
                <a:solidFill>
                  <a:srgbClr val="0000FF"/>
                </a:solidFill>
              </a:rPr>
              <a:t>statement by </a:t>
            </a:r>
            <a:r>
              <a:rPr lang="en-US" sz="1200" b="1" dirty="0" smtClean="0">
                <a:solidFill>
                  <a:srgbClr val="0000FF"/>
                </a:solidFill>
              </a:rPr>
              <a:t>victim </a:t>
            </a:r>
            <a:r>
              <a:rPr lang="en-US" sz="1200" b="1" dirty="0">
                <a:solidFill>
                  <a:srgbClr val="0000FF"/>
                </a:solidFill>
              </a:rPr>
              <a:t>regarding prior admissions and apologies from </a:t>
            </a:r>
            <a:r>
              <a:rPr lang="en-US" sz="1200" b="1" dirty="0" smtClean="0">
                <a:solidFill>
                  <a:srgbClr val="0000FF"/>
                </a:solidFill>
              </a:rPr>
              <a:t>assailant, </a:t>
            </a:r>
            <a:r>
              <a:rPr lang="en-US" sz="1200" dirty="0"/>
              <a:t>especially those </a:t>
            </a:r>
          </a:p>
          <a:p>
            <a:r>
              <a:rPr lang="en-US" sz="1200" dirty="0"/>
              <a:t>                               </a:t>
            </a:r>
            <a:r>
              <a:rPr lang="en-US" sz="1200" b="1" dirty="0">
                <a:solidFill>
                  <a:srgbClr val="0000FF"/>
                </a:solidFill>
              </a:rPr>
              <a:t>documented in any texts, e-mail, social media, letters, notes, cards or messages from abuser;</a:t>
            </a:r>
            <a:endParaRPr lang="en-US" sz="1200" dirty="0">
              <a:solidFill>
                <a:srgbClr val="0000FF"/>
              </a:solidFill>
            </a:endParaRPr>
          </a:p>
          <a:p>
            <a:r>
              <a:rPr lang="en-US" sz="1200" dirty="0"/>
              <a:t>              	</a:t>
            </a:r>
            <a:r>
              <a:rPr lang="en-US" sz="1200" dirty="0">
                <a:solidFill>
                  <a:srgbClr val="C00000"/>
                </a:solidFill>
              </a:rPr>
              <a:t>●</a:t>
            </a:r>
            <a:r>
              <a:rPr lang="en-US" sz="1200" dirty="0"/>
              <a:t>  statement by the victim regarding any </a:t>
            </a:r>
            <a:r>
              <a:rPr lang="en-US" sz="1200" b="1" dirty="0"/>
              <a:t>“</a:t>
            </a:r>
            <a:r>
              <a:rPr lang="en-US" sz="1200" b="1" dirty="0">
                <a:solidFill>
                  <a:srgbClr val="0000FF"/>
                </a:solidFill>
              </a:rPr>
              <a:t>house rules” for </a:t>
            </a:r>
            <a:r>
              <a:rPr lang="en-US" sz="1200" b="1" dirty="0" smtClean="0">
                <a:solidFill>
                  <a:srgbClr val="0000FF"/>
                </a:solidFill>
              </a:rPr>
              <a:t>victim </a:t>
            </a:r>
            <a:r>
              <a:rPr lang="en-US" sz="1200" b="1" dirty="0">
                <a:solidFill>
                  <a:srgbClr val="0000FF"/>
                </a:solidFill>
              </a:rPr>
              <a:t>to follow that </a:t>
            </a:r>
            <a:r>
              <a:rPr lang="en-US" sz="1200" b="1" dirty="0" smtClean="0">
                <a:solidFill>
                  <a:srgbClr val="0000FF"/>
                </a:solidFill>
              </a:rPr>
              <a:t>assailant/abuser </a:t>
            </a:r>
            <a:r>
              <a:rPr lang="en-US" sz="1200" b="1" dirty="0">
                <a:solidFill>
                  <a:srgbClr val="0000FF"/>
                </a:solidFill>
              </a:rPr>
              <a:t>may have </a:t>
            </a:r>
            <a:endParaRPr lang="en-US" sz="1200" b="1" dirty="0" smtClean="0">
              <a:solidFill>
                <a:srgbClr val="0000FF"/>
              </a:solidFill>
            </a:endParaRPr>
          </a:p>
          <a:p>
            <a:r>
              <a:rPr lang="en-US" sz="1200" b="1" dirty="0">
                <a:solidFill>
                  <a:srgbClr val="0000FF"/>
                </a:solidFill>
              </a:rPr>
              <a:t> </a:t>
            </a:r>
            <a:r>
              <a:rPr lang="en-US" sz="1200" b="1" dirty="0" smtClean="0">
                <a:solidFill>
                  <a:srgbClr val="0000FF"/>
                </a:solidFill>
              </a:rPr>
              <a:t>                              written/displayed in </a:t>
            </a:r>
            <a:r>
              <a:rPr lang="en-US" sz="1200" b="1" dirty="0">
                <a:solidFill>
                  <a:srgbClr val="0000FF"/>
                </a:solidFill>
              </a:rPr>
              <a:t>house;</a:t>
            </a:r>
            <a:r>
              <a:rPr lang="en-US" sz="1200" dirty="0">
                <a:solidFill>
                  <a:srgbClr val="0000FF"/>
                </a:solidFill>
              </a:rPr>
              <a:t> </a:t>
            </a:r>
          </a:p>
          <a:p>
            <a:r>
              <a:rPr lang="en-US" sz="1200" dirty="0"/>
              <a:t>              	</a:t>
            </a:r>
            <a:r>
              <a:rPr lang="en-US" sz="1200" dirty="0">
                <a:solidFill>
                  <a:srgbClr val="C00000"/>
                </a:solidFill>
              </a:rPr>
              <a:t>● </a:t>
            </a:r>
            <a:r>
              <a:rPr lang="en-US" sz="1200" dirty="0"/>
              <a:t> </a:t>
            </a:r>
            <a:r>
              <a:rPr lang="en-US" sz="1200" b="1" dirty="0">
                <a:solidFill>
                  <a:srgbClr val="0000FF"/>
                </a:solidFill>
              </a:rPr>
              <a:t>victim’s diary </a:t>
            </a:r>
            <a:r>
              <a:rPr lang="en-US" sz="1200" b="1" dirty="0" smtClean="0">
                <a:solidFill>
                  <a:srgbClr val="0000FF"/>
                </a:solidFill>
              </a:rPr>
              <a:t>or </a:t>
            </a:r>
            <a:r>
              <a:rPr lang="en-US" sz="1200" b="1" dirty="0">
                <a:solidFill>
                  <a:srgbClr val="0000FF"/>
                </a:solidFill>
              </a:rPr>
              <a:t>log of history of abuse by </a:t>
            </a:r>
            <a:r>
              <a:rPr lang="en-US" sz="1200" b="1" dirty="0" smtClean="0">
                <a:solidFill>
                  <a:srgbClr val="0000FF"/>
                </a:solidFill>
              </a:rPr>
              <a:t>assailant;</a:t>
            </a:r>
            <a:r>
              <a:rPr lang="en-US" sz="1200" dirty="0" smtClean="0">
                <a:solidFill>
                  <a:srgbClr val="0000FF"/>
                </a:solidFill>
              </a:rPr>
              <a:t> </a:t>
            </a:r>
            <a:r>
              <a:rPr lang="en-US" sz="1200" dirty="0">
                <a:solidFill>
                  <a:srgbClr val="0000FF"/>
                </a:solidFill>
              </a:rPr>
              <a:t> </a:t>
            </a:r>
          </a:p>
          <a:p>
            <a:r>
              <a:rPr lang="en-US" sz="1200" dirty="0" smtClean="0"/>
              <a:t>	</a:t>
            </a:r>
            <a:r>
              <a:rPr lang="en-US" sz="1200" dirty="0" smtClean="0">
                <a:solidFill>
                  <a:srgbClr val="C00000"/>
                </a:solidFill>
              </a:rPr>
              <a:t>●  </a:t>
            </a:r>
            <a:r>
              <a:rPr lang="en-US" sz="1200" b="1" dirty="0" smtClean="0">
                <a:solidFill>
                  <a:srgbClr val="0000FF"/>
                </a:solidFill>
              </a:rPr>
              <a:t>victim’s/assailant’s </a:t>
            </a:r>
            <a:r>
              <a:rPr lang="en-US" sz="1200" b="1" dirty="0">
                <a:solidFill>
                  <a:srgbClr val="0000FF"/>
                </a:solidFill>
              </a:rPr>
              <a:t>phone records to show contact with </a:t>
            </a:r>
            <a:r>
              <a:rPr lang="en-US" sz="1200" b="1" dirty="0" smtClean="0">
                <a:solidFill>
                  <a:srgbClr val="0000FF"/>
                </a:solidFill>
              </a:rPr>
              <a:t> </a:t>
            </a:r>
            <a:r>
              <a:rPr lang="en-US" sz="1200" b="1" dirty="0">
                <a:solidFill>
                  <a:srgbClr val="0000FF"/>
                </a:solidFill>
              </a:rPr>
              <a:t>victim </a:t>
            </a:r>
            <a:r>
              <a:rPr lang="en-US" sz="1200" dirty="0"/>
              <a:t>including copies of </a:t>
            </a:r>
            <a:r>
              <a:rPr lang="en-US" sz="1200" dirty="0" smtClean="0"/>
              <a:t>recordings </a:t>
            </a:r>
            <a:r>
              <a:rPr lang="en-US" sz="1200" dirty="0"/>
              <a:t>of </a:t>
            </a:r>
            <a:r>
              <a:rPr lang="en-US" sz="1200" b="1" dirty="0">
                <a:solidFill>
                  <a:srgbClr val="0000FF"/>
                </a:solidFill>
              </a:rPr>
              <a:t>calls from jail;</a:t>
            </a:r>
          </a:p>
          <a:p>
            <a:r>
              <a:rPr lang="en-US" sz="1200" dirty="0" smtClean="0"/>
              <a:t>	</a:t>
            </a:r>
            <a:r>
              <a:rPr lang="en-US" sz="1200" dirty="0" smtClean="0">
                <a:solidFill>
                  <a:srgbClr val="C00000"/>
                </a:solidFill>
              </a:rPr>
              <a:t>●  </a:t>
            </a:r>
            <a:r>
              <a:rPr lang="en-US" sz="1200" b="1" dirty="0" smtClean="0">
                <a:solidFill>
                  <a:srgbClr val="0000FF"/>
                </a:solidFill>
              </a:rPr>
              <a:t>notes/cards/emails/faxes/letters  </a:t>
            </a:r>
            <a:r>
              <a:rPr lang="en-US" sz="1200" b="1" dirty="0">
                <a:solidFill>
                  <a:srgbClr val="0000FF"/>
                </a:solidFill>
              </a:rPr>
              <a:t>from </a:t>
            </a:r>
            <a:r>
              <a:rPr lang="en-US" sz="1200" b="1" dirty="0" smtClean="0">
                <a:solidFill>
                  <a:srgbClr val="0000FF"/>
                </a:solidFill>
              </a:rPr>
              <a:t>assailant/abuser </a:t>
            </a:r>
            <a:r>
              <a:rPr lang="en-US" sz="1200" b="1" dirty="0">
                <a:solidFill>
                  <a:srgbClr val="0000FF"/>
                </a:solidFill>
              </a:rPr>
              <a:t>including those sent from jail;</a:t>
            </a:r>
            <a:endParaRPr lang="en-US" sz="1200" dirty="0">
              <a:solidFill>
                <a:srgbClr val="0000FF"/>
              </a:solidFill>
            </a:endParaRPr>
          </a:p>
          <a:p>
            <a:r>
              <a:rPr lang="en-US" sz="1200" dirty="0" smtClean="0"/>
              <a:t>	</a:t>
            </a:r>
            <a:r>
              <a:rPr lang="en-US" sz="1200" dirty="0" smtClean="0">
                <a:solidFill>
                  <a:srgbClr val="C00000"/>
                </a:solidFill>
              </a:rPr>
              <a:t>●</a:t>
            </a:r>
            <a:r>
              <a:rPr lang="en-US" sz="1200" dirty="0" smtClean="0"/>
              <a:t>  </a:t>
            </a:r>
            <a:r>
              <a:rPr lang="en-US" sz="1200" b="1" dirty="0" smtClean="0">
                <a:solidFill>
                  <a:srgbClr val="0000FF"/>
                </a:solidFill>
              </a:rPr>
              <a:t>statements </a:t>
            </a:r>
            <a:r>
              <a:rPr lang="en-US" sz="1200" b="1" dirty="0">
                <a:solidFill>
                  <a:srgbClr val="0000FF"/>
                </a:solidFill>
              </a:rPr>
              <a:t>of family members, </a:t>
            </a:r>
            <a:r>
              <a:rPr lang="en-US" sz="1200" dirty="0"/>
              <a:t>including any children present during </a:t>
            </a:r>
            <a:r>
              <a:rPr lang="en-US" sz="1200" dirty="0" smtClean="0"/>
              <a:t>assault </a:t>
            </a:r>
            <a:r>
              <a:rPr lang="en-US" sz="1200" dirty="0"/>
              <a:t>for </a:t>
            </a:r>
            <a:r>
              <a:rPr lang="en-US" sz="1200" b="1" dirty="0">
                <a:solidFill>
                  <a:srgbClr val="0000FF"/>
                </a:solidFill>
              </a:rPr>
              <a:t>corroboration of </a:t>
            </a:r>
            <a:r>
              <a:rPr lang="en-US" sz="1200" b="1" dirty="0" smtClean="0">
                <a:solidFill>
                  <a:srgbClr val="0000FF"/>
                </a:solidFill>
              </a:rPr>
              <a:t>assault </a:t>
            </a:r>
            <a:endParaRPr lang="en-US" sz="1200" b="1" dirty="0">
              <a:solidFill>
                <a:srgbClr val="0000FF"/>
              </a:solidFill>
            </a:endParaRPr>
          </a:p>
          <a:p>
            <a:r>
              <a:rPr lang="en-US" sz="1200" b="1" dirty="0">
                <a:solidFill>
                  <a:srgbClr val="0000FF"/>
                </a:solidFill>
              </a:rPr>
              <a:t>   </a:t>
            </a:r>
            <a:r>
              <a:rPr lang="en-US" sz="1200" b="1" dirty="0" smtClean="0">
                <a:solidFill>
                  <a:srgbClr val="0000FF"/>
                </a:solidFill>
              </a:rPr>
              <a:t>                            </a:t>
            </a:r>
            <a:r>
              <a:rPr lang="en-US" sz="1200" b="1" dirty="0">
                <a:solidFill>
                  <a:srgbClr val="0000FF"/>
                </a:solidFill>
              </a:rPr>
              <a:t>and/or history of </a:t>
            </a:r>
            <a:r>
              <a:rPr lang="en-US" sz="1200" b="1" dirty="0" smtClean="0">
                <a:solidFill>
                  <a:srgbClr val="0000FF"/>
                </a:solidFill>
              </a:rPr>
              <a:t>relationship;</a:t>
            </a:r>
            <a:endParaRPr lang="en-US" sz="1200" b="1" dirty="0">
              <a:solidFill>
                <a:srgbClr val="0000FF"/>
              </a:solidFill>
            </a:endParaRPr>
          </a:p>
          <a:p>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34</a:t>
            </a:fld>
            <a:endParaRPr lang="en-US" dirty="0">
              <a:solidFill>
                <a:schemeClr val="tx1"/>
              </a:solidFill>
            </a:endParaRPr>
          </a:p>
        </p:txBody>
      </p:sp>
      <p:pic>
        <p:nvPicPr>
          <p:cNvPr id="6" name="Picture 5" descr="http://pr.cleanrecordclub.com/wp-content/uploads/2015/09/cuffspri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1769553" cy="1030980"/>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50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C5BF18-7012-4D84-89EC-C2B2EAA21A50}" type="slidenum">
              <a:rPr lang="en-US" b="1" smtClean="0">
                <a:solidFill>
                  <a:schemeClr val="tx1"/>
                </a:solidFill>
              </a:rPr>
              <a:t>35</a:t>
            </a:fld>
            <a:endParaRPr lang="en-US" b="1" dirty="0">
              <a:solidFill>
                <a:schemeClr val="tx1"/>
              </a:solidFill>
            </a:endParaRPr>
          </a:p>
        </p:txBody>
      </p:sp>
      <p:sp>
        <p:nvSpPr>
          <p:cNvPr id="3" name="TextBox 2"/>
          <p:cNvSpPr txBox="1"/>
          <p:nvPr/>
        </p:nvSpPr>
        <p:spPr>
          <a:xfrm>
            <a:off x="152400" y="381000"/>
            <a:ext cx="8534400" cy="3693319"/>
          </a:xfrm>
          <a:prstGeom prst="rect">
            <a:avLst/>
          </a:prstGeom>
          <a:noFill/>
        </p:spPr>
        <p:txBody>
          <a:bodyPr wrap="square" rtlCol="0">
            <a:spAutoFit/>
          </a:bodyPr>
          <a:lstStyle/>
          <a:p>
            <a:pPr algn="ctr"/>
            <a:r>
              <a:rPr lang="en-US" b="1" dirty="0" smtClean="0">
                <a:solidFill>
                  <a:srgbClr val="0000FF"/>
                </a:solidFill>
              </a:rPr>
              <a:t>911-TAPE</a:t>
            </a:r>
          </a:p>
          <a:p>
            <a:pPr algn="ctr"/>
            <a:endParaRPr lang="en-US" b="1" dirty="0">
              <a:solidFill>
                <a:srgbClr val="0000FF"/>
              </a:solidFill>
            </a:endParaRPr>
          </a:p>
          <a:p>
            <a:r>
              <a:rPr lang="en-US" sz="1400" b="1" dirty="0" smtClean="0">
                <a:solidFill>
                  <a:srgbClr val="C00000"/>
                </a:solidFill>
                <a:cs typeface="Arial"/>
              </a:rPr>
              <a:t>►</a:t>
            </a:r>
            <a:r>
              <a:rPr lang="en-US" sz="1400" b="1" dirty="0" smtClean="0">
                <a:solidFill>
                  <a:srgbClr val="0000FF"/>
                </a:solidFill>
                <a:cs typeface="Arial"/>
              </a:rPr>
              <a:t> </a:t>
            </a:r>
            <a:r>
              <a:rPr lang="en-US" sz="1400" dirty="0" smtClean="0">
                <a:cs typeface="Arial"/>
              </a:rPr>
              <a:t>potentially</a:t>
            </a:r>
            <a:r>
              <a:rPr lang="en-US" sz="1400" b="1" dirty="0" smtClean="0">
                <a:solidFill>
                  <a:srgbClr val="0000FF"/>
                </a:solidFill>
                <a:cs typeface="Arial"/>
              </a:rPr>
              <a:t> </a:t>
            </a:r>
            <a:r>
              <a:rPr lang="en-US" sz="1400" b="1" u="sng" dirty="0" smtClean="0">
                <a:solidFill>
                  <a:srgbClr val="0000FF"/>
                </a:solidFill>
                <a:cs typeface="Arial"/>
              </a:rPr>
              <a:t>valuable</a:t>
            </a:r>
            <a:r>
              <a:rPr lang="en-US" sz="1400" b="1" dirty="0" smtClean="0">
                <a:solidFill>
                  <a:srgbClr val="0000FF"/>
                </a:solidFill>
                <a:cs typeface="Arial"/>
              </a:rPr>
              <a:t> </a:t>
            </a:r>
            <a:r>
              <a:rPr lang="en-US" sz="1400" dirty="0" smtClean="0">
                <a:cs typeface="Arial"/>
              </a:rPr>
              <a:t>piece of prosecutorial evidence:</a:t>
            </a:r>
          </a:p>
          <a:p>
            <a:endParaRPr lang="en-US" sz="1400" dirty="0" smtClean="0">
              <a:cs typeface="Arial"/>
            </a:endParaRPr>
          </a:p>
          <a:p>
            <a:r>
              <a:rPr lang="en-US" sz="1400" dirty="0" smtClean="0">
                <a:cs typeface="Arial"/>
              </a:rPr>
              <a:t>	</a:t>
            </a:r>
            <a:r>
              <a:rPr lang="en-US" sz="1400" dirty="0" smtClean="0">
                <a:solidFill>
                  <a:srgbClr val="C00000"/>
                </a:solidFill>
                <a:cs typeface="Arial"/>
              </a:rPr>
              <a:t>■</a:t>
            </a:r>
            <a:r>
              <a:rPr lang="en-US" sz="1400" dirty="0" smtClean="0">
                <a:cs typeface="Arial"/>
              </a:rPr>
              <a:t> made by victim after being attacked:</a:t>
            </a:r>
          </a:p>
          <a:p>
            <a:r>
              <a:rPr lang="en-US" sz="1400" dirty="0">
                <a:cs typeface="Arial"/>
              </a:rPr>
              <a:t>	</a:t>
            </a:r>
            <a:r>
              <a:rPr lang="en-US" sz="1400" dirty="0" smtClean="0">
                <a:cs typeface="Arial"/>
              </a:rPr>
              <a:t>	</a:t>
            </a:r>
            <a:r>
              <a:rPr lang="en-US" sz="1400" dirty="0" smtClean="0">
                <a:solidFill>
                  <a:srgbClr val="C00000"/>
                </a:solidFill>
                <a:cs typeface="Arial"/>
              </a:rPr>
              <a:t>●</a:t>
            </a:r>
            <a:r>
              <a:rPr lang="en-US" sz="1400" dirty="0" smtClean="0">
                <a:cs typeface="Arial"/>
              </a:rPr>
              <a:t> usually victim’s </a:t>
            </a:r>
            <a:r>
              <a:rPr lang="en-US" sz="1400" b="1" dirty="0" smtClean="0">
                <a:solidFill>
                  <a:srgbClr val="0000FF"/>
                </a:solidFill>
                <a:cs typeface="Arial"/>
              </a:rPr>
              <a:t>first account of what has occurred:</a:t>
            </a:r>
          </a:p>
          <a:p>
            <a:r>
              <a:rPr lang="en-US" sz="1400" b="1" dirty="0">
                <a:solidFill>
                  <a:srgbClr val="0000FF"/>
                </a:solidFill>
                <a:cs typeface="Arial"/>
              </a:rPr>
              <a:t>	</a:t>
            </a:r>
            <a:r>
              <a:rPr lang="en-US" sz="1400" b="1" dirty="0" smtClean="0">
                <a:solidFill>
                  <a:srgbClr val="0000FF"/>
                </a:solidFill>
                <a:cs typeface="Arial"/>
              </a:rPr>
              <a:t>		</a:t>
            </a:r>
            <a:r>
              <a:rPr lang="en-US" sz="1400" b="1" dirty="0" smtClean="0">
                <a:solidFill>
                  <a:srgbClr val="C00000"/>
                </a:solidFill>
                <a:cs typeface="Arial"/>
              </a:rPr>
              <a:t>♦ </a:t>
            </a:r>
            <a:r>
              <a:rPr lang="en-US" sz="1400" dirty="0" smtClean="0">
                <a:cs typeface="Arial"/>
              </a:rPr>
              <a:t>scared/traumatized/still in danger;</a:t>
            </a:r>
          </a:p>
          <a:p>
            <a:r>
              <a:rPr lang="en-US" sz="1400" dirty="0">
                <a:cs typeface="Arial"/>
              </a:rPr>
              <a:t>	</a:t>
            </a:r>
            <a:r>
              <a:rPr lang="en-US" sz="1400" dirty="0" smtClean="0">
                <a:cs typeface="Arial"/>
              </a:rPr>
              <a:t>	</a:t>
            </a:r>
            <a:r>
              <a:rPr lang="en-US" sz="1400" b="1" dirty="0">
                <a:solidFill>
                  <a:srgbClr val="C00000"/>
                </a:solidFill>
                <a:cs typeface="Arial"/>
              </a:rPr>
              <a:t>●</a:t>
            </a:r>
            <a:r>
              <a:rPr lang="en-US" sz="1400" b="1" dirty="0">
                <a:solidFill>
                  <a:srgbClr val="0000FF"/>
                </a:solidFill>
                <a:cs typeface="Arial"/>
              </a:rPr>
              <a:t> abuser may still be present/threat to victim;</a:t>
            </a:r>
          </a:p>
          <a:p>
            <a:endParaRPr lang="en-US" sz="800" dirty="0" smtClean="0">
              <a:cs typeface="Arial"/>
            </a:endParaRPr>
          </a:p>
          <a:p>
            <a:r>
              <a:rPr lang="en-US" sz="1400" dirty="0">
                <a:cs typeface="Arial"/>
              </a:rPr>
              <a:t>	</a:t>
            </a:r>
            <a:r>
              <a:rPr lang="en-US" sz="1400" dirty="0" smtClean="0">
                <a:solidFill>
                  <a:srgbClr val="C00000"/>
                </a:solidFill>
                <a:cs typeface="Arial"/>
              </a:rPr>
              <a:t>■ </a:t>
            </a:r>
            <a:r>
              <a:rPr lang="en-US" sz="1400" b="1" dirty="0" smtClean="0">
                <a:solidFill>
                  <a:srgbClr val="0000FF"/>
                </a:solidFill>
                <a:cs typeface="Arial"/>
              </a:rPr>
              <a:t>may indicate victim injury:</a:t>
            </a:r>
          </a:p>
          <a:p>
            <a:r>
              <a:rPr lang="en-US" sz="1400" dirty="0">
                <a:cs typeface="Arial"/>
              </a:rPr>
              <a:t>	</a:t>
            </a:r>
            <a:r>
              <a:rPr lang="en-US" sz="1400" dirty="0" smtClean="0">
                <a:cs typeface="Arial"/>
              </a:rPr>
              <a:t>	</a:t>
            </a:r>
            <a:r>
              <a:rPr lang="en-US" sz="1400" dirty="0" smtClean="0">
                <a:solidFill>
                  <a:srgbClr val="C00000"/>
                </a:solidFill>
                <a:cs typeface="Arial"/>
              </a:rPr>
              <a:t>● </a:t>
            </a:r>
            <a:r>
              <a:rPr lang="en-US" sz="1400" dirty="0" smtClean="0">
                <a:cs typeface="Arial"/>
              </a:rPr>
              <a:t>hoarseness;</a:t>
            </a:r>
          </a:p>
          <a:p>
            <a:r>
              <a:rPr lang="en-US" sz="1400" dirty="0">
                <a:cs typeface="Arial"/>
              </a:rPr>
              <a:t>	</a:t>
            </a:r>
            <a:r>
              <a:rPr lang="en-US" sz="1400" dirty="0" smtClean="0">
                <a:cs typeface="Arial"/>
              </a:rPr>
              <a:t>	</a:t>
            </a:r>
            <a:r>
              <a:rPr lang="en-US" sz="1400" dirty="0" smtClean="0">
                <a:solidFill>
                  <a:srgbClr val="C00000"/>
                </a:solidFill>
                <a:cs typeface="Arial"/>
              </a:rPr>
              <a:t>●</a:t>
            </a:r>
            <a:r>
              <a:rPr lang="en-US" sz="1400" dirty="0" smtClean="0">
                <a:cs typeface="Arial"/>
              </a:rPr>
              <a:t> coughing;</a:t>
            </a:r>
          </a:p>
          <a:p>
            <a:r>
              <a:rPr lang="en-US" sz="1400" dirty="0">
                <a:cs typeface="Arial"/>
              </a:rPr>
              <a:t>	</a:t>
            </a:r>
            <a:r>
              <a:rPr lang="en-US" sz="1400" dirty="0" smtClean="0">
                <a:cs typeface="Arial"/>
              </a:rPr>
              <a:t>	</a:t>
            </a:r>
            <a:r>
              <a:rPr lang="en-US" sz="1400" dirty="0" smtClean="0">
                <a:solidFill>
                  <a:srgbClr val="C00000"/>
                </a:solidFill>
                <a:cs typeface="Arial"/>
              </a:rPr>
              <a:t>●</a:t>
            </a:r>
            <a:r>
              <a:rPr lang="en-US" sz="1400" dirty="0" smtClean="0">
                <a:cs typeface="Arial"/>
              </a:rPr>
              <a:t> difficulty breathing;  </a:t>
            </a:r>
          </a:p>
          <a:p>
            <a:endParaRPr lang="en-US" sz="800" dirty="0" smtClean="0">
              <a:cs typeface="Arial"/>
            </a:endParaRPr>
          </a:p>
          <a:p>
            <a:r>
              <a:rPr lang="en-US" sz="1400" b="1" dirty="0">
                <a:solidFill>
                  <a:srgbClr val="0000FF"/>
                </a:solidFill>
                <a:cs typeface="Arial"/>
              </a:rPr>
              <a:t>	</a:t>
            </a:r>
            <a:r>
              <a:rPr lang="en-US" sz="1400" b="1" dirty="0" smtClean="0">
                <a:solidFill>
                  <a:srgbClr val="C00000"/>
                </a:solidFill>
                <a:cs typeface="Arial"/>
              </a:rPr>
              <a:t>■</a:t>
            </a:r>
            <a:r>
              <a:rPr lang="en-US" sz="1400" b="1" dirty="0" smtClean="0">
                <a:solidFill>
                  <a:srgbClr val="0000FF"/>
                </a:solidFill>
                <a:cs typeface="Arial"/>
              </a:rPr>
              <a:t> </a:t>
            </a:r>
            <a:r>
              <a:rPr lang="en-US" sz="1400" dirty="0" smtClean="0">
                <a:cs typeface="Arial"/>
              </a:rPr>
              <a:t>may/may not be considered “hearsay exception” depending on non-testimonial nature of call:</a:t>
            </a:r>
          </a:p>
          <a:p>
            <a:r>
              <a:rPr lang="en-US" sz="1400" dirty="0">
                <a:cs typeface="Arial"/>
              </a:rPr>
              <a:t>	</a:t>
            </a:r>
            <a:r>
              <a:rPr lang="en-US" sz="1400" dirty="0" smtClean="0">
                <a:cs typeface="Arial"/>
              </a:rPr>
              <a:t>	</a:t>
            </a:r>
            <a:r>
              <a:rPr lang="en-US" sz="1400" b="1" dirty="0" smtClean="0">
                <a:solidFill>
                  <a:srgbClr val="C00000"/>
                </a:solidFill>
                <a:cs typeface="Arial"/>
              </a:rPr>
              <a:t>●</a:t>
            </a:r>
            <a:r>
              <a:rPr lang="en-US" sz="1400" b="1" dirty="0" smtClean="0">
                <a:cs typeface="Arial"/>
              </a:rPr>
              <a:t> </a:t>
            </a:r>
            <a:r>
              <a:rPr lang="en-US" sz="1400" b="1" i="1" u="sng" dirty="0" smtClean="0">
                <a:cs typeface="Arial"/>
              </a:rPr>
              <a:t>Washington v. Davis, </a:t>
            </a:r>
            <a:r>
              <a:rPr lang="en-US" sz="1400" dirty="0" smtClean="0">
                <a:cs typeface="Arial"/>
              </a:rPr>
              <a:t>547 U.S. 813, (2006);</a:t>
            </a:r>
          </a:p>
          <a:p>
            <a:r>
              <a:rPr lang="en-US" sz="1400" b="1" dirty="0">
                <a:cs typeface="Arial"/>
              </a:rPr>
              <a:t>	</a:t>
            </a:r>
            <a:r>
              <a:rPr lang="en-US" sz="1400" b="1" dirty="0" smtClean="0">
                <a:cs typeface="Arial"/>
              </a:rPr>
              <a:t>		    [supported by </a:t>
            </a:r>
            <a:r>
              <a:rPr lang="en-US" sz="1400" b="1" i="1" u="sng" dirty="0" smtClean="0">
                <a:cs typeface="Arial"/>
              </a:rPr>
              <a:t>Michigan v. Bryant</a:t>
            </a:r>
            <a:r>
              <a:rPr lang="en-US" sz="1400" b="1" dirty="0" smtClean="0">
                <a:cs typeface="Arial"/>
              </a:rPr>
              <a:t>, </a:t>
            </a:r>
            <a:r>
              <a:rPr lang="en-US" sz="1400" dirty="0" smtClean="0">
                <a:cs typeface="Arial"/>
              </a:rPr>
              <a:t>562 U.S. ___ (2011)</a:t>
            </a:r>
            <a:endParaRPr lang="en-US" sz="1400" dirty="0"/>
          </a:p>
        </p:txBody>
      </p:sp>
      <p:pic>
        <p:nvPicPr>
          <p:cNvPr id="1028" name="Picture 4" descr="http://www.integrated100.com/Security/images/img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24400"/>
            <a:ext cx="1524000" cy="146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52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509" y="1295400"/>
            <a:ext cx="8153400" cy="3816429"/>
          </a:xfrm>
          <a:prstGeom prst="rect">
            <a:avLst/>
          </a:prstGeom>
          <a:noFill/>
        </p:spPr>
        <p:txBody>
          <a:bodyPr wrap="square" rtlCol="0">
            <a:spAutoFit/>
          </a:bodyPr>
          <a:lstStyle/>
          <a:p>
            <a:pPr algn="ctr"/>
            <a:r>
              <a:rPr lang="en-US" sz="2400" b="1" u="sng" dirty="0" smtClean="0">
                <a:solidFill>
                  <a:srgbClr val="0000FF"/>
                </a:solidFill>
              </a:rPr>
              <a:t>IDENTIFYING THE ASSAILANT</a:t>
            </a:r>
          </a:p>
          <a:p>
            <a:pPr algn="ctr"/>
            <a:endParaRPr lang="en-US" sz="2400" b="1" dirty="0" smtClean="0"/>
          </a:p>
          <a:p>
            <a:pPr algn="ctr"/>
            <a:r>
              <a:rPr lang="en-US" sz="1400" dirty="0"/>
              <a:t>As many law enforcement officers know from experience,</a:t>
            </a:r>
            <a:r>
              <a:rPr lang="en-US" sz="1400" b="1" dirty="0"/>
              <a:t> </a:t>
            </a:r>
            <a:r>
              <a:rPr lang="en-US" sz="1400" b="1" dirty="0">
                <a:solidFill>
                  <a:srgbClr val="0000FF"/>
                </a:solidFill>
              </a:rPr>
              <a:t>one of the </a:t>
            </a:r>
            <a:r>
              <a:rPr lang="en-US" sz="1400" b="1" dirty="0" smtClean="0">
                <a:solidFill>
                  <a:srgbClr val="0000FF"/>
                </a:solidFill>
              </a:rPr>
              <a:t>more </a:t>
            </a:r>
            <a:r>
              <a:rPr lang="en-US" sz="1400" b="1" dirty="0">
                <a:solidFill>
                  <a:srgbClr val="0000FF"/>
                </a:solidFill>
              </a:rPr>
              <a:t>significant challenges facing them when they respond to some </a:t>
            </a:r>
            <a:r>
              <a:rPr lang="en-US" sz="1400" b="1" dirty="0" smtClean="0">
                <a:solidFill>
                  <a:srgbClr val="0000FF"/>
                </a:solidFill>
              </a:rPr>
              <a:t>domestic </a:t>
            </a:r>
            <a:r>
              <a:rPr lang="en-US" sz="1400" b="1" dirty="0">
                <a:solidFill>
                  <a:srgbClr val="0000FF"/>
                </a:solidFill>
              </a:rPr>
              <a:t>violence calls for service is determining which party is the </a:t>
            </a:r>
            <a:r>
              <a:rPr lang="en-US" sz="1400" b="1" dirty="0" smtClean="0">
                <a:solidFill>
                  <a:srgbClr val="0000FF"/>
                </a:solidFill>
              </a:rPr>
              <a:t>principal </a:t>
            </a:r>
            <a:r>
              <a:rPr lang="en-US" sz="1400" b="1" dirty="0">
                <a:solidFill>
                  <a:srgbClr val="0000FF"/>
                </a:solidFill>
              </a:rPr>
              <a:t>physical aggressor and who </a:t>
            </a:r>
            <a:r>
              <a:rPr lang="en-US" sz="1400" b="1" dirty="0" smtClean="0">
                <a:solidFill>
                  <a:srgbClr val="0000FF"/>
                </a:solidFill>
              </a:rPr>
              <a:t>is the </a:t>
            </a:r>
            <a:r>
              <a:rPr lang="en-US" sz="1400" b="1" dirty="0">
                <a:solidFill>
                  <a:srgbClr val="0000FF"/>
                </a:solidFill>
              </a:rPr>
              <a:t>true victim.</a:t>
            </a:r>
            <a:r>
              <a:rPr lang="en-US" sz="1400" dirty="0">
                <a:solidFill>
                  <a:srgbClr val="0000FF"/>
                </a:solidFill>
              </a:rPr>
              <a:t>  </a:t>
            </a:r>
            <a:endParaRPr lang="en-US" sz="1400" dirty="0" smtClean="0">
              <a:solidFill>
                <a:srgbClr val="0000FF"/>
              </a:solidFill>
            </a:endParaRPr>
          </a:p>
          <a:p>
            <a:endParaRPr lang="en-US" sz="1000" b="1" dirty="0"/>
          </a:p>
          <a:p>
            <a:pPr algn="ctr"/>
            <a:r>
              <a:rPr lang="en-US" sz="1400" dirty="0" smtClean="0"/>
              <a:t>In </a:t>
            </a:r>
            <a:r>
              <a:rPr lang="en-US" sz="1400" dirty="0"/>
              <a:t>non-fatal strangulation cases, it is more likely that </a:t>
            </a:r>
            <a:r>
              <a:rPr lang="en-US" sz="1400" b="1" dirty="0">
                <a:solidFill>
                  <a:srgbClr val="0000FF"/>
                </a:solidFill>
              </a:rPr>
              <a:t>victims will use self-defense to stay alive.</a:t>
            </a:r>
            <a:r>
              <a:rPr lang="en-US" sz="1400" dirty="0">
                <a:solidFill>
                  <a:srgbClr val="0000FF"/>
                </a:solidFill>
              </a:rPr>
              <a:t> </a:t>
            </a:r>
            <a:endParaRPr lang="en-US" sz="1400" dirty="0" smtClean="0">
              <a:solidFill>
                <a:srgbClr val="0000FF"/>
              </a:solidFill>
            </a:endParaRPr>
          </a:p>
          <a:p>
            <a:endParaRPr lang="en-US" sz="1000" b="1" dirty="0">
              <a:solidFill>
                <a:srgbClr val="0000FF"/>
              </a:solidFill>
            </a:endParaRPr>
          </a:p>
          <a:p>
            <a:pPr algn="ctr"/>
            <a:r>
              <a:rPr lang="en-US" sz="1400" dirty="0" smtClean="0"/>
              <a:t>Because </a:t>
            </a:r>
            <a:r>
              <a:rPr lang="en-US" sz="1400" dirty="0"/>
              <a:t>victims fear for their lives, </a:t>
            </a:r>
            <a:r>
              <a:rPr lang="en-US" sz="1400" b="1" dirty="0">
                <a:solidFill>
                  <a:srgbClr val="0000FF"/>
                </a:solidFill>
              </a:rPr>
              <a:t>they may protect </a:t>
            </a:r>
            <a:r>
              <a:rPr lang="en-US" sz="1400" b="1" dirty="0" smtClean="0">
                <a:solidFill>
                  <a:srgbClr val="0000FF"/>
                </a:solidFill>
              </a:rPr>
              <a:t>themselves </a:t>
            </a:r>
            <a:r>
              <a:rPr lang="en-US" sz="1400" b="1" dirty="0">
                <a:solidFill>
                  <a:srgbClr val="0000FF"/>
                </a:solidFill>
              </a:rPr>
              <a:t>by pushing, biting, scratching, or pulling </a:t>
            </a:r>
            <a:r>
              <a:rPr lang="en-US" sz="1400" b="1" dirty="0" smtClean="0">
                <a:solidFill>
                  <a:srgbClr val="0000FF"/>
                </a:solidFill>
              </a:rPr>
              <a:t>their assailant’s </a:t>
            </a:r>
            <a:r>
              <a:rPr lang="en-US" sz="1400" b="1" dirty="0">
                <a:solidFill>
                  <a:srgbClr val="0000FF"/>
                </a:solidFill>
              </a:rPr>
              <a:t>hair.</a:t>
            </a:r>
            <a:r>
              <a:rPr lang="en-US" sz="1400" b="1" dirty="0"/>
              <a:t> </a:t>
            </a:r>
            <a:r>
              <a:rPr lang="en-US" sz="1400" b="1" dirty="0" smtClean="0"/>
              <a:t> </a:t>
            </a:r>
          </a:p>
          <a:p>
            <a:pPr algn="ctr"/>
            <a:endParaRPr lang="en-US" sz="1000" b="1" dirty="0"/>
          </a:p>
          <a:p>
            <a:pPr algn="ctr"/>
            <a:r>
              <a:rPr lang="en-US" sz="1400" dirty="0" smtClean="0"/>
              <a:t>Depending </a:t>
            </a:r>
            <a:r>
              <a:rPr lang="en-US" sz="1400" dirty="0"/>
              <a:t>on the method of strangulation being used, </a:t>
            </a:r>
            <a:r>
              <a:rPr lang="en-US" sz="1400" b="1" dirty="0">
                <a:solidFill>
                  <a:srgbClr val="0000FF"/>
                </a:solidFill>
              </a:rPr>
              <a:t>the </a:t>
            </a:r>
            <a:r>
              <a:rPr lang="en-US" sz="1400" b="1" dirty="0" smtClean="0">
                <a:solidFill>
                  <a:srgbClr val="0000FF"/>
                </a:solidFill>
              </a:rPr>
              <a:t>assailant may </a:t>
            </a:r>
            <a:r>
              <a:rPr lang="en-US" sz="1400" b="1" dirty="0">
                <a:solidFill>
                  <a:srgbClr val="0000FF"/>
                </a:solidFill>
              </a:rPr>
              <a:t>be the only individual with </a:t>
            </a:r>
            <a:r>
              <a:rPr lang="en-US" sz="1400" b="1" u="sng" dirty="0">
                <a:solidFill>
                  <a:srgbClr val="0000FF"/>
                </a:solidFill>
              </a:rPr>
              <a:t>visible</a:t>
            </a:r>
            <a:r>
              <a:rPr lang="en-US" sz="1400" b="1" dirty="0">
                <a:solidFill>
                  <a:srgbClr val="0000FF"/>
                </a:solidFill>
              </a:rPr>
              <a:t> </a:t>
            </a:r>
            <a:r>
              <a:rPr lang="en-US" sz="1400" b="1" dirty="0" smtClean="0">
                <a:solidFill>
                  <a:srgbClr val="0000FF"/>
                </a:solidFill>
              </a:rPr>
              <a:t>injuries.  </a:t>
            </a:r>
            <a:r>
              <a:rPr lang="en-US" sz="1400" dirty="0" smtClean="0"/>
              <a:t>For </a:t>
            </a:r>
            <a:r>
              <a:rPr lang="en-US" sz="1400" dirty="0"/>
              <a:t>example, if the </a:t>
            </a:r>
            <a:r>
              <a:rPr lang="en-US" sz="1400" dirty="0" smtClean="0"/>
              <a:t>abuser </a:t>
            </a:r>
            <a:r>
              <a:rPr lang="en-US" sz="1400" dirty="0"/>
              <a:t>is strangling the victim from behind and using </a:t>
            </a:r>
            <a:r>
              <a:rPr lang="en-US" sz="1400" dirty="0" smtClean="0"/>
              <a:t>a </a:t>
            </a:r>
            <a:r>
              <a:rPr lang="en-US" sz="1400" dirty="0"/>
              <a:t>chokehold, </a:t>
            </a:r>
            <a:r>
              <a:rPr lang="en-US" sz="1400" b="1" dirty="0">
                <a:solidFill>
                  <a:srgbClr val="0000FF"/>
                </a:solidFill>
              </a:rPr>
              <a:t>the victim may protect herself by biting the </a:t>
            </a:r>
            <a:r>
              <a:rPr lang="en-US" sz="1400" b="1" dirty="0" smtClean="0">
                <a:solidFill>
                  <a:srgbClr val="0000FF"/>
                </a:solidFill>
              </a:rPr>
              <a:t>abuser on the arm</a:t>
            </a:r>
            <a:r>
              <a:rPr lang="en-US" sz="1400" b="1" dirty="0">
                <a:solidFill>
                  <a:srgbClr val="0000FF"/>
                </a:solidFill>
              </a:rPr>
              <a:t>. </a:t>
            </a:r>
            <a:r>
              <a:rPr lang="en-US" sz="1400" dirty="0"/>
              <a:t>If the </a:t>
            </a:r>
            <a:r>
              <a:rPr lang="en-US" sz="1400" dirty="0" smtClean="0"/>
              <a:t>abuser </a:t>
            </a:r>
            <a:r>
              <a:rPr lang="en-US" sz="1400" dirty="0"/>
              <a:t>is manually strangling the victim from the front (</a:t>
            </a:r>
            <a:r>
              <a:rPr lang="en-US" sz="1400" dirty="0" smtClean="0"/>
              <a:t>face-to-face</a:t>
            </a:r>
            <a:r>
              <a:rPr lang="en-US" sz="1400" dirty="0"/>
              <a:t>), </a:t>
            </a:r>
            <a:r>
              <a:rPr lang="en-US" sz="1400" b="1" dirty="0" smtClean="0">
                <a:solidFill>
                  <a:srgbClr val="0000FF"/>
                </a:solidFill>
              </a:rPr>
              <a:t>the victim </a:t>
            </a:r>
            <a:r>
              <a:rPr lang="en-US" sz="1400" b="1" dirty="0">
                <a:solidFill>
                  <a:srgbClr val="0000FF"/>
                </a:solidFill>
              </a:rPr>
              <a:t>may push him away, scratch him, or pull his hair.</a:t>
            </a:r>
          </a:p>
          <a:p>
            <a:pPr algn="ctr"/>
            <a:endParaRPr lang="en-US" sz="1200" b="1" dirty="0"/>
          </a:p>
          <a:p>
            <a:pPr algn="ctr"/>
            <a:endParaRPr lang="en-US" sz="1200" b="1"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2462654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745" y="228600"/>
            <a:ext cx="8458200" cy="6186309"/>
          </a:xfrm>
          <a:prstGeom prst="rect">
            <a:avLst/>
          </a:prstGeom>
          <a:noFill/>
        </p:spPr>
        <p:txBody>
          <a:bodyPr wrap="square" rtlCol="0">
            <a:spAutoFit/>
          </a:bodyPr>
          <a:lstStyle/>
          <a:p>
            <a:r>
              <a:rPr lang="en-US" sz="1200" dirty="0"/>
              <a:t> </a:t>
            </a:r>
          </a:p>
          <a:p>
            <a:pPr algn="ctr"/>
            <a:r>
              <a:rPr lang="en-US" b="1" u="sng" dirty="0">
                <a:solidFill>
                  <a:srgbClr val="0000FF"/>
                </a:solidFill>
              </a:rPr>
              <a:t>IDENTIFYING THE DOMESTIC VIOLENCE </a:t>
            </a:r>
            <a:r>
              <a:rPr lang="en-US" b="1" u="sng" dirty="0" smtClean="0">
                <a:solidFill>
                  <a:srgbClr val="0000FF"/>
                </a:solidFill>
              </a:rPr>
              <a:t>AGGRESSOR</a:t>
            </a:r>
            <a:endParaRPr lang="en-US" dirty="0">
              <a:solidFill>
                <a:srgbClr val="0000FF"/>
              </a:solidFill>
            </a:endParaRPr>
          </a:p>
          <a:p>
            <a:r>
              <a:rPr lang="en-US" sz="1200" dirty="0">
                <a:solidFill>
                  <a:srgbClr val="0000FF"/>
                </a:solidFill>
              </a:rPr>
              <a:t>  </a:t>
            </a:r>
            <a:endParaRPr lang="en-US" sz="1200" dirty="0" smtClean="0">
              <a:solidFill>
                <a:srgbClr val="0000FF"/>
              </a:solidFill>
            </a:endParaRPr>
          </a:p>
          <a:p>
            <a:r>
              <a:rPr lang="en-US" sz="1200" dirty="0" smtClean="0">
                <a:solidFill>
                  <a:srgbClr val="C00000"/>
                </a:solidFill>
                <a:cs typeface="Arial"/>
              </a:rPr>
              <a:t>►</a:t>
            </a:r>
            <a:r>
              <a:rPr lang="en-US" sz="1200" dirty="0" smtClean="0">
                <a:latin typeface="Arial"/>
                <a:cs typeface="Arial"/>
              </a:rPr>
              <a:t> i</a:t>
            </a:r>
            <a:r>
              <a:rPr lang="en-US" sz="1200" dirty="0" smtClean="0"/>
              <a:t>n attempt to identify </a:t>
            </a:r>
            <a:r>
              <a:rPr lang="en-US" sz="1200" dirty="0"/>
              <a:t>the </a:t>
            </a:r>
            <a:r>
              <a:rPr lang="en-US" sz="1200" b="1" u="sng" dirty="0">
                <a:solidFill>
                  <a:srgbClr val="0000FF"/>
                </a:solidFill>
              </a:rPr>
              <a:t>principal</a:t>
            </a:r>
            <a:r>
              <a:rPr lang="en-US" sz="1200" b="1" dirty="0">
                <a:solidFill>
                  <a:srgbClr val="0000FF"/>
                </a:solidFill>
              </a:rPr>
              <a:t> physical </a:t>
            </a:r>
            <a:r>
              <a:rPr lang="en-US" sz="1200" b="1" dirty="0" smtClean="0">
                <a:solidFill>
                  <a:srgbClr val="0000FF"/>
                </a:solidFill>
              </a:rPr>
              <a:t>aggressor</a:t>
            </a:r>
            <a:r>
              <a:rPr lang="en-US" sz="1200" dirty="0" smtClean="0"/>
              <a:t> </a:t>
            </a:r>
            <a:r>
              <a:rPr lang="en-US" sz="1200" dirty="0"/>
              <a:t>officers </a:t>
            </a:r>
            <a:r>
              <a:rPr lang="en-US" sz="1200" dirty="0" smtClean="0"/>
              <a:t>can </a:t>
            </a:r>
            <a:r>
              <a:rPr lang="en-US" sz="1200" dirty="0"/>
              <a:t>consider the following factors</a:t>
            </a:r>
            <a:r>
              <a:rPr lang="en-US" sz="1200" dirty="0" smtClean="0"/>
              <a:t>:</a:t>
            </a:r>
          </a:p>
          <a:p>
            <a:endParaRPr lang="en-US" sz="1200" dirty="0"/>
          </a:p>
          <a:p>
            <a:r>
              <a:rPr lang="en-US" sz="1200" dirty="0" smtClean="0">
                <a:solidFill>
                  <a:srgbClr val="C00000"/>
                </a:solidFill>
              </a:rPr>
              <a:t>               ■  </a:t>
            </a:r>
            <a:r>
              <a:rPr lang="en-US" sz="1200" dirty="0" smtClean="0"/>
              <a:t>Height/weight </a:t>
            </a:r>
            <a:r>
              <a:rPr lang="en-US" sz="1200" dirty="0"/>
              <a:t>of </a:t>
            </a:r>
            <a:r>
              <a:rPr lang="en-US" sz="1200" dirty="0" smtClean="0"/>
              <a:t>parties;</a:t>
            </a:r>
          </a:p>
          <a:p>
            <a:endParaRPr lang="en-US" sz="800" dirty="0"/>
          </a:p>
          <a:p>
            <a:r>
              <a:rPr lang="en-US" sz="1200" dirty="0" smtClean="0">
                <a:solidFill>
                  <a:srgbClr val="C00000"/>
                </a:solidFill>
              </a:rPr>
              <a:t>               ■  </a:t>
            </a:r>
            <a:r>
              <a:rPr lang="en-US" sz="1200" dirty="0" smtClean="0"/>
              <a:t>Who </a:t>
            </a:r>
            <a:r>
              <a:rPr lang="en-US" sz="1200" dirty="0"/>
              <a:t>is fearful of whom</a:t>
            </a:r>
            <a:r>
              <a:rPr lang="en-US" sz="1200" dirty="0" smtClean="0"/>
              <a:t>;</a:t>
            </a:r>
          </a:p>
          <a:p>
            <a:endParaRPr lang="en-US" sz="800" dirty="0" smtClean="0"/>
          </a:p>
          <a:p>
            <a:r>
              <a:rPr lang="en-US" sz="1200" dirty="0" smtClean="0">
                <a:solidFill>
                  <a:srgbClr val="C00000"/>
                </a:solidFill>
              </a:rPr>
              <a:t>               ■  </a:t>
            </a:r>
            <a:r>
              <a:rPr lang="en-US" sz="1200" dirty="0" smtClean="0"/>
              <a:t>Details </a:t>
            </a:r>
            <a:r>
              <a:rPr lang="en-US" sz="1200" dirty="0"/>
              <a:t>of </a:t>
            </a:r>
            <a:r>
              <a:rPr lang="en-US" sz="1200" dirty="0" smtClean="0"/>
              <a:t>statements </a:t>
            </a:r>
            <a:r>
              <a:rPr lang="en-US" sz="1200" dirty="0"/>
              <a:t>and corroboration</a:t>
            </a:r>
            <a:r>
              <a:rPr lang="en-US" sz="1200" dirty="0" smtClean="0"/>
              <a:t>;</a:t>
            </a:r>
          </a:p>
          <a:p>
            <a:endParaRPr lang="en-US" sz="800" dirty="0"/>
          </a:p>
          <a:p>
            <a:r>
              <a:rPr lang="en-US" sz="1200" dirty="0" smtClean="0">
                <a:solidFill>
                  <a:srgbClr val="C00000"/>
                </a:solidFill>
              </a:rPr>
              <a:t>               ■  </a:t>
            </a:r>
            <a:r>
              <a:rPr lang="en-US" sz="1200" dirty="0"/>
              <a:t>History of domestic </a:t>
            </a:r>
            <a:r>
              <a:rPr lang="en-US" sz="1200" dirty="0" smtClean="0"/>
              <a:t>violence/assaults/criminal </a:t>
            </a:r>
            <a:r>
              <a:rPr lang="en-US" sz="1200" dirty="0"/>
              <a:t>history</a:t>
            </a:r>
            <a:r>
              <a:rPr lang="en-US" sz="1200" dirty="0" smtClean="0"/>
              <a:t>;</a:t>
            </a:r>
          </a:p>
          <a:p>
            <a:endParaRPr lang="en-US" sz="800" dirty="0"/>
          </a:p>
          <a:p>
            <a:r>
              <a:rPr lang="en-US" sz="1200" dirty="0" smtClean="0">
                <a:solidFill>
                  <a:srgbClr val="C00000"/>
                </a:solidFill>
              </a:rPr>
              <a:t>               ■  </a:t>
            </a:r>
            <a:r>
              <a:rPr lang="en-US" sz="1200" dirty="0"/>
              <a:t>Use of </a:t>
            </a:r>
            <a:r>
              <a:rPr lang="en-US" sz="1200" dirty="0" smtClean="0"/>
              <a:t>alcohol/drugs by  either/both participants;</a:t>
            </a:r>
          </a:p>
          <a:p>
            <a:endParaRPr lang="en-US" sz="800" dirty="0"/>
          </a:p>
          <a:p>
            <a:r>
              <a:rPr lang="en-US" sz="1200" dirty="0" smtClean="0">
                <a:solidFill>
                  <a:srgbClr val="C00000"/>
                </a:solidFill>
              </a:rPr>
              <a:t>               ■  </a:t>
            </a:r>
            <a:r>
              <a:rPr lang="en-US" sz="1200" dirty="0"/>
              <a:t>Whether either party is subject to </a:t>
            </a:r>
            <a:r>
              <a:rPr lang="en-US" sz="1200" dirty="0" smtClean="0"/>
              <a:t>restraining order/on probation</a:t>
            </a:r>
            <a:r>
              <a:rPr lang="en-US" sz="1200" dirty="0"/>
              <a:t> </a:t>
            </a:r>
            <a:r>
              <a:rPr lang="en-US" sz="1200" dirty="0" smtClean="0"/>
              <a:t>for previous domestic violence offense;</a:t>
            </a:r>
          </a:p>
          <a:p>
            <a:endParaRPr lang="en-US" sz="800" dirty="0"/>
          </a:p>
          <a:p>
            <a:r>
              <a:rPr lang="en-US" sz="1200" dirty="0" smtClean="0">
                <a:solidFill>
                  <a:srgbClr val="C00000"/>
                </a:solidFill>
              </a:rPr>
              <a:t>               ■  </a:t>
            </a:r>
            <a:r>
              <a:rPr lang="en-US" sz="1200" dirty="0" smtClean="0"/>
              <a:t>Pattern evidence:</a:t>
            </a:r>
            <a:endParaRPr lang="en-US" sz="1200" dirty="0"/>
          </a:p>
          <a:p>
            <a:r>
              <a:rPr lang="en-US" sz="1200" dirty="0" smtClean="0"/>
              <a:t>                    	</a:t>
            </a:r>
            <a:r>
              <a:rPr lang="en-US" sz="1200" dirty="0" smtClean="0">
                <a:solidFill>
                  <a:srgbClr val="C00000"/>
                </a:solidFill>
              </a:rPr>
              <a:t>     ● </a:t>
            </a:r>
            <a:r>
              <a:rPr lang="en-US" sz="1200" dirty="0" smtClean="0"/>
              <a:t>patterned abrasions/contusions </a:t>
            </a:r>
            <a:r>
              <a:rPr lang="en-US" sz="1200" dirty="0"/>
              <a:t>of </a:t>
            </a:r>
            <a:r>
              <a:rPr lang="en-US" sz="1200" dirty="0" smtClean="0"/>
              <a:t>skin </a:t>
            </a:r>
            <a:r>
              <a:rPr lang="en-US" sz="1200" dirty="0"/>
              <a:t>of </a:t>
            </a:r>
            <a:r>
              <a:rPr lang="en-US" sz="1200" dirty="0" smtClean="0"/>
              <a:t>anterior [front] neck </a:t>
            </a:r>
            <a:r>
              <a:rPr lang="en-US" sz="1200" dirty="0"/>
              <a:t>typical of strangulations </a:t>
            </a:r>
            <a:r>
              <a:rPr lang="en-US" sz="1200" dirty="0" smtClean="0"/>
              <a:t>cases:</a:t>
            </a:r>
          </a:p>
          <a:p>
            <a:r>
              <a:rPr lang="en-US" sz="1200" dirty="0" smtClean="0"/>
              <a:t>		</a:t>
            </a:r>
            <a:r>
              <a:rPr lang="en-US" sz="1200" dirty="0" smtClean="0">
                <a:solidFill>
                  <a:srgbClr val="C00000"/>
                </a:solidFill>
                <a:latin typeface="Arial"/>
                <a:cs typeface="Arial"/>
              </a:rPr>
              <a:t>♦</a:t>
            </a:r>
            <a:r>
              <a:rPr lang="en-US" sz="1200" dirty="0" smtClean="0">
                <a:latin typeface="Arial"/>
                <a:cs typeface="Arial"/>
              </a:rPr>
              <a:t> </a:t>
            </a:r>
            <a:r>
              <a:rPr lang="en-US" sz="1200" dirty="0" smtClean="0"/>
              <a:t>caused </a:t>
            </a:r>
            <a:r>
              <a:rPr lang="en-US" sz="1200" dirty="0"/>
              <a:t>by </a:t>
            </a:r>
            <a:r>
              <a:rPr lang="en-US" sz="1200" dirty="0" smtClean="0"/>
              <a:t>fingernails/finger </a:t>
            </a:r>
            <a:r>
              <a:rPr lang="en-US" sz="1200" dirty="0"/>
              <a:t>touch </a:t>
            </a:r>
            <a:r>
              <a:rPr lang="en-US" sz="1200" dirty="0" smtClean="0"/>
              <a:t>pads/ligatures/clothing</a:t>
            </a:r>
            <a:r>
              <a:rPr lang="en-US" sz="1200" dirty="0"/>
              <a:t>:</a:t>
            </a:r>
            <a:r>
              <a:rPr lang="en-US" sz="1200" dirty="0" smtClean="0"/>
              <a:t> </a:t>
            </a:r>
          </a:p>
          <a:p>
            <a:r>
              <a:rPr lang="en-US" sz="1200" dirty="0"/>
              <a:t> </a:t>
            </a:r>
            <a:r>
              <a:rPr lang="en-US" sz="1200" dirty="0" smtClean="0"/>
              <a:t>                                                   		</a:t>
            </a:r>
            <a:r>
              <a:rPr lang="en-US" sz="1200" dirty="0" smtClean="0">
                <a:solidFill>
                  <a:srgbClr val="C00000"/>
                </a:solidFill>
                <a:latin typeface="Arial"/>
                <a:cs typeface="Arial"/>
              </a:rPr>
              <a:t>♠ </a:t>
            </a:r>
            <a:r>
              <a:rPr lang="en-US" sz="1200" dirty="0" smtClean="0"/>
              <a:t>injuries prone </a:t>
            </a:r>
            <a:r>
              <a:rPr lang="en-US" sz="1200" dirty="0"/>
              <a:t>to change over </a:t>
            </a:r>
            <a:r>
              <a:rPr lang="en-US" sz="1200" dirty="0" smtClean="0"/>
              <a:t>time with healing process; </a:t>
            </a:r>
          </a:p>
          <a:p>
            <a:r>
              <a:rPr lang="en-US" sz="1200" dirty="0" smtClean="0"/>
              <a:t>		</a:t>
            </a:r>
            <a:r>
              <a:rPr lang="en-US" sz="1200" dirty="0" smtClean="0">
                <a:solidFill>
                  <a:srgbClr val="C00000"/>
                </a:solidFill>
                <a:latin typeface="Arial"/>
                <a:cs typeface="Arial"/>
              </a:rPr>
              <a:t>♦</a:t>
            </a:r>
            <a:r>
              <a:rPr lang="en-US" sz="1200" dirty="0" smtClean="0">
                <a:latin typeface="Arial"/>
                <a:cs typeface="Arial"/>
              </a:rPr>
              <a:t> f</a:t>
            </a:r>
            <a:r>
              <a:rPr lang="en-US" sz="1200" dirty="0" smtClean="0"/>
              <a:t>inger </a:t>
            </a:r>
            <a:r>
              <a:rPr lang="en-US" sz="1200" dirty="0"/>
              <a:t>touch pad contusions </a:t>
            </a:r>
            <a:r>
              <a:rPr lang="en-US" sz="1200" dirty="0" smtClean="0"/>
              <a:t>caused </a:t>
            </a:r>
            <a:r>
              <a:rPr lang="en-US" sz="1200" dirty="0"/>
              <a:t>by </a:t>
            </a:r>
            <a:r>
              <a:rPr lang="en-US" sz="1200" dirty="0" smtClean="0"/>
              <a:t>assailant’s grasp:</a:t>
            </a:r>
          </a:p>
          <a:p>
            <a:r>
              <a:rPr lang="en-US" sz="1200" dirty="0"/>
              <a:t>	</a:t>
            </a:r>
            <a:r>
              <a:rPr lang="en-US" sz="1200" dirty="0" smtClean="0"/>
              <a:t>		</a:t>
            </a:r>
            <a:r>
              <a:rPr lang="en-US" sz="1200" dirty="0" smtClean="0">
                <a:solidFill>
                  <a:srgbClr val="C00000"/>
                </a:solidFill>
                <a:latin typeface="Arial"/>
                <a:cs typeface="Arial"/>
              </a:rPr>
              <a:t>♠ </a:t>
            </a:r>
            <a:r>
              <a:rPr lang="en-US" sz="1200" dirty="0" smtClean="0"/>
              <a:t>thumb </a:t>
            </a:r>
            <a:r>
              <a:rPr lang="en-US" sz="1200" dirty="0"/>
              <a:t>generates more pressure than </a:t>
            </a:r>
            <a:r>
              <a:rPr lang="en-US" sz="1200" dirty="0" smtClean="0"/>
              <a:t>other fingers:</a:t>
            </a:r>
          </a:p>
          <a:p>
            <a:r>
              <a:rPr lang="en-US" sz="1200" dirty="0"/>
              <a:t>	</a:t>
            </a:r>
            <a:r>
              <a:rPr lang="en-US" sz="1200" dirty="0" smtClean="0"/>
              <a:t>			</a:t>
            </a:r>
            <a:r>
              <a:rPr lang="en-US" sz="1200" dirty="0" smtClean="0">
                <a:solidFill>
                  <a:srgbClr val="C00000"/>
                </a:solidFill>
                <a:latin typeface="Arial"/>
                <a:cs typeface="Arial"/>
              </a:rPr>
              <a:t>♣ </a:t>
            </a:r>
            <a:r>
              <a:rPr lang="en-US" sz="1200" dirty="0" smtClean="0"/>
              <a:t> singular </a:t>
            </a:r>
            <a:r>
              <a:rPr lang="en-US" sz="1200" dirty="0"/>
              <a:t>thumb impression </a:t>
            </a:r>
            <a:r>
              <a:rPr lang="en-US" sz="1200" dirty="0" smtClean="0"/>
              <a:t> contusions found </a:t>
            </a:r>
            <a:r>
              <a:rPr lang="en-US" sz="1200" dirty="0"/>
              <a:t>more often than </a:t>
            </a:r>
            <a:r>
              <a:rPr lang="en-US" sz="1200" dirty="0" smtClean="0"/>
              <a:t>   </a:t>
            </a:r>
          </a:p>
          <a:p>
            <a:r>
              <a:rPr lang="en-US" sz="1200" dirty="0"/>
              <a:t> </a:t>
            </a:r>
            <a:r>
              <a:rPr lang="en-US" sz="1200" dirty="0" smtClean="0"/>
              <a:t>                                                                                                             contusions </a:t>
            </a:r>
            <a:r>
              <a:rPr lang="en-US" sz="1200" dirty="0"/>
              <a:t>showing the complete hand </a:t>
            </a:r>
            <a:r>
              <a:rPr lang="en-US" sz="1200" dirty="0" smtClean="0"/>
              <a:t>grasp; </a:t>
            </a:r>
          </a:p>
          <a:p>
            <a:r>
              <a:rPr lang="en-US" sz="800" dirty="0"/>
              <a:t>	</a:t>
            </a:r>
            <a:r>
              <a:rPr lang="en-US" sz="800" dirty="0" smtClean="0"/>
              <a:t>	</a:t>
            </a:r>
          </a:p>
          <a:p>
            <a:r>
              <a:rPr lang="en-US" sz="1200" dirty="0" smtClean="0">
                <a:solidFill>
                  <a:srgbClr val="C00000"/>
                </a:solidFill>
              </a:rPr>
              <a:t>               ■  </a:t>
            </a:r>
            <a:r>
              <a:rPr lang="en-US" sz="1200" dirty="0" smtClean="0"/>
              <a:t>Injuries </a:t>
            </a:r>
            <a:r>
              <a:rPr lang="en-US" sz="1200" dirty="0"/>
              <a:t>consistent with reported statement</a:t>
            </a:r>
            <a:r>
              <a:rPr lang="en-US" sz="1200" dirty="0" smtClean="0"/>
              <a:t>;</a:t>
            </a:r>
          </a:p>
          <a:p>
            <a:endParaRPr lang="en-US" sz="800" dirty="0"/>
          </a:p>
          <a:p>
            <a:r>
              <a:rPr lang="en-US" sz="1200" dirty="0" smtClean="0">
                <a:solidFill>
                  <a:srgbClr val="C00000"/>
                </a:solidFill>
              </a:rPr>
              <a:t>               ■ </a:t>
            </a:r>
            <a:r>
              <a:rPr lang="en-US" sz="1200" dirty="0" smtClean="0"/>
              <a:t>Hair/blood/fiber </a:t>
            </a:r>
            <a:r>
              <a:rPr lang="en-US" sz="1200" dirty="0"/>
              <a:t>on </a:t>
            </a:r>
            <a:r>
              <a:rPr lang="en-US" sz="1200" dirty="0" smtClean="0"/>
              <a:t>hands</a:t>
            </a:r>
            <a:r>
              <a:rPr lang="en-US" sz="1200" dirty="0"/>
              <a:t>, or evidence of </a:t>
            </a:r>
            <a:r>
              <a:rPr lang="en-US" sz="1200" dirty="0" smtClean="0"/>
              <a:t>skin cells </a:t>
            </a:r>
            <a:r>
              <a:rPr lang="en-US" sz="1200" dirty="0"/>
              <a:t>after strangulation (fingernail scrapings</a:t>
            </a:r>
            <a:r>
              <a:rPr lang="en-US" sz="1200" dirty="0" smtClean="0"/>
              <a:t>);</a:t>
            </a:r>
          </a:p>
          <a:p>
            <a:endParaRPr lang="en-US" sz="800" dirty="0"/>
          </a:p>
          <a:p>
            <a:r>
              <a:rPr lang="en-US" sz="1200" dirty="0" smtClean="0">
                <a:solidFill>
                  <a:srgbClr val="C00000"/>
                </a:solidFill>
              </a:rPr>
              <a:t>               ■  </a:t>
            </a:r>
            <a:r>
              <a:rPr lang="en-US" sz="1200" dirty="0" smtClean="0"/>
              <a:t>Symptoms </a:t>
            </a:r>
            <a:r>
              <a:rPr lang="en-US" sz="1200" dirty="0"/>
              <a:t>of strangulation; </a:t>
            </a:r>
            <a:r>
              <a:rPr lang="en-US" sz="1200" dirty="0" smtClean="0"/>
              <a:t>and</a:t>
            </a:r>
          </a:p>
          <a:p>
            <a:endParaRPr lang="en-US" sz="800" dirty="0"/>
          </a:p>
          <a:p>
            <a:r>
              <a:rPr lang="en-US" sz="1200" dirty="0" smtClean="0">
                <a:solidFill>
                  <a:srgbClr val="C00000"/>
                </a:solidFill>
              </a:rPr>
              <a:t>               ■  </a:t>
            </a:r>
            <a:r>
              <a:rPr lang="en-US" sz="1200" dirty="0" smtClean="0"/>
              <a:t>Signs </a:t>
            </a:r>
            <a:r>
              <a:rPr lang="en-US" sz="1200" dirty="0"/>
              <a:t>of offensive/defensive injuries; </a:t>
            </a:r>
            <a:r>
              <a:rPr lang="en-US" sz="1200" b="1" dirty="0"/>
              <a:t>  </a:t>
            </a:r>
            <a:endParaRPr lang="en-US" sz="1200" b="1" dirty="0" smtClean="0"/>
          </a:p>
          <a:p>
            <a:r>
              <a:rPr lang="en-US" sz="1200" dirty="0" smtClean="0"/>
              <a:t>	    </a:t>
            </a:r>
            <a:r>
              <a:rPr lang="en-US" sz="1200" dirty="0" smtClean="0">
                <a:solidFill>
                  <a:srgbClr val="C00000"/>
                </a:solidFill>
              </a:rPr>
              <a:t> ● </a:t>
            </a:r>
            <a:r>
              <a:rPr lang="en-US" sz="1200" dirty="0" smtClean="0"/>
              <a:t>fingernail </a:t>
            </a:r>
            <a:r>
              <a:rPr lang="en-US" sz="1200" dirty="0"/>
              <a:t>marks </a:t>
            </a:r>
            <a:r>
              <a:rPr lang="en-US" sz="1200" dirty="0" smtClean="0"/>
              <a:t>rarely </a:t>
            </a:r>
            <a:r>
              <a:rPr lang="en-US" sz="1200" dirty="0"/>
              <a:t>associated with </a:t>
            </a:r>
            <a:r>
              <a:rPr lang="en-US" sz="1200" dirty="0" smtClean="0"/>
              <a:t>assailant’s </a:t>
            </a:r>
            <a:r>
              <a:rPr lang="en-US" sz="1200" dirty="0"/>
              <a:t>hands</a:t>
            </a:r>
            <a:r>
              <a:rPr lang="en-US" sz="1200" dirty="0" smtClean="0"/>
              <a:t>,:</a:t>
            </a:r>
          </a:p>
          <a:p>
            <a:r>
              <a:rPr lang="en-US" sz="1200" dirty="0"/>
              <a:t>	</a:t>
            </a:r>
            <a:r>
              <a:rPr lang="en-US" sz="1200" dirty="0" smtClean="0"/>
              <a:t>	</a:t>
            </a:r>
            <a:r>
              <a:rPr lang="en-US" sz="1200" dirty="0" smtClean="0">
                <a:solidFill>
                  <a:srgbClr val="C00000"/>
                </a:solidFill>
                <a:latin typeface="Arial"/>
                <a:cs typeface="Arial"/>
              </a:rPr>
              <a:t>♦ </a:t>
            </a:r>
            <a:r>
              <a:rPr lang="en-US" sz="1200" dirty="0" smtClean="0"/>
              <a:t>commonly </a:t>
            </a:r>
            <a:r>
              <a:rPr lang="en-US" sz="1200" dirty="0"/>
              <a:t>associated with </a:t>
            </a:r>
            <a:r>
              <a:rPr lang="en-US" sz="1200" dirty="0" smtClean="0"/>
              <a:t>victim’s fingers</a:t>
            </a:r>
            <a:r>
              <a:rPr lang="en-US" sz="1200" dirty="0"/>
              <a:t>, as </a:t>
            </a:r>
            <a:r>
              <a:rPr lang="en-US" sz="1200" dirty="0" smtClean="0"/>
              <a:t>victim </a:t>
            </a:r>
            <a:r>
              <a:rPr lang="en-US" sz="1200" dirty="0"/>
              <a:t>struggles to pry </a:t>
            </a:r>
            <a:r>
              <a:rPr lang="en-US" sz="1200" dirty="0" smtClean="0"/>
              <a:t>assailant’s </a:t>
            </a:r>
            <a:r>
              <a:rPr lang="en-US" sz="1200" dirty="0"/>
              <a:t>grasp off </a:t>
            </a:r>
            <a:r>
              <a:rPr lang="en-US" sz="1200" dirty="0" smtClean="0"/>
              <a:t>neck; </a:t>
            </a:r>
            <a:endParaRPr lang="en-US" sz="12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3770539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667000"/>
            <a:ext cx="7696200" cy="461665"/>
          </a:xfrm>
          <a:prstGeom prst="rect">
            <a:avLst/>
          </a:prstGeom>
          <a:noFill/>
        </p:spPr>
        <p:txBody>
          <a:bodyPr wrap="square" rtlCol="0">
            <a:spAutoFit/>
          </a:bodyPr>
          <a:lstStyle/>
          <a:p>
            <a:pPr algn="ctr"/>
            <a:r>
              <a:rPr lang="en-US" sz="2400" b="1" dirty="0" smtClean="0">
                <a:solidFill>
                  <a:srgbClr val="0000FF"/>
                </a:solidFill>
              </a:rPr>
              <a:t>INTERVIEW OF ALLEGED ASSAILANT/ABUSER</a:t>
            </a:r>
            <a:endParaRPr lang="en-US" sz="24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1952595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51691"/>
            <a:ext cx="8839200" cy="6340197"/>
          </a:xfrm>
          <a:prstGeom prst="rect">
            <a:avLst/>
          </a:prstGeom>
          <a:noFill/>
        </p:spPr>
        <p:txBody>
          <a:bodyPr wrap="square" rtlCol="0">
            <a:spAutoFit/>
          </a:bodyPr>
          <a:lstStyle/>
          <a:p>
            <a:pPr algn="ctr"/>
            <a:r>
              <a:rPr lang="en-US" b="1" dirty="0">
                <a:solidFill>
                  <a:srgbClr val="0000FF"/>
                </a:solidFill>
              </a:rPr>
              <a:t>INTERVIEW OF ALLEGED </a:t>
            </a:r>
            <a:r>
              <a:rPr lang="en-US" b="1" dirty="0" smtClean="0">
                <a:solidFill>
                  <a:srgbClr val="0000FF"/>
                </a:solidFill>
              </a:rPr>
              <a:t>ASSAILANT/ABUSER</a:t>
            </a:r>
          </a:p>
          <a:p>
            <a:pPr algn="ctr"/>
            <a:endParaRPr lang="en-US" sz="1200" b="1" dirty="0">
              <a:solidFill>
                <a:srgbClr val="0000FF"/>
              </a:solidFill>
            </a:endParaRPr>
          </a:p>
          <a:p>
            <a:r>
              <a:rPr lang="en-US" sz="1200" dirty="0" smtClean="0">
                <a:solidFill>
                  <a:srgbClr val="C00000"/>
                </a:solidFill>
              </a:rPr>
              <a:t>►  </a:t>
            </a:r>
            <a:r>
              <a:rPr lang="en-US" sz="1200" dirty="0"/>
              <a:t>officers investigating </a:t>
            </a:r>
            <a:r>
              <a:rPr lang="en-US" sz="1200" dirty="0" smtClean="0"/>
              <a:t> non-fatal </a:t>
            </a:r>
            <a:r>
              <a:rPr lang="en-US" sz="1200" dirty="0"/>
              <a:t>strangulation should </a:t>
            </a:r>
            <a:r>
              <a:rPr lang="en-US" sz="1200" b="1" dirty="0">
                <a:solidFill>
                  <a:srgbClr val="0000FF"/>
                </a:solidFill>
              </a:rPr>
              <a:t>always attempt </a:t>
            </a:r>
            <a:r>
              <a:rPr lang="en-US" sz="1200" b="1" dirty="0" smtClean="0">
                <a:solidFill>
                  <a:srgbClr val="0000FF"/>
                </a:solidFill>
              </a:rPr>
              <a:t>to </a:t>
            </a:r>
            <a:r>
              <a:rPr lang="en-US" sz="1200" b="1" dirty="0">
                <a:solidFill>
                  <a:srgbClr val="0000FF"/>
                </a:solidFill>
              </a:rPr>
              <a:t>interview </a:t>
            </a:r>
            <a:r>
              <a:rPr lang="en-US" sz="1200" b="1" dirty="0" smtClean="0">
                <a:solidFill>
                  <a:srgbClr val="0000FF"/>
                </a:solidFill>
              </a:rPr>
              <a:t>alleged </a:t>
            </a:r>
            <a:r>
              <a:rPr lang="en-US" sz="1200" b="1" dirty="0">
                <a:solidFill>
                  <a:srgbClr val="0000FF"/>
                </a:solidFill>
              </a:rPr>
              <a:t>assailant/abuser:</a:t>
            </a:r>
          </a:p>
          <a:p>
            <a:r>
              <a:rPr lang="en-US" sz="1200" dirty="0">
                <a:solidFill>
                  <a:srgbClr val="C00000"/>
                </a:solidFill>
              </a:rPr>
              <a:t>               ■ </a:t>
            </a:r>
            <a:r>
              <a:rPr lang="en-US" sz="1200" dirty="0" smtClean="0">
                <a:solidFill>
                  <a:srgbClr val="C00000"/>
                </a:solidFill>
              </a:rPr>
              <a:t> </a:t>
            </a:r>
            <a:r>
              <a:rPr lang="en-US" sz="1200" dirty="0" smtClean="0"/>
              <a:t>exculpatory </a:t>
            </a:r>
            <a:r>
              <a:rPr lang="en-US" sz="1200" dirty="0"/>
              <a:t>statements </a:t>
            </a:r>
            <a:r>
              <a:rPr lang="en-US" sz="1200" dirty="0" smtClean="0"/>
              <a:t>helpful by providing investigator opportunity </a:t>
            </a:r>
            <a:r>
              <a:rPr lang="en-US" sz="1200" dirty="0"/>
              <a:t>to find support </a:t>
            </a:r>
            <a:r>
              <a:rPr lang="en-US" sz="1200" dirty="0" smtClean="0"/>
              <a:t>for/discredit story</a:t>
            </a:r>
            <a:r>
              <a:rPr lang="en-US" sz="1200" dirty="0"/>
              <a:t>; </a:t>
            </a:r>
          </a:p>
          <a:p>
            <a:r>
              <a:rPr lang="en-US" sz="800" dirty="0"/>
              <a:t> </a:t>
            </a:r>
          </a:p>
          <a:p>
            <a:r>
              <a:rPr lang="en-US" sz="1200" dirty="0" smtClean="0">
                <a:solidFill>
                  <a:srgbClr val="C00000"/>
                </a:solidFill>
              </a:rPr>
              <a:t>► </a:t>
            </a:r>
            <a:r>
              <a:rPr lang="en-US" sz="1200" dirty="0" smtClean="0"/>
              <a:t> </a:t>
            </a:r>
            <a:r>
              <a:rPr lang="en-US" sz="1200" dirty="0"/>
              <a:t>examples of </a:t>
            </a:r>
            <a:r>
              <a:rPr lang="en-US" sz="1200" b="1" u="sng" dirty="0">
                <a:solidFill>
                  <a:srgbClr val="0000FF"/>
                </a:solidFill>
              </a:rPr>
              <a:t>possible</a:t>
            </a:r>
            <a:r>
              <a:rPr lang="en-US" sz="1200" b="1" dirty="0">
                <a:solidFill>
                  <a:srgbClr val="0000FF"/>
                </a:solidFill>
              </a:rPr>
              <a:t> </a:t>
            </a:r>
            <a:r>
              <a:rPr lang="en-US" sz="1200" b="1" dirty="0" smtClean="0">
                <a:solidFill>
                  <a:srgbClr val="0000FF"/>
                </a:solidFill>
              </a:rPr>
              <a:t>assailant defenses:</a:t>
            </a:r>
            <a:endParaRPr lang="en-US" sz="1200" dirty="0"/>
          </a:p>
          <a:p>
            <a:r>
              <a:rPr lang="en-US" sz="800" dirty="0"/>
              <a:t> </a:t>
            </a:r>
          </a:p>
          <a:p>
            <a:r>
              <a:rPr lang="en-US" sz="1200" b="1" dirty="0" smtClean="0">
                <a:solidFill>
                  <a:srgbClr val="0000FF"/>
                </a:solidFill>
              </a:rPr>
              <a:t>      </a:t>
            </a:r>
            <a:r>
              <a:rPr lang="en-US" sz="1200" b="1" u="sng" dirty="0" smtClean="0">
                <a:solidFill>
                  <a:srgbClr val="0000FF"/>
                </a:solidFill>
              </a:rPr>
              <a:t>SELF-INFLICTED</a:t>
            </a:r>
            <a:r>
              <a:rPr lang="en-US" sz="1200" b="1" dirty="0" smtClean="0"/>
              <a:t> </a:t>
            </a:r>
            <a:r>
              <a:rPr lang="en-US" sz="1200" dirty="0"/>
              <a:t>injuries:</a:t>
            </a:r>
          </a:p>
          <a:p>
            <a:r>
              <a:rPr lang="en-US" sz="1200" dirty="0">
                <a:solidFill>
                  <a:srgbClr val="C00000"/>
                </a:solidFill>
              </a:rPr>
              <a:t>               </a:t>
            </a:r>
            <a:r>
              <a:rPr lang="en-US" sz="1200" dirty="0" smtClean="0">
                <a:solidFill>
                  <a:srgbClr val="C00000"/>
                </a:solidFill>
              </a:rPr>
              <a:t>■  </a:t>
            </a:r>
            <a:r>
              <a:rPr lang="en-US" sz="1200" b="1" dirty="0" smtClean="0">
                <a:solidFill>
                  <a:srgbClr val="0000FF"/>
                </a:solidFill>
              </a:rPr>
              <a:t>readily </a:t>
            </a:r>
            <a:r>
              <a:rPr lang="en-US" sz="1200" b="1" dirty="0">
                <a:solidFill>
                  <a:srgbClr val="0000FF"/>
                </a:solidFill>
              </a:rPr>
              <a:t>apparent </a:t>
            </a:r>
            <a:r>
              <a:rPr lang="en-US" sz="1200" b="1" dirty="0" smtClean="0">
                <a:solidFill>
                  <a:srgbClr val="0000FF"/>
                </a:solidFill>
              </a:rPr>
              <a:t> visible victim injuries:</a:t>
            </a:r>
          </a:p>
          <a:p>
            <a:r>
              <a:rPr lang="en-US" sz="1200" dirty="0"/>
              <a:t> </a:t>
            </a:r>
            <a:r>
              <a:rPr lang="en-US" sz="1200" dirty="0" smtClean="0"/>
              <a:t>       	</a:t>
            </a:r>
            <a:r>
              <a:rPr lang="en-US" sz="1200" dirty="0" smtClean="0">
                <a:solidFill>
                  <a:srgbClr val="C00000"/>
                </a:solidFill>
              </a:rPr>
              <a:t>● </a:t>
            </a:r>
            <a:r>
              <a:rPr lang="en-US" sz="1200" dirty="0" smtClean="0"/>
              <a:t> </a:t>
            </a:r>
            <a:r>
              <a:rPr lang="en-US" sz="1200" b="1" dirty="0" smtClean="0">
                <a:solidFill>
                  <a:srgbClr val="0000FF"/>
                </a:solidFill>
              </a:rPr>
              <a:t>abuser claims victim </a:t>
            </a:r>
            <a:r>
              <a:rPr lang="en-US" sz="1200" b="1" dirty="0">
                <a:solidFill>
                  <a:srgbClr val="0000FF"/>
                </a:solidFill>
              </a:rPr>
              <a:t>self-inflicted </a:t>
            </a:r>
            <a:r>
              <a:rPr lang="en-US" sz="1200" b="1" dirty="0" smtClean="0">
                <a:solidFill>
                  <a:srgbClr val="0000FF"/>
                </a:solidFill>
              </a:rPr>
              <a:t>injuries </a:t>
            </a:r>
            <a:r>
              <a:rPr lang="en-US" sz="1200" dirty="0"/>
              <a:t>because </a:t>
            </a:r>
            <a:r>
              <a:rPr lang="en-US" sz="1200" dirty="0" smtClean="0"/>
              <a:t>victim </a:t>
            </a:r>
            <a:r>
              <a:rPr lang="en-US" sz="1200" dirty="0"/>
              <a:t>is vindictive for some reason:</a:t>
            </a:r>
          </a:p>
          <a:p>
            <a:r>
              <a:rPr lang="en-US" sz="1200" dirty="0"/>
              <a:t>     </a:t>
            </a:r>
            <a:r>
              <a:rPr lang="en-US" sz="1200" dirty="0" smtClean="0"/>
              <a:t>		</a:t>
            </a:r>
            <a:r>
              <a:rPr lang="en-US" sz="1200" dirty="0" smtClean="0">
                <a:solidFill>
                  <a:srgbClr val="C00000"/>
                </a:solidFill>
                <a:latin typeface="Arial"/>
                <a:cs typeface="Arial"/>
              </a:rPr>
              <a:t>♦</a:t>
            </a:r>
            <a:r>
              <a:rPr lang="en-US" sz="1200" dirty="0" smtClean="0">
                <a:latin typeface="Arial"/>
                <a:cs typeface="Arial"/>
              </a:rPr>
              <a:t>  </a:t>
            </a:r>
            <a:r>
              <a:rPr lang="en-US" sz="1200" dirty="0" smtClean="0"/>
              <a:t>victim </a:t>
            </a:r>
            <a:r>
              <a:rPr lang="en-US" sz="1200" dirty="0"/>
              <a:t>inflicts own </a:t>
            </a:r>
            <a:r>
              <a:rPr lang="en-US" sz="1200" dirty="0" smtClean="0"/>
              <a:t>injuries/contacts </a:t>
            </a:r>
            <a:r>
              <a:rPr lang="en-US" sz="1200" dirty="0"/>
              <a:t>law </a:t>
            </a:r>
            <a:r>
              <a:rPr lang="en-US" sz="1200" dirty="0" smtClean="0"/>
              <a:t>enforcement </a:t>
            </a:r>
            <a:r>
              <a:rPr lang="en-US" sz="1200" dirty="0"/>
              <a:t>in </a:t>
            </a:r>
            <a:r>
              <a:rPr lang="en-US" sz="1200" dirty="0" smtClean="0"/>
              <a:t>effort </a:t>
            </a:r>
            <a:r>
              <a:rPr lang="en-US" sz="1200" dirty="0"/>
              <a:t>to make </a:t>
            </a:r>
            <a:r>
              <a:rPr lang="en-US" sz="1200" dirty="0" smtClean="0"/>
              <a:t>abuser </a:t>
            </a:r>
            <a:r>
              <a:rPr lang="en-US" sz="1200" dirty="0"/>
              <a:t>suffer;</a:t>
            </a:r>
          </a:p>
          <a:p>
            <a:r>
              <a:rPr lang="en-US" sz="1200" dirty="0">
                <a:solidFill>
                  <a:srgbClr val="C00000"/>
                </a:solidFill>
              </a:rPr>
              <a:t>               </a:t>
            </a:r>
            <a:r>
              <a:rPr lang="en-US" sz="1200" dirty="0" smtClean="0">
                <a:solidFill>
                  <a:srgbClr val="C00000"/>
                </a:solidFill>
              </a:rPr>
              <a:t>■  </a:t>
            </a:r>
            <a:r>
              <a:rPr lang="en-US" sz="1200" b="1" dirty="0">
                <a:solidFill>
                  <a:srgbClr val="0000FF"/>
                </a:solidFill>
              </a:rPr>
              <a:t>interviewing officer may:</a:t>
            </a:r>
          </a:p>
          <a:p>
            <a:r>
              <a:rPr lang="en-US" sz="1200" dirty="0">
                <a:solidFill>
                  <a:srgbClr val="C00000"/>
                </a:solidFill>
              </a:rPr>
              <a:t>                             </a:t>
            </a:r>
            <a:r>
              <a:rPr lang="en-US" sz="1200" dirty="0" smtClean="0">
                <a:solidFill>
                  <a:srgbClr val="C00000"/>
                </a:solidFill>
              </a:rPr>
              <a:t>●  </a:t>
            </a:r>
            <a:r>
              <a:rPr lang="en-US" sz="1200" dirty="0" smtClean="0"/>
              <a:t>investigate/eliminate </a:t>
            </a:r>
            <a:r>
              <a:rPr lang="en-US" sz="1200" dirty="0"/>
              <a:t>potential reasons for </a:t>
            </a:r>
            <a:r>
              <a:rPr lang="en-US" sz="1200" dirty="0" smtClean="0"/>
              <a:t>victim </a:t>
            </a:r>
            <a:r>
              <a:rPr lang="en-US" sz="1200" dirty="0"/>
              <a:t>to fabricate </a:t>
            </a:r>
            <a:r>
              <a:rPr lang="en-US" sz="1200" dirty="0" smtClean="0"/>
              <a:t>claim </a:t>
            </a:r>
            <a:r>
              <a:rPr lang="en-US" sz="1200" dirty="0"/>
              <a:t>of non-fatal </a:t>
            </a:r>
            <a:r>
              <a:rPr lang="en-US" sz="1200" dirty="0" smtClean="0"/>
              <a:t>strangulation</a:t>
            </a:r>
            <a:r>
              <a:rPr lang="en-US" sz="1200" dirty="0"/>
              <a:t>; </a:t>
            </a:r>
          </a:p>
          <a:p>
            <a:r>
              <a:rPr lang="en-US" sz="1200" dirty="0">
                <a:solidFill>
                  <a:srgbClr val="C00000"/>
                </a:solidFill>
              </a:rPr>
              <a:t>                             ● </a:t>
            </a:r>
            <a:r>
              <a:rPr lang="en-US" sz="1200" dirty="0" smtClean="0">
                <a:solidFill>
                  <a:srgbClr val="C00000"/>
                </a:solidFill>
              </a:rPr>
              <a:t> </a:t>
            </a:r>
            <a:r>
              <a:rPr lang="en-US" sz="1200" b="1" dirty="0" smtClean="0">
                <a:solidFill>
                  <a:srgbClr val="0000FF"/>
                </a:solidFill>
              </a:rPr>
              <a:t>consult </a:t>
            </a:r>
            <a:r>
              <a:rPr lang="en-US" sz="1200" b="1" dirty="0">
                <a:solidFill>
                  <a:srgbClr val="0000FF"/>
                </a:solidFill>
              </a:rPr>
              <a:t>with forensic personnel/medical personnel </a:t>
            </a:r>
            <a:r>
              <a:rPr lang="en-US" sz="1200" b="1" dirty="0" smtClean="0">
                <a:solidFill>
                  <a:srgbClr val="0000FF"/>
                </a:solidFill>
              </a:rPr>
              <a:t>knowledgeable </a:t>
            </a:r>
            <a:r>
              <a:rPr lang="en-US" sz="1200" b="1" dirty="0">
                <a:solidFill>
                  <a:srgbClr val="0000FF"/>
                </a:solidFill>
              </a:rPr>
              <a:t>about strangulation to explain how </a:t>
            </a:r>
            <a:r>
              <a:rPr lang="en-US" sz="1200" b="1" dirty="0" smtClean="0">
                <a:solidFill>
                  <a:srgbClr val="0000FF"/>
                </a:solidFill>
              </a:rPr>
              <a:t>victim’s 	       </a:t>
            </a:r>
          </a:p>
          <a:p>
            <a:r>
              <a:rPr lang="en-US" sz="1200" b="1" dirty="0">
                <a:solidFill>
                  <a:srgbClr val="0000FF"/>
                </a:solidFill>
              </a:rPr>
              <a:t> </a:t>
            </a:r>
            <a:r>
              <a:rPr lang="en-US" sz="1200" b="1" dirty="0" smtClean="0">
                <a:solidFill>
                  <a:srgbClr val="0000FF"/>
                </a:solidFill>
              </a:rPr>
              <a:t>                                 injuries are result </a:t>
            </a:r>
            <a:r>
              <a:rPr lang="en-US" sz="1200" b="1" dirty="0">
                <a:solidFill>
                  <a:srgbClr val="0000FF"/>
                </a:solidFill>
              </a:rPr>
              <a:t>of </a:t>
            </a:r>
            <a:r>
              <a:rPr lang="en-US" sz="1200" b="1" dirty="0" smtClean="0">
                <a:solidFill>
                  <a:srgbClr val="0000FF"/>
                </a:solidFill>
              </a:rPr>
              <a:t>assailant inflicting </a:t>
            </a:r>
            <a:r>
              <a:rPr lang="en-US" sz="1200" b="1" dirty="0">
                <a:solidFill>
                  <a:srgbClr val="0000FF"/>
                </a:solidFill>
              </a:rPr>
              <a:t>them or </a:t>
            </a:r>
            <a:r>
              <a:rPr lang="en-US" sz="1200" b="1" dirty="0" smtClean="0">
                <a:solidFill>
                  <a:srgbClr val="0000FF"/>
                </a:solidFill>
              </a:rPr>
              <a:t>victim </a:t>
            </a:r>
            <a:r>
              <a:rPr lang="en-US" sz="1200" b="1" dirty="0">
                <a:solidFill>
                  <a:srgbClr val="0000FF"/>
                </a:solidFill>
              </a:rPr>
              <a:t>defending </a:t>
            </a:r>
            <a:r>
              <a:rPr lang="en-US" sz="1200" b="1" dirty="0" smtClean="0">
                <a:solidFill>
                  <a:srgbClr val="0000FF"/>
                </a:solidFill>
              </a:rPr>
              <a:t> self against  assailant’s </a:t>
            </a:r>
            <a:r>
              <a:rPr lang="en-US" sz="1200" b="1" dirty="0">
                <a:solidFill>
                  <a:srgbClr val="0000FF"/>
                </a:solidFill>
              </a:rPr>
              <a:t>attack;</a:t>
            </a:r>
          </a:p>
          <a:p>
            <a:r>
              <a:rPr lang="en-US" sz="800" b="1" dirty="0">
                <a:solidFill>
                  <a:srgbClr val="0000FF"/>
                </a:solidFill>
              </a:rPr>
              <a:t> </a:t>
            </a:r>
          </a:p>
          <a:p>
            <a:r>
              <a:rPr lang="en-US" sz="1200" dirty="0" smtClean="0"/>
              <a:t>      victim </a:t>
            </a:r>
            <a:r>
              <a:rPr lang="en-US" sz="1200" b="1" u="sng" dirty="0">
                <a:solidFill>
                  <a:srgbClr val="0000FF"/>
                </a:solidFill>
              </a:rPr>
              <a:t>LIKES</a:t>
            </a:r>
            <a:r>
              <a:rPr lang="en-US" sz="1200" b="1" dirty="0">
                <a:solidFill>
                  <a:srgbClr val="0000FF"/>
                </a:solidFill>
              </a:rPr>
              <a:t> to be strangled:</a:t>
            </a:r>
            <a:endParaRPr lang="en-US" sz="1200" dirty="0">
              <a:solidFill>
                <a:srgbClr val="0000FF"/>
              </a:solidFill>
            </a:endParaRPr>
          </a:p>
          <a:p>
            <a:r>
              <a:rPr lang="en-US" sz="1200" dirty="0"/>
              <a:t>              </a:t>
            </a:r>
            <a:r>
              <a:rPr lang="en-US" sz="1200" dirty="0">
                <a:solidFill>
                  <a:srgbClr val="C00000"/>
                </a:solidFill>
              </a:rPr>
              <a:t> ■ </a:t>
            </a:r>
            <a:r>
              <a:rPr lang="en-US" sz="1200" dirty="0" smtClean="0">
                <a:solidFill>
                  <a:srgbClr val="C00000"/>
                </a:solidFill>
              </a:rPr>
              <a:t> </a:t>
            </a:r>
            <a:r>
              <a:rPr lang="en-US" sz="1200" b="1" dirty="0" smtClean="0">
                <a:solidFill>
                  <a:srgbClr val="0000FF"/>
                </a:solidFill>
              </a:rPr>
              <a:t>victim </a:t>
            </a:r>
            <a:r>
              <a:rPr lang="en-US" sz="1200" b="1" dirty="0">
                <a:solidFill>
                  <a:srgbClr val="0000FF"/>
                </a:solidFill>
              </a:rPr>
              <a:t>and defendant engage in strangulation as </a:t>
            </a:r>
            <a:r>
              <a:rPr lang="en-US" sz="1200" b="1" dirty="0" smtClean="0">
                <a:solidFill>
                  <a:srgbClr val="0000FF"/>
                </a:solidFill>
              </a:rPr>
              <a:t>consensual activity </a:t>
            </a:r>
            <a:r>
              <a:rPr lang="en-US" sz="1200" dirty="0"/>
              <a:t>usually  intertwined with some type of sexual activity:</a:t>
            </a:r>
          </a:p>
          <a:p>
            <a:r>
              <a:rPr lang="en-US" sz="1200" dirty="0">
                <a:solidFill>
                  <a:srgbClr val="C00000"/>
                </a:solidFill>
              </a:rPr>
              <a:t>                             </a:t>
            </a:r>
            <a:r>
              <a:rPr lang="en-US" sz="1200" dirty="0" smtClean="0">
                <a:solidFill>
                  <a:srgbClr val="C00000"/>
                </a:solidFill>
              </a:rPr>
              <a:t>●  </a:t>
            </a:r>
            <a:r>
              <a:rPr lang="en-US" sz="1200" dirty="0"/>
              <a:t>location of occurrence and absence/presence of </a:t>
            </a:r>
            <a:r>
              <a:rPr lang="en-US" sz="1200" dirty="0" smtClean="0"/>
              <a:t>sex </a:t>
            </a:r>
            <a:r>
              <a:rPr lang="en-US" sz="1200" dirty="0"/>
              <a:t>toys/bondage tools/erotica/ other related </a:t>
            </a:r>
            <a:r>
              <a:rPr lang="en-US" sz="1200" dirty="0" smtClean="0"/>
              <a:t>instruments </a:t>
            </a:r>
            <a:r>
              <a:rPr lang="en-US" sz="1200" dirty="0"/>
              <a:t>can be </a:t>
            </a:r>
            <a:endParaRPr lang="en-US" sz="1200" dirty="0" smtClean="0"/>
          </a:p>
          <a:p>
            <a:r>
              <a:rPr lang="en-US" sz="1200" dirty="0"/>
              <a:t> </a:t>
            </a:r>
            <a:r>
              <a:rPr lang="en-US" sz="1200" dirty="0" smtClean="0"/>
              <a:t>                                 useful </a:t>
            </a:r>
            <a:r>
              <a:rPr lang="en-US" sz="1200" dirty="0"/>
              <a:t>in defeating this defense:</a:t>
            </a:r>
          </a:p>
          <a:p>
            <a:r>
              <a:rPr lang="en-US" sz="1200" dirty="0">
                <a:solidFill>
                  <a:srgbClr val="C00000"/>
                </a:solidFill>
              </a:rPr>
              <a:t>                             </a:t>
            </a:r>
            <a:r>
              <a:rPr lang="en-US" sz="1200" dirty="0" smtClean="0">
                <a:solidFill>
                  <a:srgbClr val="C00000"/>
                </a:solidFill>
              </a:rPr>
              <a:t>●  </a:t>
            </a:r>
            <a:r>
              <a:rPr lang="en-US" sz="1200" b="1" dirty="0">
                <a:solidFill>
                  <a:srgbClr val="0000FF"/>
                </a:solidFill>
              </a:rPr>
              <a:t>reasonable expectation that if </a:t>
            </a:r>
            <a:r>
              <a:rPr lang="en-US" sz="1200" b="1" dirty="0" smtClean="0">
                <a:solidFill>
                  <a:srgbClr val="0000FF"/>
                </a:solidFill>
              </a:rPr>
              <a:t>strangulation was </a:t>
            </a:r>
            <a:r>
              <a:rPr lang="en-US" sz="1200" b="1" dirty="0">
                <a:solidFill>
                  <a:srgbClr val="0000FF"/>
                </a:solidFill>
              </a:rPr>
              <a:t>consensual </a:t>
            </a:r>
            <a:r>
              <a:rPr lang="en-US" sz="1200" b="1" dirty="0" smtClean="0">
                <a:solidFill>
                  <a:srgbClr val="0000FF"/>
                </a:solidFill>
              </a:rPr>
              <a:t>activity </a:t>
            </a:r>
            <a:r>
              <a:rPr lang="en-US" sz="1200" b="1" dirty="0">
                <a:solidFill>
                  <a:srgbClr val="0000FF"/>
                </a:solidFill>
              </a:rPr>
              <a:t>victim would </a:t>
            </a:r>
            <a:r>
              <a:rPr lang="en-US" sz="1200" b="1" u="sng" dirty="0" smtClean="0">
                <a:solidFill>
                  <a:srgbClr val="0000FF"/>
                </a:solidFill>
              </a:rPr>
              <a:t>NOT</a:t>
            </a:r>
            <a:r>
              <a:rPr lang="en-US" sz="1200" b="1" dirty="0" smtClean="0">
                <a:solidFill>
                  <a:srgbClr val="0000FF"/>
                </a:solidFill>
              </a:rPr>
              <a:t> report it;</a:t>
            </a:r>
            <a:endParaRPr lang="en-US" sz="1200" b="1" dirty="0">
              <a:solidFill>
                <a:srgbClr val="0000FF"/>
              </a:solidFill>
            </a:endParaRPr>
          </a:p>
          <a:p>
            <a:r>
              <a:rPr lang="en-US" sz="800" dirty="0"/>
              <a:t> </a:t>
            </a:r>
          </a:p>
          <a:p>
            <a:r>
              <a:rPr lang="en-US" sz="1200" dirty="0" smtClean="0"/>
              <a:t>      injury </a:t>
            </a:r>
            <a:r>
              <a:rPr lang="en-US" sz="1200" dirty="0"/>
              <a:t>was an </a:t>
            </a:r>
            <a:r>
              <a:rPr lang="en-US" sz="1200" b="1" dirty="0">
                <a:solidFill>
                  <a:srgbClr val="0000FF"/>
                </a:solidFill>
              </a:rPr>
              <a:t>ACCIDENT:</a:t>
            </a:r>
            <a:endParaRPr lang="en-US" sz="1200" dirty="0">
              <a:solidFill>
                <a:srgbClr val="0000FF"/>
              </a:solidFill>
            </a:endParaRPr>
          </a:p>
          <a:p>
            <a:r>
              <a:rPr lang="en-US" sz="1200" dirty="0"/>
              <a:t>              </a:t>
            </a:r>
            <a:r>
              <a:rPr lang="en-US" sz="1200" dirty="0">
                <a:solidFill>
                  <a:srgbClr val="C00000"/>
                </a:solidFill>
              </a:rPr>
              <a:t> ■ </a:t>
            </a:r>
            <a:r>
              <a:rPr lang="en-US" sz="1200" dirty="0" smtClean="0">
                <a:solidFill>
                  <a:srgbClr val="C00000"/>
                </a:solidFill>
              </a:rPr>
              <a:t> </a:t>
            </a:r>
            <a:r>
              <a:rPr lang="en-US" sz="1200" b="1" dirty="0" smtClean="0">
                <a:solidFill>
                  <a:srgbClr val="0000FF"/>
                </a:solidFill>
              </a:rPr>
              <a:t>strangulation </a:t>
            </a:r>
            <a:r>
              <a:rPr lang="en-US" sz="1200" b="1" dirty="0">
                <a:solidFill>
                  <a:srgbClr val="0000FF"/>
                </a:solidFill>
              </a:rPr>
              <a:t>occurred through some </a:t>
            </a:r>
            <a:r>
              <a:rPr lang="en-US" sz="1200" b="1" dirty="0" smtClean="0">
                <a:solidFill>
                  <a:srgbClr val="0000FF"/>
                </a:solidFill>
              </a:rPr>
              <a:t>mistaken action</a:t>
            </a:r>
            <a:r>
              <a:rPr lang="en-US" sz="1200" dirty="0" smtClean="0"/>
              <a:t>/some </a:t>
            </a:r>
            <a:r>
              <a:rPr lang="en-US" sz="1200" dirty="0"/>
              <a:t>form of seemingly </a:t>
            </a:r>
            <a:r>
              <a:rPr lang="en-US" sz="1200" b="1" dirty="0">
                <a:solidFill>
                  <a:srgbClr val="0000FF"/>
                </a:solidFill>
              </a:rPr>
              <a:t>innocent </a:t>
            </a:r>
            <a:r>
              <a:rPr lang="en-US" sz="1200" b="1" dirty="0" smtClean="0">
                <a:solidFill>
                  <a:srgbClr val="0000FF"/>
                </a:solidFill>
              </a:rPr>
              <a:t>explanation </a:t>
            </a:r>
            <a:r>
              <a:rPr lang="en-US" sz="1200" b="1" dirty="0">
                <a:solidFill>
                  <a:srgbClr val="0000FF"/>
                </a:solidFill>
              </a:rPr>
              <a:t>for </a:t>
            </a:r>
            <a:r>
              <a:rPr lang="en-US" sz="1200" b="1" dirty="0" smtClean="0">
                <a:solidFill>
                  <a:srgbClr val="0000FF"/>
                </a:solidFill>
              </a:rPr>
              <a:t>injuries/victim </a:t>
            </a:r>
            <a:r>
              <a:rPr lang="en-US" sz="1200" b="1" dirty="0">
                <a:solidFill>
                  <a:srgbClr val="0000FF"/>
                </a:solidFill>
              </a:rPr>
              <a:t>claim:</a:t>
            </a:r>
          </a:p>
          <a:p>
            <a:r>
              <a:rPr lang="en-US" sz="1200" dirty="0">
                <a:solidFill>
                  <a:srgbClr val="C00000"/>
                </a:solidFill>
              </a:rPr>
              <a:t>                             </a:t>
            </a:r>
            <a:r>
              <a:rPr lang="en-US" sz="1200" dirty="0" smtClean="0">
                <a:solidFill>
                  <a:srgbClr val="C00000"/>
                </a:solidFill>
              </a:rPr>
              <a:t>●  </a:t>
            </a:r>
            <a:r>
              <a:rPr lang="en-US" sz="1200" dirty="0" smtClean="0"/>
              <a:t>assailant trying </a:t>
            </a:r>
            <a:r>
              <a:rPr lang="en-US" sz="1200" dirty="0"/>
              <a:t>to calm </a:t>
            </a:r>
            <a:r>
              <a:rPr lang="en-US" sz="1200" dirty="0" smtClean="0"/>
              <a:t>down victim </a:t>
            </a:r>
            <a:r>
              <a:rPr lang="en-US" sz="1200" dirty="0"/>
              <a:t>and </a:t>
            </a:r>
            <a:r>
              <a:rPr lang="en-US" sz="1200" dirty="0" smtClean="0"/>
              <a:t>hands—meant </a:t>
            </a:r>
            <a:r>
              <a:rPr lang="en-US" sz="1200" dirty="0"/>
              <a:t>to be placed on </a:t>
            </a:r>
            <a:r>
              <a:rPr lang="en-US" sz="1200" dirty="0" smtClean="0"/>
              <a:t>victim’s shoulders— </a:t>
            </a:r>
            <a:r>
              <a:rPr lang="en-US" sz="1200" dirty="0"/>
              <a:t>accidentally slipped to </a:t>
            </a:r>
            <a:r>
              <a:rPr lang="en-US" sz="1200" dirty="0" smtClean="0"/>
              <a:t>neck;                </a:t>
            </a:r>
            <a:endParaRPr lang="en-US" sz="1200" dirty="0"/>
          </a:p>
          <a:p>
            <a:r>
              <a:rPr lang="en-US" sz="1200" dirty="0">
                <a:solidFill>
                  <a:srgbClr val="C00000"/>
                </a:solidFill>
              </a:rPr>
              <a:t>               </a:t>
            </a:r>
            <a:r>
              <a:rPr lang="en-US" sz="1200" dirty="0" smtClean="0">
                <a:solidFill>
                  <a:srgbClr val="C00000"/>
                </a:solidFill>
              </a:rPr>
              <a:t>■  </a:t>
            </a:r>
            <a:r>
              <a:rPr lang="en-US" sz="1200" b="1" dirty="0">
                <a:solidFill>
                  <a:srgbClr val="0000FF"/>
                </a:solidFill>
              </a:rPr>
              <a:t>detailed account of incident can defeat this defense:</a:t>
            </a:r>
          </a:p>
          <a:p>
            <a:r>
              <a:rPr lang="en-US" sz="1200" dirty="0">
                <a:solidFill>
                  <a:srgbClr val="C00000"/>
                </a:solidFill>
              </a:rPr>
              <a:t>                             ● </a:t>
            </a:r>
            <a:r>
              <a:rPr lang="en-US" sz="1200" dirty="0"/>
              <a:t>is </a:t>
            </a:r>
            <a:r>
              <a:rPr lang="en-US" sz="1200" dirty="0" smtClean="0"/>
              <a:t>conduct </a:t>
            </a:r>
            <a:r>
              <a:rPr lang="en-US" sz="1200" dirty="0"/>
              <a:t>described by </a:t>
            </a:r>
            <a:r>
              <a:rPr lang="en-US" sz="1200" dirty="0" smtClean="0"/>
              <a:t>assailant </a:t>
            </a:r>
            <a:r>
              <a:rPr lang="en-US" sz="1200" dirty="0"/>
              <a:t>consistent with </a:t>
            </a:r>
            <a:r>
              <a:rPr lang="en-US" sz="1200" dirty="0" smtClean="0"/>
              <a:t>injuries </a:t>
            </a:r>
            <a:r>
              <a:rPr lang="en-US" sz="1200" dirty="0"/>
              <a:t>received by </a:t>
            </a:r>
            <a:r>
              <a:rPr lang="en-US" sz="1200" dirty="0" smtClean="0"/>
              <a:t>victim</a:t>
            </a:r>
            <a:r>
              <a:rPr lang="en-US" sz="1200" dirty="0"/>
              <a:t>? </a:t>
            </a:r>
          </a:p>
          <a:p>
            <a:r>
              <a:rPr lang="en-US" sz="1200" dirty="0">
                <a:solidFill>
                  <a:srgbClr val="C00000"/>
                </a:solidFill>
              </a:rPr>
              <a:t>                             ● </a:t>
            </a:r>
            <a:r>
              <a:rPr lang="en-US" sz="1200" b="1" dirty="0">
                <a:solidFill>
                  <a:srgbClr val="0000FF"/>
                </a:solidFill>
              </a:rPr>
              <a:t>when accidental there is usually </a:t>
            </a:r>
            <a:r>
              <a:rPr lang="en-US" sz="1200" b="1" dirty="0" smtClean="0">
                <a:solidFill>
                  <a:srgbClr val="0000FF"/>
                </a:solidFill>
              </a:rPr>
              <a:t>apology </a:t>
            </a:r>
            <a:r>
              <a:rPr lang="en-US" sz="1200" b="1" dirty="0">
                <a:solidFill>
                  <a:srgbClr val="0000FF"/>
                </a:solidFill>
              </a:rPr>
              <a:t>after </a:t>
            </a:r>
            <a:r>
              <a:rPr lang="en-US" sz="1200" b="1" dirty="0" smtClean="0">
                <a:solidFill>
                  <a:srgbClr val="0000FF"/>
                </a:solidFill>
              </a:rPr>
              <a:t>accident</a:t>
            </a:r>
            <a:r>
              <a:rPr lang="en-US" sz="1200" b="1" dirty="0">
                <a:solidFill>
                  <a:srgbClr val="0000FF"/>
                </a:solidFill>
              </a:rPr>
              <a:t>; </a:t>
            </a:r>
            <a:r>
              <a:rPr lang="en-US" sz="1200" dirty="0"/>
              <a:t>Was there any indication of this</a:t>
            </a:r>
            <a:r>
              <a:rPr lang="en-US" sz="1200" dirty="0" smtClean="0"/>
              <a:t>?</a:t>
            </a:r>
          </a:p>
          <a:p>
            <a:endParaRPr lang="en-US" sz="800" dirty="0"/>
          </a:p>
          <a:p>
            <a:r>
              <a:rPr lang="en-US" sz="1200" dirty="0" smtClean="0"/>
              <a:t>      acted </a:t>
            </a:r>
            <a:r>
              <a:rPr lang="en-US" sz="1200" dirty="0"/>
              <a:t>in </a:t>
            </a:r>
            <a:r>
              <a:rPr lang="en-US" sz="1200" b="1" u="sng" dirty="0">
                <a:solidFill>
                  <a:srgbClr val="0000FF"/>
                </a:solidFill>
              </a:rPr>
              <a:t>SELF-DEFENSE/MUTUAL COMBAT</a:t>
            </a:r>
            <a:r>
              <a:rPr lang="en-US" sz="1200" b="1" dirty="0">
                <a:solidFill>
                  <a:srgbClr val="0000FF"/>
                </a:solidFill>
              </a:rPr>
              <a:t>/dominant aggressor:</a:t>
            </a:r>
            <a:endParaRPr lang="en-US" sz="1200" dirty="0">
              <a:solidFill>
                <a:srgbClr val="0000FF"/>
              </a:solidFill>
            </a:endParaRPr>
          </a:p>
          <a:p>
            <a:r>
              <a:rPr lang="en-US" sz="1200" dirty="0">
                <a:solidFill>
                  <a:srgbClr val="C00000"/>
                </a:solidFill>
              </a:rPr>
              <a:t>               ■ </a:t>
            </a:r>
            <a:r>
              <a:rPr lang="en-US" sz="1200" dirty="0" smtClean="0">
                <a:solidFill>
                  <a:srgbClr val="C00000"/>
                </a:solidFill>
              </a:rPr>
              <a:t> </a:t>
            </a:r>
            <a:r>
              <a:rPr lang="en-US" sz="1200" dirty="0" smtClean="0"/>
              <a:t>combined with other </a:t>
            </a:r>
            <a:r>
              <a:rPr lang="en-US" sz="1200" dirty="0"/>
              <a:t>defenses:</a:t>
            </a:r>
          </a:p>
          <a:p>
            <a:r>
              <a:rPr lang="en-US" sz="1200" dirty="0">
                <a:solidFill>
                  <a:srgbClr val="C00000"/>
                </a:solidFill>
              </a:rPr>
              <a:t>               ■ </a:t>
            </a:r>
            <a:r>
              <a:rPr lang="en-US" sz="1200" dirty="0" smtClean="0">
                <a:solidFill>
                  <a:srgbClr val="C00000"/>
                </a:solidFill>
              </a:rPr>
              <a:t> </a:t>
            </a:r>
            <a:r>
              <a:rPr lang="en-US" sz="1200" dirty="0" smtClean="0"/>
              <a:t>assailant claims </a:t>
            </a:r>
            <a:r>
              <a:rPr lang="en-US" sz="1200" dirty="0"/>
              <a:t>he/she was using force to combat </a:t>
            </a:r>
            <a:r>
              <a:rPr lang="en-US" sz="1200" dirty="0" smtClean="0"/>
              <a:t>/defend </a:t>
            </a:r>
            <a:r>
              <a:rPr lang="en-US" sz="1200" dirty="0"/>
              <a:t>against attack by </a:t>
            </a:r>
            <a:r>
              <a:rPr lang="en-US" sz="1200" dirty="0" smtClean="0"/>
              <a:t>victim</a:t>
            </a:r>
            <a:r>
              <a:rPr lang="en-US" sz="1200" dirty="0"/>
              <a:t>;</a:t>
            </a:r>
          </a:p>
          <a:p>
            <a:r>
              <a:rPr lang="en-US" sz="1200" dirty="0">
                <a:solidFill>
                  <a:srgbClr val="C00000"/>
                </a:solidFill>
              </a:rPr>
              <a:t>               ■ </a:t>
            </a:r>
            <a:r>
              <a:rPr lang="en-US" sz="1200" dirty="0" smtClean="0">
                <a:solidFill>
                  <a:srgbClr val="C00000"/>
                </a:solidFill>
              </a:rPr>
              <a:t> </a:t>
            </a:r>
            <a:r>
              <a:rPr lang="en-US" sz="1200" b="1" dirty="0" smtClean="0">
                <a:solidFill>
                  <a:srgbClr val="0000FF"/>
                </a:solidFill>
              </a:rPr>
              <a:t>victim </a:t>
            </a:r>
            <a:r>
              <a:rPr lang="en-US" sz="1200" b="1" dirty="0">
                <a:solidFill>
                  <a:srgbClr val="0000FF"/>
                </a:solidFill>
              </a:rPr>
              <a:t>may recant and give this as an explanation for what </a:t>
            </a:r>
            <a:r>
              <a:rPr lang="en-US" sz="1200" b="1" dirty="0" smtClean="0">
                <a:solidFill>
                  <a:srgbClr val="0000FF"/>
                </a:solidFill>
              </a:rPr>
              <a:t>occurred</a:t>
            </a:r>
            <a:r>
              <a:rPr lang="en-US" sz="1200" b="1" dirty="0">
                <a:solidFill>
                  <a:srgbClr val="0000FF"/>
                </a:solidFill>
              </a:rPr>
              <a:t>:</a:t>
            </a:r>
          </a:p>
          <a:p>
            <a:r>
              <a:rPr lang="en-US" sz="1200" dirty="0">
                <a:solidFill>
                  <a:srgbClr val="C00000"/>
                </a:solidFill>
              </a:rPr>
              <a:t>                                 ● </a:t>
            </a:r>
            <a:r>
              <a:rPr lang="en-US" sz="1200" dirty="0"/>
              <a:t>“Everything I told the officer was correct, except it </a:t>
            </a:r>
            <a:r>
              <a:rPr lang="en-US" sz="1200" dirty="0" smtClean="0"/>
              <a:t>all </a:t>
            </a:r>
            <a:r>
              <a:rPr lang="en-US" sz="1200" dirty="0"/>
              <a:t>occurred after I attacked the defendant.” </a:t>
            </a:r>
            <a:endParaRPr lang="en-US" sz="12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80365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610600" cy="4216539"/>
          </a:xfrm>
          <a:prstGeom prst="rect">
            <a:avLst/>
          </a:prstGeom>
          <a:noFill/>
        </p:spPr>
        <p:txBody>
          <a:bodyPr wrap="square" rtlCol="0">
            <a:spAutoFit/>
          </a:bodyPr>
          <a:lstStyle/>
          <a:p>
            <a:pPr algn="ctr"/>
            <a:r>
              <a:rPr lang="en-US" b="1" dirty="0">
                <a:solidFill>
                  <a:srgbClr val="0000FF"/>
                </a:solidFill>
              </a:rPr>
              <a:t>WHY INVESTIGATE </a:t>
            </a:r>
            <a:r>
              <a:rPr lang="en-US" sz="2400" b="1" u="sng" dirty="0">
                <a:solidFill>
                  <a:srgbClr val="0000FF"/>
                </a:solidFill>
              </a:rPr>
              <a:t>NON-FATAL</a:t>
            </a:r>
            <a:r>
              <a:rPr lang="en-US" b="1" dirty="0">
                <a:solidFill>
                  <a:srgbClr val="0000FF"/>
                </a:solidFill>
              </a:rPr>
              <a:t> STRANGULATION</a:t>
            </a:r>
            <a:r>
              <a:rPr lang="en-US" b="1" dirty="0" smtClean="0">
                <a:solidFill>
                  <a:srgbClr val="0000FF"/>
                </a:solidFill>
              </a:rPr>
              <a:t>?</a:t>
            </a:r>
          </a:p>
          <a:p>
            <a:pPr algn="ctr"/>
            <a:endParaRPr lang="en-US" sz="1600" b="1" dirty="0">
              <a:solidFill>
                <a:srgbClr val="0000FF"/>
              </a:solidFill>
            </a:endParaRPr>
          </a:p>
          <a:p>
            <a:r>
              <a:rPr lang="en-US" b="1" u="sng" dirty="0" smtClean="0">
                <a:solidFill>
                  <a:srgbClr val="0000FF"/>
                </a:solidFill>
              </a:rPr>
              <a:t>NON-FATAL</a:t>
            </a:r>
            <a:r>
              <a:rPr lang="en-US" sz="1400" b="1" dirty="0" smtClean="0"/>
              <a:t> STRANGULATION:</a:t>
            </a:r>
          </a:p>
          <a:p>
            <a:endParaRPr lang="en-US" sz="1400" dirty="0" smtClean="0"/>
          </a:p>
          <a:p>
            <a:r>
              <a:rPr lang="en-US" sz="1400" b="1" dirty="0" smtClean="0"/>
              <a:t>	</a:t>
            </a:r>
            <a:r>
              <a:rPr lang="en-US" sz="1400" b="1" dirty="0" smtClean="0">
                <a:solidFill>
                  <a:srgbClr val="C00000"/>
                </a:solidFill>
                <a:cs typeface="Arial"/>
              </a:rPr>
              <a:t>►</a:t>
            </a:r>
            <a:r>
              <a:rPr lang="en-US" sz="1400" b="1" dirty="0" smtClean="0">
                <a:cs typeface="Arial"/>
              </a:rPr>
              <a:t> </a:t>
            </a:r>
            <a:r>
              <a:rPr lang="en-US" sz="1400" dirty="0" smtClean="0"/>
              <a:t>one </a:t>
            </a:r>
            <a:r>
              <a:rPr lang="en-US" sz="1400" dirty="0"/>
              <a:t>of </a:t>
            </a:r>
            <a:r>
              <a:rPr lang="en-US" sz="1400" dirty="0" smtClean="0"/>
              <a:t>most </a:t>
            </a:r>
            <a:r>
              <a:rPr lang="en-US" sz="1400" dirty="0"/>
              <a:t>lethal forms of domestic violence</a:t>
            </a:r>
            <a:r>
              <a:rPr lang="en-US" sz="1400" dirty="0" smtClean="0"/>
              <a:t>:</a:t>
            </a:r>
          </a:p>
          <a:p>
            <a:r>
              <a:rPr lang="en-US" sz="1400" dirty="0" smtClean="0"/>
              <a:t>               		</a:t>
            </a:r>
            <a:r>
              <a:rPr lang="en-US" sz="1400" dirty="0" smtClean="0">
                <a:solidFill>
                  <a:srgbClr val="C00000"/>
                </a:solidFill>
              </a:rPr>
              <a:t>■</a:t>
            </a:r>
            <a:r>
              <a:rPr lang="en-US" sz="1400" dirty="0" smtClean="0"/>
              <a:t> strangulation victim is </a:t>
            </a:r>
            <a:r>
              <a:rPr lang="en-US" sz="1400" dirty="0"/>
              <a:t>at </a:t>
            </a:r>
            <a:r>
              <a:rPr lang="en-US" sz="1400" b="1" u="sng" dirty="0" smtClean="0">
                <a:solidFill>
                  <a:srgbClr val="0000FF"/>
                </a:solidFill>
              </a:rPr>
              <a:t>EDGE OF DEATH;</a:t>
            </a:r>
            <a:endParaRPr lang="en-US" sz="1400" b="1" u="sng" dirty="0">
              <a:solidFill>
                <a:srgbClr val="0000FF"/>
              </a:solidFill>
            </a:endParaRPr>
          </a:p>
          <a:p>
            <a:endParaRPr lang="en-US" sz="1400" dirty="0" smtClean="0"/>
          </a:p>
          <a:p>
            <a:r>
              <a:rPr lang="en-US" sz="1400" dirty="0" smtClean="0"/>
              <a:t>	</a:t>
            </a:r>
            <a:r>
              <a:rPr lang="en-US" sz="1400" b="1" dirty="0" smtClean="0">
                <a:cs typeface="Arial"/>
              </a:rPr>
              <a:t> </a:t>
            </a:r>
            <a:r>
              <a:rPr lang="en-US" sz="1400" b="1" dirty="0" smtClean="0">
                <a:solidFill>
                  <a:srgbClr val="C00000"/>
                </a:solidFill>
                <a:cs typeface="Arial"/>
              </a:rPr>
              <a:t>►</a:t>
            </a:r>
            <a:r>
              <a:rPr lang="en-US" sz="1400" b="1" dirty="0" smtClean="0">
                <a:cs typeface="Arial"/>
              </a:rPr>
              <a:t> </a:t>
            </a:r>
            <a:r>
              <a:rPr lang="en-US" sz="1400" dirty="0" smtClean="0"/>
              <a:t>indicator </a:t>
            </a:r>
            <a:r>
              <a:rPr lang="en-US" sz="1400" dirty="0"/>
              <a:t>of </a:t>
            </a:r>
            <a:r>
              <a:rPr lang="en-US" sz="1400" b="1" u="sng" dirty="0" smtClean="0">
                <a:solidFill>
                  <a:srgbClr val="0000FF"/>
                </a:solidFill>
              </a:rPr>
              <a:t>chronic/repeated</a:t>
            </a:r>
            <a:r>
              <a:rPr lang="en-US" sz="1400" dirty="0" smtClean="0"/>
              <a:t> </a:t>
            </a:r>
            <a:r>
              <a:rPr lang="en-US" sz="1400" dirty="0"/>
              <a:t>intimate partner </a:t>
            </a:r>
            <a:r>
              <a:rPr lang="en-US" sz="1400" b="1" dirty="0" smtClean="0">
                <a:solidFill>
                  <a:srgbClr val="0000FF"/>
                </a:solidFill>
              </a:rPr>
              <a:t>violence:</a:t>
            </a:r>
          </a:p>
          <a:p>
            <a:r>
              <a:rPr lang="en-US" sz="1400" b="1" dirty="0" smtClean="0"/>
              <a:t>		</a:t>
            </a:r>
            <a:r>
              <a:rPr lang="en-US" sz="1400" b="1" dirty="0" smtClean="0">
                <a:solidFill>
                  <a:srgbClr val="C00000"/>
                </a:solidFill>
                <a:cs typeface="Arial"/>
              </a:rPr>
              <a:t>■ </a:t>
            </a:r>
            <a:r>
              <a:rPr lang="en-US" sz="1400" b="1" dirty="0" smtClean="0">
                <a:solidFill>
                  <a:srgbClr val="0000FF"/>
                </a:solidFill>
              </a:rPr>
              <a:t>favorite </a:t>
            </a:r>
            <a:r>
              <a:rPr lang="en-US" sz="1400" b="1" dirty="0">
                <a:solidFill>
                  <a:srgbClr val="0000FF"/>
                </a:solidFill>
              </a:rPr>
              <a:t>tactic of </a:t>
            </a:r>
            <a:r>
              <a:rPr lang="en-US" sz="1400" b="1" u="sng" dirty="0">
                <a:solidFill>
                  <a:srgbClr val="0000FF"/>
                </a:solidFill>
              </a:rPr>
              <a:t>experienced/repeat</a:t>
            </a:r>
            <a:r>
              <a:rPr lang="en-US" sz="1400" b="1" dirty="0">
                <a:solidFill>
                  <a:srgbClr val="0000FF"/>
                </a:solidFill>
              </a:rPr>
              <a:t> batterers; </a:t>
            </a:r>
            <a:endParaRPr lang="en-US" sz="1400" dirty="0"/>
          </a:p>
          <a:p>
            <a:r>
              <a:rPr lang="en-US" sz="1400" dirty="0"/>
              <a:t>               </a:t>
            </a:r>
            <a:r>
              <a:rPr lang="en-US" sz="1400" dirty="0" smtClean="0"/>
              <a:t>			</a:t>
            </a:r>
            <a:r>
              <a:rPr lang="en-US" sz="1400" dirty="0" smtClean="0">
                <a:solidFill>
                  <a:srgbClr val="C00000"/>
                </a:solidFill>
              </a:rPr>
              <a:t>● </a:t>
            </a:r>
            <a:r>
              <a:rPr lang="en-US" sz="1400" dirty="0"/>
              <a:t>often</a:t>
            </a:r>
            <a:r>
              <a:rPr lang="en-US" sz="1400" b="1" dirty="0"/>
              <a:t> </a:t>
            </a:r>
            <a:r>
              <a:rPr lang="en-US" sz="1400" b="1" dirty="0">
                <a:solidFill>
                  <a:srgbClr val="0000FF"/>
                </a:solidFill>
              </a:rPr>
              <a:t>leaves no visible marks/injuries;</a:t>
            </a:r>
            <a:endParaRPr lang="en-US" sz="1400" dirty="0">
              <a:solidFill>
                <a:srgbClr val="0000FF"/>
              </a:solidFill>
            </a:endParaRPr>
          </a:p>
          <a:p>
            <a:r>
              <a:rPr lang="en-US" sz="1400" dirty="0"/>
              <a:t>               </a:t>
            </a:r>
            <a:r>
              <a:rPr lang="en-US" sz="1400" dirty="0" smtClean="0"/>
              <a:t>			</a:t>
            </a:r>
            <a:r>
              <a:rPr lang="en-US" sz="1400" dirty="0" smtClean="0">
                <a:solidFill>
                  <a:srgbClr val="C00000"/>
                </a:solidFill>
              </a:rPr>
              <a:t>●</a:t>
            </a:r>
            <a:r>
              <a:rPr lang="en-US" sz="1400" dirty="0" smtClean="0"/>
              <a:t> </a:t>
            </a:r>
            <a:r>
              <a:rPr lang="en-US" sz="1400" b="1" dirty="0">
                <a:solidFill>
                  <a:srgbClr val="0000FF"/>
                </a:solidFill>
              </a:rPr>
              <a:t>causes the victim terror</a:t>
            </a:r>
            <a:r>
              <a:rPr lang="en-US" sz="1400" dirty="0"/>
              <a:t>/fear of dying when used:</a:t>
            </a:r>
          </a:p>
          <a:p>
            <a:r>
              <a:rPr lang="en-US" sz="1400" dirty="0"/>
              <a:t>                           </a:t>
            </a:r>
            <a:r>
              <a:rPr lang="en-US" sz="1400" dirty="0" smtClean="0"/>
              <a:t>			</a:t>
            </a:r>
            <a:r>
              <a:rPr lang="en-US" sz="1400" dirty="0" smtClean="0">
                <a:solidFill>
                  <a:srgbClr val="C00000"/>
                </a:solidFill>
                <a:cs typeface="Arial"/>
              </a:rPr>
              <a:t>♦</a:t>
            </a:r>
            <a:r>
              <a:rPr lang="en-US" sz="1400" dirty="0" smtClean="0"/>
              <a:t> </a:t>
            </a:r>
            <a:r>
              <a:rPr lang="en-US" sz="1400" b="1" u="sng" dirty="0" smtClean="0">
                <a:solidFill>
                  <a:srgbClr val="0000FF"/>
                </a:solidFill>
              </a:rPr>
              <a:t>profound/CONTINUING</a:t>
            </a:r>
            <a:r>
              <a:rPr lang="en-US" sz="1400" b="1" dirty="0" smtClean="0">
                <a:solidFill>
                  <a:srgbClr val="0000FF"/>
                </a:solidFill>
              </a:rPr>
              <a:t> </a:t>
            </a:r>
            <a:r>
              <a:rPr lang="en-US" sz="1400" b="1" dirty="0">
                <a:solidFill>
                  <a:srgbClr val="0000FF"/>
                </a:solidFill>
              </a:rPr>
              <a:t>psychological effect;</a:t>
            </a:r>
            <a:r>
              <a:rPr lang="en-US" sz="1400" dirty="0">
                <a:solidFill>
                  <a:srgbClr val="0000FF"/>
                </a:solidFill>
              </a:rPr>
              <a:t>    </a:t>
            </a:r>
            <a:endParaRPr lang="en-US" sz="1400" dirty="0" smtClean="0">
              <a:solidFill>
                <a:srgbClr val="0000FF"/>
              </a:solidFill>
            </a:endParaRPr>
          </a:p>
          <a:p>
            <a:endParaRPr lang="en-US" sz="1400" dirty="0" smtClean="0"/>
          </a:p>
          <a:p>
            <a:r>
              <a:rPr lang="en-US" sz="1400" dirty="0" smtClean="0"/>
              <a:t>	</a:t>
            </a:r>
            <a:r>
              <a:rPr lang="en-US" sz="1400" b="1" dirty="0" smtClean="0">
                <a:solidFill>
                  <a:srgbClr val="C00000"/>
                </a:solidFill>
                <a:cs typeface="Arial"/>
              </a:rPr>
              <a:t> ► </a:t>
            </a:r>
            <a:r>
              <a:rPr lang="en-US" sz="1400" b="1" dirty="0" smtClean="0">
                <a:solidFill>
                  <a:srgbClr val="0000FF"/>
                </a:solidFill>
              </a:rPr>
              <a:t>precursor to </a:t>
            </a:r>
            <a:r>
              <a:rPr lang="en-US" sz="1400" b="1" dirty="0">
                <a:solidFill>
                  <a:srgbClr val="0000FF"/>
                </a:solidFill>
              </a:rPr>
              <a:t>more serious physical attacks, </a:t>
            </a:r>
            <a:r>
              <a:rPr lang="en-US" sz="1400" dirty="0"/>
              <a:t>including </a:t>
            </a:r>
            <a:r>
              <a:rPr lang="en-US" sz="1400" dirty="0" smtClean="0"/>
              <a:t>homicide; </a:t>
            </a:r>
          </a:p>
          <a:p>
            <a:endParaRPr lang="en-US" sz="1400" dirty="0">
              <a:solidFill>
                <a:srgbClr val="0000FF"/>
              </a:solidFill>
            </a:endParaRPr>
          </a:p>
          <a:p>
            <a:r>
              <a:rPr lang="en-US" sz="1400" dirty="0" smtClean="0"/>
              <a:t>	</a:t>
            </a:r>
            <a:r>
              <a:rPr lang="en-US" sz="1400" b="1" dirty="0" smtClean="0">
                <a:solidFill>
                  <a:srgbClr val="C00000"/>
                </a:solidFill>
                <a:cs typeface="Arial"/>
              </a:rPr>
              <a:t> ► </a:t>
            </a:r>
            <a:r>
              <a:rPr lang="en-US" sz="1400" b="1" dirty="0" smtClean="0">
                <a:solidFill>
                  <a:srgbClr val="0000FF"/>
                </a:solidFill>
              </a:rPr>
              <a:t>minimized/trivialized </a:t>
            </a:r>
            <a:r>
              <a:rPr lang="en-US" sz="1400" b="1" dirty="0">
                <a:solidFill>
                  <a:srgbClr val="0000FF"/>
                </a:solidFill>
              </a:rPr>
              <a:t>by </a:t>
            </a:r>
            <a:r>
              <a:rPr lang="en-US" sz="1400" b="1" dirty="0" smtClean="0">
                <a:solidFill>
                  <a:srgbClr val="0000FF"/>
                </a:solidFill>
              </a:rPr>
              <a:t>law </a:t>
            </a:r>
            <a:r>
              <a:rPr lang="en-US" sz="1400" b="1" dirty="0">
                <a:solidFill>
                  <a:srgbClr val="0000FF"/>
                </a:solidFill>
              </a:rPr>
              <a:t>enforcement </a:t>
            </a:r>
            <a:r>
              <a:rPr lang="en-US" sz="1400" b="1" dirty="0" smtClean="0">
                <a:solidFill>
                  <a:srgbClr val="0000FF"/>
                </a:solidFill>
              </a:rPr>
              <a:t>officers,</a:t>
            </a:r>
            <a:r>
              <a:rPr lang="en-US" sz="1400" dirty="0" smtClean="0">
                <a:solidFill>
                  <a:srgbClr val="0000FF"/>
                </a:solidFill>
              </a:rPr>
              <a:t> </a:t>
            </a:r>
            <a:r>
              <a:rPr lang="en-US" sz="1400" dirty="0" smtClean="0"/>
              <a:t>medical professionals,  advocacy</a:t>
            </a:r>
            <a:r>
              <a:rPr lang="en-US" sz="1400" dirty="0"/>
              <a:t>, </a:t>
            </a:r>
            <a:endParaRPr lang="en-US" sz="1400" dirty="0" smtClean="0"/>
          </a:p>
          <a:p>
            <a:r>
              <a:rPr lang="en-US" sz="1400" dirty="0"/>
              <a:t> </a:t>
            </a:r>
            <a:r>
              <a:rPr lang="en-US" sz="1400" dirty="0" smtClean="0"/>
              <a:t>                             mental </a:t>
            </a:r>
            <a:r>
              <a:rPr lang="en-US" sz="1400" dirty="0"/>
              <a:t>health professionals and </a:t>
            </a:r>
            <a:r>
              <a:rPr lang="en-US" sz="1400" b="1" dirty="0">
                <a:solidFill>
                  <a:srgbClr val="0000FF"/>
                </a:solidFill>
              </a:rPr>
              <a:t>prosecutors </a:t>
            </a:r>
            <a:r>
              <a:rPr lang="en-US" sz="1400" dirty="0"/>
              <a:t>who come into </a:t>
            </a:r>
            <a:r>
              <a:rPr lang="en-US" sz="1400" dirty="0" smtClean="0"/>
              <a:t>contact with victim:</a:t>
            </a:r>
          </a:p>
          <a:p>
            <a:r>
              <a:rPr lang="en-US" sz="1400" dirty="0"/>
              <a:t>	</a:t>
            </a:r>
            <a:r>
              <a:rPr lang="en-US" sz="1400" dirty="0" smtClean="0"/>
              <a:t>	</a:t>
            </a:r>
            <a:r>
              <a:rPr lang="en-US" sz="1400" dirty="0" smtClean="0">
                <a:solidFill>
                  <a:srgbClr val="C00000"/>
                </a:solidFill>
                <a:cs typeface="Arial"/>
              </a:rPr>
              <a:t>■</a:t>
            </a:r>
            <a:r>
              <a:rPr lang="en-US" sz="1400" dirty="0" smtClean="0">
                <a:cs typeface="Arial"/>
              </a:rPr>
              <a:t> </a:t>
            </a:r>
            <a:r>
              <a:rPr lang="en-US" sz="1400" b="1" dirty="0" smtClean="0">
                <a:solidFill>
                  <a:srgbClr val="0000FF"/>
                </a:solidFill>
                <a:cs typeface="Arial"/>
              </a:rPr>
              <a:t>heavy reliance on </a:t>
            </a:r>
            <a:r>
              <a:rPr lang="en-US" sz="1400" b="1" u="sng" dirty="0" smtClean="0">
                <a:solidFill>
                  <a:srgbClr val="0000FF"/>
                </a:solidFill>
                <a:cs typeface="Arial"/>
              </a:rPr>
              <a:t>VISIBLE</a:t>
            </a:r>
            <a:r>
              <a:rPr lang="en-US" sz="1400" b="1" dirty="0" smtClean="0">
                <a:solidFill>
                  <a:srgbClr val="0000FF"/>
                </a:solidFill>
                <a:cs typeface="Arial"/>
              </a:rPr>
              <a:t> injuries </a:t>
            </a:r>
            <a:r>
              <a:rPr lang="en-US" sz="1400" dirty="0" smtClean="0">
                <a:cs typeface="Arial"/>
              </a:rPr>
              <a:t>to corroborate domestic violence;</a:t>
            </a:r>
            <a:r>
              <a:rPr lang="en-US" sz="1400" dirty="0" smtClean="0"/>
              <a:t> </a:t>
            </a:r>
            <a:endParaRPr lang="en-US" sz="1400"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3896096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86800" cy="5078313"/>
          </a:xfrm>
          <a:prstGeom prst="rect">
            <a:avLst/>
          </a:prstGeom>
          <a:noFill/>
        </p:spPr>
        <p:txBody>
          <a:bodyPr wrap="square" rtlCol="0">
            <a:spAutoFit/>
          </a:bodyPr>
          <a:lstStyle/>
          <a:p>
            <a:pPr algn="ctr"/>
            <a:r>
              <a:rPr lang="en-US" sz="2400" b="1" u="sng" dirty="0" smtClean="0">
                <a:solidFill>
                  <a:srgbClr val="0000FF"/>
                </a:solidFill>
              </a:rPr>
              <a:t>DOCUMENTING/REPORTING NON-FATAL STRANGULATION</a:t>
            </a:r>
          </a:p>
          <a:p>
            <a:pPr algn="ctr"/>
            <a:endParaRPr lang="en-US" b="1" dirty="0" smtClean="0">
              <a:solidFill>
                <a:srgbClr val="0000FF"/>
              </a:solidFill>
            </a:endParaRPr>
          </a:p>
          <a:p>
            <a:pPr algn="ctr"/>
            <a:r>
              <a:rPr lang="en-US" sz="1200" dirty="0" smtClean="0"/>
              <a:t>“The practice of evidence-based prosecution, also known as “victimless prosecution” is not a new occurrence.  </a:t>
            </a:r>
            <a:r>
              <a:rPr lang="en-US" sz="1200" b="1" dirty="0" smtClean="0">
                <a:solidFill>
                  <a:srgbClr val="0000FF"/>
                </a:solidFill>
              </a:rPr>
              <a:t>Evidence-based prosecution in domestic violence strangulation cases is the process of  using  ‘independent corroborative evidence to prove elements of a crime without relying on the victim’s testimony.’</a:t>
            </a:r>
            <a:r>
              <a:rPr lang="en-US" sz="1200" dirty="0" smtClean="0"/>
              <a:t> There are five types of evidence, both collected at the scene of a domestic violence incident and supplemented through other means, which can be used effectively to prosecute an abuser who strangles a victim.  The five types of evidence are:  a 911 telephone recording;  photographs; physical evidence; and expert testimony.</a:t>
            </a:r>
          </a:p>
          <a:p>
            <a:pPr algn="ctr"/>
            <a:endParaRPr lang="en-US" sz="1000" dirty="0"/>
          </a:p>
          <a:p>
            <a:pPr algn="ctr"/>
            <a:r>
              <a:rPr lang="en-US" sz="1200" b="1" dirty="0" smtClean="0">
                <a:solidFill>
                  <a:srgbClr val="0000FF"/>
                </a:solidFill>
              </a:rPr>
              <a:t>“The </a:t>
            </a:r>
            <a:r>
              <a:rPr lang="en-US" sz="1200" b="1" dirty="0">
                <a:solidFill>
                  <a:srgbClr val="0000FF"/>
                </a:solidFill>
              </a:rPr>
              <a:t>nature of </a:t>
            </a:r>
            <a:r>
              <a:rPr lang="en-US" sz="1200" b="1" dirty="0" smtClean="0">
                <a:solidFill>
                  <a:srgbClr val="0000FF"/>
                </a:solidFill>
              </a:rPr>
              <a:t>evidence-based </a:t>
            </a:r>
            <a:r>
              <a:rPr lang="en-US" sz="1200" b="1" dirty="0">
                <a:solidFill>
                  <a:srgbClr val="0000FF"/>
                </a:solidFill>
              </a:rPr>
              <a:t>prosecution requires  a prosecutor to rely on both law  enforcement officials </a:t>
            </a:r>
            <a:r>
              <a:rPr lang="en-US" sz="1200" dirty="0"/>
              <a:t>and , in some cases, emergency </a:t>
            </a:r>
            <a:r>
              <a:rPr lang="en-US" sz="1200" dirty="0" smtClean="0"/>
              <a:t>room medical personnel </a:t>
            </a:r>
            <a:r>
              <a:rPr lang="en-US" sz="1200" b="1" dirty="0" smtClean="0">
                <a:solidFill>
                  <a:srgbClr val="0000FF"/>
                </a:solidFill>
              </a:rPr>
              <a:t>to collect  evidence at the scene of the domestic violence incident. </a:t>
            </a:r>
            <a:r>
              <a:rPr lang="en-US" sz="1200" dirty="0" smtClean="0"/>
              <a:t>In so doing, </a:t>
            </a:r>
            <a:r>
              <a:rPr lang="en-US" sz="1200" b="1" dirty="0" smtClean="0">
                <a:solidFill>
                  <a:srgbClr val="0000FF"/>
                </a:solidFill>
              </a:rPr>
              <a:t>even if a victim refuses to participate or recants, the prosecutor can still have sufficient evidence to bring the strangulation case to trial. </a:t>
            </a:r>
          </a:p>
          <a:p>
            <a:pPr algn="ctr"/>
            <a:endParaRPr lang="en-US" sz="1000" b="1" dirty="0">
              <a:solidFill>
                <a:srgbClr val="0000FF"/>
              </a:solidFill>
            </a:endParaRPr>
          </a:p>
          <a:p>
            <a:pPr algn="ctr"/>
            <a:r>
              <a:rPr lang="en-US" sz="1200" b="1" dirty="0" smtClean="0">
                <a:solidFill>
                  <a:srgbClr val="0000FF"/>
                </a:solidFill>
              </a:rPr>
              <a:t>“…law enforcement officials </a:t>
            </a:r>
            <a:r>
              <a:rPr lang="en-US" sz="1200" dirty="0" smtClean="0"/>
              <a:t>and emergency room medical personnel </a:t>
            </a:r>
            <a:r>
              <a:rPr lang="en-US" sz="1200" b="1" dirty="0" smtClean="0">
                <a:solidFill>
                  <a:srgbClr val="0000FF"/>
                </a:solidFill>
              </a:rPr>
              <a:t>need to understand the importance of documentation.  There may be a lot of evidence of strangulation , however, if it is not fully and accurately documented  a prosecutor cannot use it at trial. Everything that the victim, suspect  or witnesses say must be either written down verbatim or electronically recorded.  Every symptom described by the victim, however insignificant it might seem , must also be noted and photographed…law enforcement officials </a:t>
            </a:r>
            <a:r>
              <a:rPr lang="en-US" sz="1200" dirty="0" smtClean="0"/>
              <a:t>and</a:t>
            </a:r>
            <a:r>
              <a:rPr lang="en-US" sz="1200" b="1" dirty="0" smtClean="0">
                <a:solidFill>
                  <a:srgbClr val="0000FF"/>
                </a:solidFill>
              </a:rPr>
              <a:t> </a:t>
            </a:r>
            <a:r>
              <a:rPr lang="en-US" sz="1200" dirty="0" smtClean="0"/>
              <a:t>emergency room medical personnel </a:t>
            </a:r>
            <a:r>
              <a:rPr lang="en-US" sz="1200" b="1" dirty="0" smtClean="0">
                <a:solidFill>
                  <a:srgbClr val="0000FF"/>
                </a:solidFill>
              </a:rPr>
              <a:t>need to be educated about the importance of documenting everything and take every step possible to ensure complete and accurate documentation. </a:t>
            </a:r>
          </a:p>
          <a:p>
            <a:pPr algn="ctr"/>
            <a:endParaRPr lang="en-US" sz="1000" b="1" dirty="0" smtClean="0">
              <a:solidFill>
                <a:srgbClr val="0000FF"/>
              </a:solidFill>
            </a:endParaRPr>
          </a:p>
          <a:p>
            <a:pPr algn="ctr"/>
            <a:r>
              <a:rPr lang="en-US" sz="1200" b="1" dirty="0" smtClean="0">
                <a:solidFill>
                  <a:srgbClr val="0000FF"/>
                </a:solidFill>
              </a:rPr>
              <a:t>“By understanding  what questions to ask, what symptoms to look for and the importance of documentation, law enforcement officials </a:t>
            </a:r>
            <a:r>
              <a:rPr lang="en-US" sz="1200" dirty="0" smtClean="0"/>
              <a:t>and emergency room medical personnel </a:t>
            </a:r>
            <a:r>
              <a:rPr lang="en-US" sz="1200" b="1" dirty="0" smtClean="0">
                <a:solidFill>
                  <a:srgbClr val="0000FF"/>
                </a:solidFill>
              </a:rPr>
              <a:t>will help guarantee that prosecutors have all the necessary evidence and testimony to bring the strongest case possible to trial.”</a:t>
            </a:r>
          </a:p>
          <a:p>
            <a:pPr algn="r"/>
            <a:endParaRPr lang="en-US" sz="1200" b="1" dirty="0">
              <a:solidFill>
                <a:srgbClr val="0000FF"/>
              </a:solidFill>
            </a:endParaRPr>
          </a:p>
          <a:p>
            <a:pPr algn="r"/>
            <a:r>
              <a:rPr lang="en-US" sz="1200" b="1" i="1" dirty="0" smtClean="0"/>
              <a:t>“Obtaining Justice for Victims of Strangulation in Domestic Violence: </a:t>
            </a:r>
          </a:p>
          <a:p>
            <a:pPr algn="r"/>
            <a:r>
              <a:rPr lang="en-US" sz="1200" dirty="0" smtClean="0"/>
              <a:t>Evidence –based  Prosecution and  Strangulation Specific Training” by Brigitte P. </a:t>
            </a:r>
            <a:r>
              <a:rPr lang="en-US" sz="1200" dirty="0" err="1" smtClean="0"/>
              <a:t>Volochinsky</a:t>
            </a:r>
            <a:r>
              <a:rPr lang="en-US" sz="1200" dirty="0"/>
              <a:t> </a:t>
            </a:r>
            <a:r>
              <a:rPr lang="en-US" sz="1200" dirty="0" smtClean="0"/>
              <a:t>(2012)</a:t>
            </a:r>
            <a:endParaRPr lang="en-US" sz="1200" i="1"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459975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218" y="304800"/>
            <a:ext cx="8610600" cy="5478423"/>
          </a:xfrm>
          <a:prstGeom prst="rect">
            <a:avLst/>
          </a:prstGeom>
          <a:noFill/>
        </p:spPr>
        <p:txBody>
          <a:bodyPr wrap="square" rtlCol="0">
            <a:spAutoFit/>
          </a:bodyPr>
          <a:lstStyle/>
          <a:p>
            <a:pPr algn="ctr"/>
            <a:r>
              <a:rPr lang="en-US" b="1" u="sng" dirty="0">
                <a:solidFill>
                  <a:srgbClr val="0000FF"/>
                </a:solidFill>
              </a:rPr>
              <a:t>DOCUMENTING/REPORTING NON-FATAL STRANGULATION</a:t>
            </a:r>
          </a:p>
          <a:p>
            <a:endParaRPr lang="en-US" sz="1200" b="1" dirty="0" smtClean="0"/>
          </a:p>
          <a:p>
            <a:r>
              <a:rPr lang="en-US" sz="1200" b="1" dirty="0" smtClean="0">
                <a:solidFill>
                  <a:srgbClr val="C00000"/>
                </a:solidFill>
              </a:rPr>
              <a:t>►</a:t>
            </a:r>
            <a:r>
              <a:rPr lang="en-US" sz="1200" b="1" dirty="0" smtClean="0"/>
              <a:t>  </a:t>
            </a:r>
            <a:r>
              <a:rPr lang="en-US" sz="1200" b="1" dirty="0" smtClean="0">
                <a:solidFill>
                  <a:srgbClr val="0000FF"/>
                </a:solidFill>
              </a:rPr>
              <a:t>attention </a:t>
            </a:r>
            <a:r>
              <a:rPr lang="en-US" sz="1200" b="1" dirty="0">
                <a:solidFill>
                  <a:srgbClr val="0000FF"/>
                </a:solidFill>
              </a:rPr>
              <a:t>should be paid to </a:t>
            </a:r>
            <a:r>
              <a:rPr lang="en-US" sz="1200" b="1" dirty="0" smtClean="0">
                <a:solidFill>
                  <a:srgbClr val="0000FF"/>
                </a:solidFill>
              </a:rPr>
              <a:t>vocabulary </a:t>
            </a:r>
            <a:r>
              <a:rPr lang="en-US" sz="1200" b="1" dirty="0">
                <a:solidFill>
                  <a:srgbClr val="0000FF"/>
                </a:solidFill>
              </a:rPr>
              <a:t>used </a:t>
            </a:r>
            <a:r>
              <a:rPr lang="en-US" sz="1200" b="1" dirty="0"/>
              <a:t>when </a:t>
            </a:r>
            <a:r>
              <a:rPr lang="en-US" sz="1200" b="1" dirty="0" smtClean="0"/>
              <a:t>officers </a:t>
            </a:r>
            <a:r>
              <a:rPr lang="en-US" sz="1200" b="1" dirty="0"/>
              <a:t>report/document non-fatal strangulation incidents</a:t>
            </a:r>
            <a:r>
              <a:rPr lang="en-US" sz="1200" b="1" dirty="0" smtClean="0"/>
              <a:t>:</a:t>
            </a:r>
          </a:p>
          <a:p>
            <a:endParaRPr lang="en-US" sz="800" dirty="0"/>
          </a:p>
          <a:p>
            <a:r>
              <a:rPr lang="en-US" sz="1200" dirty="0">
                <a:solidFill>
                  <a:srgbClr val="C00000"/>
                </a:solidFill>
              </a:rPr>
              <a:t>               </a:t>
            </a:r>
            <a:r>
              <a:rPr lang="en-US" sz="1200" dirty="0" smtClean="0">
                <a:solidFill>
                  <a:srgbClr val="C00000"/>
                </a:solidFill>
              </a:rPr>
              <a:t>■  </a:t>
            </a:r>
            <a:r>
              <a:rPr lang="en-US" sz="1200" dirty="0"/>
              <a:t>most victims </a:t>
            </a:r>
            <a:r>
              <a:rPr lang="en-US" sz="1200" dirty="0" smtClean="0"/>
              <a:t>report </a:t>
            </a:r>
            <a:r>
              <a:rPr lang="en-US" sz="1200" dirty="0"/>
              <a:t>they were</a:t>
            </a:r>
            <a:r>
              <a:rPr lang="en-US" sz="1200" b="1" dirty="0"/>
              <a:t> </a:t>
            </a:r>
            <a:r>
              <a:rPr lang="en-US" sz="1200" b="1" dirty="0" smtClean="0"/>
              <a:t>“choked” </a:t>
            </a:r>
            <a:r>
              <a:rPr lang="en-US" sz="1200" b="1" dirty="0"/>
              <a:t>or </a:t>
            </a:r>
            <a:r>
              <a:rPr lang="en-US" sz="1200" b="1" dirty="0" smtClean="0"/>
              <a:t>“grabbed </a:t>
            </a:r>
            <a:r>
              <a:rPr lang="en-US" sz="1200" b="1" dirty="0"/>
              <a:t>by the </a:t>
            </a:r>
            <a:r>
              <a:rPr lang="en-US" sz="1200" b="1" dirty="0" smtClean="0"/>
              <a:t>neck”  when reporting this type of assault:</a:t>
            </a:r>
            <a:endParaRPr lang="en-US" sz="1200" dirty="0"/>
          </a:p>
          <a:p>
            <a:r>
              <a:rPr lang="en-US" sz="1200" b="1" dirty="0">
                <a:solidFill>
                  <a:srgbClr val="C00000"/>
                </a:solidFill>
              </a:rPr>
              <a:t>                          </a:t>
            </a:r>
            <a:r>
              <a:rPr lang="en-US" sz="1200" b="1" dirty="0" smtClean="0">
                <a:solidFill>
                  <a:srgbClr val="C00000"/>
                </a:solidFill>
              </a:rPr>
              <a:t>	</a:t>
            </a:r>
            <a:r>
              <a:rPr lang="en-US" sz="1200" dirty="0" smtClean="0">
                <a:solidFill>
                  <a:srgbClr val="C00000"/>
                </a:solidFill>
              </a:rPr>
              <a:t>●  </a:t>
            </a:r>
            <a:r>
              <a:rPr lang="en-US" sz="1200" dirty="0" smtClean="0"/>
              <a:t>this </a:t>
            </a:r>
            <a:r>
              <a:rPr lang="en-US" sz="1200" b="1" dirty="0" smtClean="0">
                <a:solidFill>
                  <a:srgbClr val="0000FF"/>
                </a:solidFill>
              </a:rPr>
              <a:t>verbiage does </a:t>
            </a:r>
            <a:r>
              <a:rPr lang="en-US" sz="1200" b="1" u="sng" dirty="0">
                <a:solidFill>
                  <a:srgbClr val="0000FF"/>
                </a:solidFill>
              </a:rPr>
              <a:t>not</a:t>
            </a:r>
            <a:r>
              <a:rPr lang="en-US" sz="1200" b="1" dirty="0">
                <a:solidFill>
                  <a:srgbClr val="0000FF"/>
                </a:solidFill>
              </a:rPr>
              <a:t> provide </a:t>
            </a:r>
            <a:r>
              <a:rPr lang="en-US" sz="1200" b="1" u="sng" dirty="0">
                <a:solidFill>
                  <a:srgbClr val="0000FF"/>
                </a:solidFill>
              </a:rPr>
              <a:t>sufficient</a:t>
            </a:r>
            <a:r>
              <a:rPr lang="en-US" sz="1200" b="1" dirty="0">
                <a:solidFill>
                  <a:srgbClr val="0000FF"/>
                </a:solidFill>
              </a:rPr>
              <a:t> detail </a:t>
            </a:r>
            <a:r>
              <a:rPr lang="en-US" sz="1200" dirty="0" smtClean="0"/>
              <a:t>to prosecute assailant for </a:t>
            </a:r>
            <a:r>
              <a:rPr lang="en-US" sz="1200" dirty="0"/>
              <a:t>strangulation</a:t>
            </a:r>
            <a:r>
              <a:rPr lang="en-US" sz="1200" dirty="0" smtClean="0"/>
              <a:t>;</a:t>
            </a:r>
          </a:p>
          <a:p>
            <a:endParaRPr lang="en-US" sz="800" dirty="0"/>
          </a:p>
          <a:p>
            <a:r>
              <a:rPr lang="en-US" sz="1200" b="1" dirty="0">
                <a:solidFill>
                  <a:srgbClr val="C00000"/>
                </a:solidFill>
              </a:rPr>
              <a:t>               ■ </a:t>
            </a:r>
            <a:r>
              <a:rPr lang="en-US" sz="1200" b="1" dirty="0" smtClean="0">
                <a:solidFill>
                  <a:srgbClr val="C00000"/>
                </a:solidFill>
              </a:rPr>
              <a:t> </a:t>
            </a:r>
            <a:r>
              <a:rPr lang="en-US" sz="1200" b="1" dirty="0" smtClean="0">
                <a:solidFill>
                  <a:srgbClr val="0000FF"/>
                </a:solidFill>
              </a:rPr>
              <a:t>use proper </a:t>
            </a:r>
            <a:r>
              <a:rPr lang="en-US" sz="1200" b="1" dirty="0">
                <a:solidFill>
                  <a:srgbClr val="0000FF"/>
                </a:solidFill>
              </a:rPr>
              <a:t>terms </a:t>
            </a:r>
            <a:r>
              <a:rPr lang="en-US" sz="1200" b="1" dirty="0" smtClean="0">
                <a:solidFill>
                  <a:srgbClr val="0000FF"/>
                </a:solidFill>
              </a:rPr>
              <a:t> STRANGLED/STRANGULATION/NON-FATAL STRANGULATION </a:t>
            </a:r>
            <a:r>
              <a:rPr lang="en-US" sz="1200" dirty="0" smtClean="0"/>
              <a:t>to </a:t>
            </a:r>
            <a:r>
              <a:rPr lang="en-US" sz="1200" dirty="0"/>
              <a:t>describe </a:t>
            </a:r>
            <a:r>
              <a:rPr lang="en-US" sz="1200" dirty="0" smtClean="0"/>
              <a:t>event;                 </a:t>
            </a:r>
          </a:p>
          <a:p>
            <a:r>
              <a:rPr lang="en-US" sz="1200" dirty="0"/>
              <a:t> </a:t>
            </a:r>
            <a:r>
              <a:rPr lang="en-US" sz="1200" dirty="0" smtClean="0"/>
              <a:t>              	</a:t>
            </a:r>
            <a:r>
              <a:rPr lang="en-US" sz="1200" dirty="0" smtClean="0">
                <a:solidFill>
                  <a:srgbClr val="C00000"/>
                </a:solidFill>
              </a:rPr>
              <a:t>●  </a:t>
            </a:r>
            <a:r>
              <a:rPr lang="en-US" sz="1200" b="1" dirty="0" smtClean="0"/>
              <a:t>historically</a:t>
            </a:r>
            <a:r>
              <a:rPr lang="en-US" sz="1200" dirty="0" smtClean="0"/>
              <a:t>  public </a:t>
            </a:r>
            <a:r>
              <a:rPr lang="en-US" sz="1200" dirty="0"/>
              <a:t>, including medical experts, </a:t>
            </a:r>
            <a:r>
              <a:rPr lang="en-US" sz="1200" b="1" dirty="0"/>
              <a:t>law </a:t>
            </a:r>
            <a:r>
              <a:rPr lang="en-US" sz="1200" b="1" dirty="0" smtClean="0"/>
              <a:t>enforcement </a:t>
            </a:r>
            <a:r>
              <a:rPr lang="en-US" sz="1200" b="1" dirty="0"/>
              <a:t>officers, prosecutors and judges referred to </a:t>
            </a:r>
            <a:endParaRPr lang="en-US" sz="1200" dirty="0"/>
          </a:p>
          <a:p>
            <a:r>
              <a:rPr lang="en-US" sz="1200" b="1" dirty="0"/>
              <a:t>                   </a:t>
            </a:r>
            <a:r>
              <a:rPr lang="en-US" sz="1200" b="1" dirty="0" smtClean="0"/>
              <a:t>            </a:t>
            </a:r>
            <a:r>
              <a:rPr lang="en-US" sz="1200" b="1" u="sng" dirty="0" smtClean="0"/>
              <a:t>non-fata</a:t>
            </a:r>
            <a:r>
              <a:rPr lang="en-US" sz="1200" b="1" dirty="0" smtClean="0"/>
              <a:t>l strangulation assault </a:t>
            </a:r>
            <a:r>
              <a:rPr lang="en-US" sz="1200" b="1" dirty="0"/>
              <a:t>as “ATTEMPTED </a:t>
            </a:r>
            <a:r>
              <a:rPr lang="en-US" sz="1200" b="1" dirty="0" smtClean="0"/>
              <a:t>STRANGULATION”: </a:t>
            </a:r>
            <a:endParaRPr lang="en-US" sz="1200" dirty="0"/>
          </a:p>
          <a:p>
            <a:r>
              <a:rPr lang="en-US" sz="1200" b="1" dirty="0"/>
              <a:t>                             </a:t>
            </a:r>
            <a:r>
              <a:rPr lang="en-US" sz="1200" b="1" dirty="0" smtClean="0"/>
              <a:t>	</a:t>
            </a:r>
            <a:r>
              <a:rPr lang="en-US" sz="1200" b="1" dirty="0" smtClean="0">
                <a:solidFill>
                  <a:srgbClr val="C00000"/>
                </a:solidFill>
                <a:latin typeface="Arial"/>
                <a:cs typeface="Arial"/>
              </a:rPr>
              <a:t>♦</a:t>
            </a:r>
            <a:r>
              <a:rPr lang="en-US" sz="1200" b="1" dirty="0" smtClean="0"/>
              <a:t> </a:t>
            </a:r>
            <a:r>
              <a:rPr lang="en-US" sz="1200" b="1" u="sng" dirty="0"/>
              <a:t>incorrect</a:t>
            </a:r>
            <a:r>
              <a:rPr lang="en-US" sz="1200" b="1" dirty="0"/>
              <a:t> belief that strangulation meant </a:t>
            </a:r>
            <a:r>
              <a:rPr lang="en-US" sz="1200" b="1" dirty="0" smtClean="0"/>
              <a:t>death;</a:t>
            </a:r>
            <a:endParaRPr lang="en-US" sz="1200" dirty="0" smtClean="0"/>
          </a:p>
          <a:p>
            <a:r>
              <a:rPr lang="en-US" sz="1200" dirty="0"/>
              <a:t>	</a:t>
            </a:r>
            <a:r>
              <a:rPr lang="en-US" sz="1200" dirty="0" smtClean="0"/>
              <a:t>	</a:t>
            </a:r>
            <a:r>
              <a:rPr lang="en-US" sz="1200" dirty="0" smtClean="0">
                <a:solidFill>
                  <a:srgbClr val="C00000"/>
                </a:solidFill>
                <a:latin typeface="Arial"/>
                <a:cs typeface="Arial"/>
              </a:rPr>
              <a:t>♦ </a:t>
            </a:r>
            <a:r>
              <a:rPr lang="en-US" sz="1200" b="1" dirty="0" smtClean="0"/>
              <a:t>if </a:t>
            </a:r>
            <a:r>
              <a:rPr lang="en-US" sz="1200" b="1" dirty="0"/>
              <a:t>victim </a:t>
            </a:r>
            <a:r>
              <a:rPr lang="en-US" sz="1200" b="1" dirty="0" smtClean="0"/>
              <a:t>survived </a:t>
            </a:r>
            <a:r>
              <a:rPr lang="en-US" sz="1200" b="1" dirty="0"/>
              <a:t>must not have been strangulation but only “</a:t>
            </a:r>
            <a:r>
              <a:rPr lang="en-US" sz="1200" b="1" u="sng" dirty="0"/>
              <a:t>attempted”</a:t>
            </a:r>
            <a:r>
              <a:rPr lang="en-US" sz="1200" b="1" dirty="0"/>
              <a:t> </a:t>
            </a:r>
            <a:r>
              <a:rPr lang="en-US" sz="1200" b="1" dirty="0" smtClean="0"/>
              <a:t>strangulation:</a:t>
            </a:r>
            <a:r>
              <a:rPr lang="en-US" sz="1200" dirty="0" smtClean="0"/>
              <a:t>  </a:t>
            </a:r>
            <a:endParaRPr lang="en-US" sz="1200" dirty="0"/>
          </a:p>
          <a:p>
            <a:r>
              <a:rPr lang="en-US" sz="1200" dirty="0"/>
              <a:t>                                           </a:t>
            </a:r>
            <a:r>
              <a:rPr lang="en-US" sz="1200" dirty="0" smtClean="0"/>
              <a:t>		</a:t>
            </a:r>
            <a:r>
              <a:rPr lang="en-US" sz="1200" dirty="0" smtClean="0">
                <a:solidFill>
                  <a:srgbClr val="C00000"/>
                </a:solidFill>
                <a:latin typeface="Arial"/>
                <a:cs typeface="Arial"/>
              </a:rPr>
              <a:t>♠</a:t>
            </a:r>
            <a:r>
              <a:rPr lang="en-US" sz="1200" dirty="0" smtClean="0">
                <a:solidFill>
                  <a:srgbClr val="C00000"/>
                </a:solidFill>
              </a:rPr>
              <a:t> </a:t>
            </a:r>
            <a:r>
              <a:rPr lang="en-US" sz="1200" dirty="0" smtClean="0"/>
              <a:t> </a:t>
            </a:r>
            <a:r>
              <a:rPr lang="en-US" sz="1200" b="1" dirty="0" smtClean="0"/>
              <a:t>best </a:t>
            </a:r>
            <a:r>
              <a:rPr lang="en-US" sz="1200" b="1" dirty="0"/>
              <a:t>medical evidence of </a:t>
            </a:r>
            <a:r>
              <a:rPr lang="en-US" sz="1200" b="1" dirty="0" smtClean="0"/>
              <a:t>strangulation </a:t>
            </a:r>
            <a:r>
              <a:rPr lang="en-US" sz="1200" b="1" dirty="0"/>
              <a:t>is derived from </a:t>
            </a:r>
            <a:r>
              <a:rPr lang="en-US" sz="1200" b="1" u="sng" dirty="0"/>
              <a:t>post mortem </a:t>
            </a:r>
            <a:r>
              <a:rPr lang="en-US" sz="1200" b="1" dirty="0" smtClean="0"/>
              <a:t>examination </a:t>
            </a:r>
          </a:p>
          <a:p>
            <a:r>
              <a:rPr lang="en-US" sz="1200" b="1" dirty="0"/>
              <a:t> </a:t>
            </a:r>
            <a:r>
              <a:rPr lang="en-US" sz="1200" b="1" dirty="0" smtClean="0"/>
              <a:t>                                                                                  (</a:t>
            </a:r>
            <a:r>
              <a:rPr lang="en-US" sz="1200" b="1" dirty="0"/>
              <a:t>autopsy) of </a:t>
            </a:r>
            <a:r>
              <a:rPr lang="en-US" sz="1200" b="1" dirty="0" smtClean="0"/>
              <a:t>victim’s body:</a:t>
            </a:r>
            <a:endParaRPr lang="en-US" sz="1200" dirty="0"/>
          </a:p>
          <a:p>
            <a:r>
              <a:rPr lang="en-US" sz="1200" b="1" dirty="0"/>
              <a:t>                                                         </a:t>
            </a:r>
            <a:r>
              <a:rPr lang="en-US" sz="1200" b="1" dirty="0" smtClean="0"/>
              <a:t>		</a:t>
            </a:r>
            <a:r>
              <a:rPr lang="en-US" sz="1200" b="1" dirty="0" smtClean="0">
                <a:solidFill>
                  <a:srgbClr val="C00000"/>
                </a:solidFill>
              </a:rPr>
              <a:t>♣</a:t>
            </a:r>
            <a:r>
              <a:rPr lang="en-US" sz="1200" b="1" dirty="0" smtClean="0"/>
              <a:t> </a:t>
            </a:r>
            <a:r>
              <a:rPr lang="en-US" sz="1200" b="1" dirty="0"/>
              <a:t>ability to examine all of </a:t>
            </a:r>
            <a:r>
              <a:rPr lang="en-US" sz="1200" b="1" dirty="0" smtClean="0"/>
              <a:t>tissues </a:t>
            </a:r>
            <a:r>
              <a:rPr lang="en-US" sz="1200" b="1" dirty="0"/>
              <a:t>of </a:t>
            </a:r>
            <a:r>
              <a:rPr lang="en-US" sz="1200" b="1" dirty="0" smtClean="0"/>
              <a:t>neck</a:t>
            </a:r>
            <a:r>
              <a:rPr lang="en-US" sz="1200" b="1" dirty="0"/>
              <a:t>, superficial and deep and </a:t>
            </a:r>
            <a:endParaRPr lang="en-US" sz="1200" dirty="0"/>
          </a:p>
          <a:p>
            <a:r>
              <a:rPr lang="en-US" sz="1200" b="1" dirty="0"/>
              <a:t>                                                             </a:t>
            </a:r>
            <a:r>
              <a:rPr lang="en-US" sz="1200" b="1" dirty="0" smtClean="0"/>
              <a:t>		    track force </a:t>
            </a:r>
            <a:r>
              <a:rPr lang="en-US" sz="1200" b="1" dirty="0"/>
              <a:t>vector that produced </a:t>
            </a:r>
            <a:r>
              <a:rPr lang="en-US" sz="1200" b="1" dirty="0" smtClean="0"/>
              <a:t>injuries;</a:t>
            </a:r>
            <a:r>
              <a:rPr lang="en-US" sz="1200" dirty="0" smtClean="0"/>
              <a:t> </a:t>
            </a:r>
          </a:p>
          <a:p>
            <a:endParaRPr lang="en-US" sz="800" dirty="0"/>
          </a:p>
          <a:p>
            <a:r>
              <a:rPr lang="en-US" sz="1200" dirty="0">
                <a:solidFill>
                  <a:srgbClr val="C00000"/>
                </a:solidFill>
              </a:rPr>
              <a:t>             </a:t>
            </a:r>
            <a:r>
              <a:rPr lang="en-US" sz="1200" b="1" dirty="0" smtClean="0">
                <a:solidFill>
                  <a:srgbClr val="C00000"/>
                </a:solidFill>
              </a:rPr>
              <a:t>  ■  </a:t>
            </a:r>
            <a:r>
              <a:rPr lang="en-US" sz="1200" b="1" dirty="0" smtClean="0">
                <a:solidFill>
                  <a:srgbClr val="0000FF"/>
                </a:solidFill>
              </a:rPr>
              <a:t>any </a:t>
            </a:r>
            <a:r>
              <a:rPr lang="en-US" sz="1200" b="1" u="sng" dirty="0">
                <a:solidFill>
                  <a:srgbClr val="0000FF"/>
                </a:solidFill>
              </a:rPr>
              <a:t>intentional</a:t>
            </a:r>
            <a:r>
              <a:rPr lang="en-US" sz="1200" b="1" dirty="0">
                <a:solidFill>
                  <a:srgbClr val="0000FF"/>
                </a:solidFill>
              </a:rPr>
              <a:t> effort to apply pressure to the neck in order </a:t>
            </a:r>
            <a:r>
              <a:rPr lang="en-US" sz="1200" b="1" dirty="0" smtClean="0">
                <a:solidFill>
                  <a:srgbClr val="0000FF"/>
                </a:solidFill>
              </a:rPr>
              <a:t>to </a:t>
            </a:r>
            <a:r>
              <a:rPr lang="en-US" sz="1200" b="1" dirty="0">
                <a:solidFill>
                  <a:srgbClr val="0000FF"/>
                </a:solidFill>
              </a:rPr>
              <a:t>impede airflow or blood flow should be </a:t>
            </a:r>
            <a:r>
              <a:rPr lang="en-US" sz="1200" b="1" dirty="0" smtClean="0">
                <a:solidFill>
                  <a:srgbClr val="0000FF"/>
                </a:solidFill>
              </a:rPr>
              <a:t>viewed as</a:t>
            </a:r>
            <a:endParaRPr lang="en-US" sz="1200" dirty="0">
              <a:solidFill>
                <a:srgbClr val="0000FF"/>
              </a:solidFill>
            </a:endParaRPr>
          </a:p>
          <a:p>
            <a:r>
              <a:rPr lang="en-US" sz="1200" b="1" dirty="0">
                <a:solidFill>
                  <a:srgbClr val="0000FF"/>
                </a:solidFill>
              </a:rPr>
              <a:t>                   </a:t>
            </a:r>
            <a:r>
              <a:rPr lang="en-US" sz="1200" b="1" dirty="0" smtClean="0">
                <a:solidFill>
                  <a:srgbClr val="0000FF"/>
                </a:solidFill>
              </a:rPr>
              <a:t> assault </a:t>
            </a:r>
            <a:r>
              <a:rPr lang="en-US" sz="1200" b="1" dirty="0">
                <a:solidFill>
                  <a:srgbClr val="0000FF"/>
                </a:solidFill>
              </a:rPr>
              <a:t>by strangulation:</a:t>
            </a:r>
            <a:endParaRPr lang="en-US" sz="1200" dirty="0">
              <a:solidFill>
                <a:srgbClr val="0000FF"/>
              </a:solidFill>
            </a:endParaRPr>
          </a:p>
          <a:p>
            <a:r>
              <a:rPr lang="en-US" sz="1200" b="1" dirty="0">
                <a:solidFill>
                  <a:srgbClr val="C00000"/>
                </a:solidFill>
              </a:rPr>
              <a:t>                             </a:t>
            </a:r>
            <a:r>
              <a:rPr lang="en-US" sz="1200" b="1" dirty="0" smtClean="0">
                <a:solidFill>
                  <a:srgbClr val="C00000"/>
                </a:solidFill>
              </a:rPr>
              <a:t>●  </a:t>
            </a:r>
            <a:r>
              <a:rPr lang="en-US" sz="1200" b="1" dirty="0"/>
              <a:t>assailant did not “attempt”</a:t>
            </a:r>
            <a:r>
              <a:rPr lang="en-US" sz="1200" dirty="0"/>
              <a:t> </a:t>
            </a:r>
            <a:r>
              <a:rPr lang="en-US" sz="1200" b="1" dirty="0" smtClean="0"/>
              <a:t>assault</a:t>
            </a:r>
            <a:r>
              <a:rPr lang="en-US" sz="1200" b="1" dirty="0"/>
              <a:t>:</a:t>
            </a:r>
            <a:endParaRPr lang="en-US" sz="1200" dirty="0"/>
          </a:p>
          <a:p>
            <a:r>
              <a:rPr lang="en-US" sz="1200" b="1" dirty="0">
                <a:solidFill>
                  <a:srgbClr val="C00000"/>
                </a:solidFill>
              </a:rPr>
              <a:t>                                             </a:t>
            </a:r>
            <a:r>
              <a:rPr lang="en-US" sz="1200" b="1" dirty="0" smtClean="0">
                <a:solidFill>
                  <a:srgbClr val="C00000"/>
                </a:solidFill>
              </a:rPr>
              <a:t>♦  </a:t>
            </a:r>
            <a:r>
              <a:rPr lang="en-US" sz="1200" b="1" dirty="0" smtClean="0">
                <a:solidFill>
                  <a:srgbClr val="0000FF"/>
                </a:solidFill>
              </a:rPr>
              <a:t>assault </a:t>
            </a:r>
            <a:r>
              <a:rPr lang="en-US" sz="1200" b="1" dirty="0">
                <a:solidFill>
                  <a:srgbClr val="0000FF"/>
                </a:solidFill>
              </a:rPr>
              <a:t>was </a:t>
            </a:r>
            <a:r>
              <a:rPr lang="en-US" sz="1200" b="1" dirty="0" smtClean="0">
                <a:solidFill>
                  <a:srgbClr val="0000FF"/>
                </a:solidFill>
              </a:rPr>
              <a:t>completed – strangulation occurred;</a:t>
            </a:r>
            <a:r>
              <a:rPr lang="en-US" sz="1200" dirty="0" smtClean="0"/>
              <a:t>   </a:t>
            </a:r>
          </a:p>
          <a:p>
            <a:r>
              <a:rPr lang="en-US" sz="800" dirty="0" smtClean="0"/>
              <a:t>    </a:t>
            </a:r>
            <a:endParaRPr lang="en-US" sz="800" dirty="0"/>
          </a:p>
          <a:p>
            <a:r>
              <a:rPr lang="en-US" sz="1200" dirty="0">
                <a:solidFill>
                  <a:srgbClr val="C00000"/>
                </a:solidFill>
              </a:rPr>
              <a:t>               ■ </a:t>
            </a:r>
            <a:r>
              <a:rPr lang="en-US" sz="1200" dirty="0" smtClean="0">
                <a:solidFill>
                  <a:srgbClr val="C00000"/>
                </a:solidFill>
              </a:rPr>
              <a:t> </a:t>
            </a:r>
            <a:r>
              <a:rPr lang="en-US" sz="1200" dirty="0" smtClean="0"/>
              <a:t>when strangulation occurs </a:t>
            </a:r>
            <a:r>
              <a:rPr lang="en-US" sz="1200" b="1" dirty="0" smtClean="0">
                <a:solidFill>
                  <a:srgbClr val="0000FF"/>
                </a:solidFill>
              </a:rPr>
              <a:t>event </a:t>
            </a:r>
            <a:r>
              <a:rPr lang="en-US" sz="1200" b="1" dirty="0">
                <a:solidFill>
                  <a:srgbClr val="0000FF"/>
                </a:solidFill>
              </a:rPr>
              <a:t>should be investigated as an </a:t>
            </a:r>
            <a:r>
              <a:rPr lang="en-US" sz="1200" b="1" u="sng" dirty="0">
                <a:solidFill>
                  <a:srgbClr val="0000FF"/>
                </a:solidFill>
              </a:rPr>
              <a:t>attempted</a:t>
            </a:r>
            <a:r>
              <a:rPr lang="en-US" sz="1200" b="1" dirty="0">
                <a:solidFill>
                  <a:srgbClr val="0000FF"/>
                </a:solidFill>
              </a:rPr>
              <a:t> </a:t>
            </a:r>
            <a:r>
              <a:rPr lang="en-US" sz="1200" b="1" dirty="0" smtClean="0">
                <a:solidFill>
                  <a:srgbClr val="0000FF"/>
                </a:solidFill>
              </a:rPr>
              <a:t>homicide </a:t>
            </a:r>
            <a:r>
              <a:rPr lang="en-US" sz="1200" b="1" dirty="0">
                <a:solidFill>
                  <a:srgbClr val="0000FF"/>
                </a:solidFill>
              </a:rPr>
              <a:t>or </a:t>
            </a:r>
            <a:r>
              <a:rPr lang="en-US" sz="1200" b="1" u="sng" dirty="0">
                <a:solidFill>
                  <a:srgbClr val="0000FF"/>
                </a:solidFill>
              </a:rPr>
              <a:t>aggravated</a:t>
            </a:r>
            <a:r>
              <a:rPr lang="en-US" sz="1200" b="1" dirty="0">
                <a:solidFill>
                  <a:srgbClr val="0000FF"/>
                </a:solidFill>
              </a:rPr>
              <a:t> </a:t>
            </a:r>
            <a:r>
              <a:rPr lang="en-US" sz="1200" b="1" dirty="0" smtClean="0">
                <a:solidFill>
                  <a:srgbClr val="0000FF"/>
                </a:solidFill>
              </a:rPr>
              <a:t>assault;</a:t>
            </a:r>
            <a:r>
              <a:rPr lang="en-US" sz="1200" dirty="0" smtClean="0">
                <a:solidFill>
                  <a:srgbClr val="0000FF"/>
                </a:solidFill>
              </a:rPr>
              <a:t>   </a:t>
            </a:r>
          </a:p>
          <a:p>
            <a:endParaRPr lang="en-US" sz="1200" dirty="0"/>
          </a:p>
          <a:p>
            <a:r>
              <a:rPr lang="en-US" sz="1200" dirty="0" smtClean="0">
                <a:solidFill>
                  <a:srgbClr val="C00000"/>
                </a:solidFill>
                <a:cs typeface="Arial"/>
              </a:rPr>
              <a:t>► </a:t>
            </a:r>
            <a:r>
              <a:rPr lang="en-US" sz="1200" dirty="0" smtClean="0">
                <a:cs typeface="Arial"/>
              </a:rPr>
              <a:t>testimony of </a:t>
            </a:r>
            <a:r>
              <a:rPr lang="en-US" sz="1200" b="1" dirty="0" smtClean="0">
                <a:solidFill>
                  <a:srgbClr val="0000FF"/>
                </a:solidFill>
                <a:cs typeface="Arial"/>
              </a:rPr>
              <a:t>first-responding officer may be challenged by defense regarding </a:t>
            </a:r>
            <a:r>
              <a:rPr lang="en-US" sz="1200" dirty="0" smtClean="0">
                <a:cs typeface="Arial"/>
              </a:rPr>
              <a:t>understanding/knowledge of:</a:t>
            </a:r>
          </a:p>
          <a:p>
            <a:r>
              <a:rPr lang="en-US" sz="1200" dirty="0" smtClean="0">
                <a:solidFill>
                  <a:srgbClr val="C00000"/>
                </a:solidFill>
                <a:cs typeface="Arial"/>
              </a:rPr>
              <a:t>               ■  </a:t>
            </a:r>
            <a:r>
              <a:rPr lang="en-US" sz="1200" b="1" dirty="0" smtClean="0">
                <a:solidFill>
                  <a:srgbClr val="0000FF"/>
                </a:solidFill>
                <a:cs typeface="Arial"/>
              </a:rPr>
              <a:t>strangulation vs “choking”;</a:t>
            </a:r>
          </a:p>
          <a:p>
            <a:r>
              <a:rPr lang="en-US" sz="1200" dirty="0">
                <a:solidFill>
                  <a:srgbClr val="C00000"/>
                </a:solidFill>
                <a:cs typeface="Arial"/>
              </a:rPr>
              <a:t> </a:t>
            </a:r>
            <a:r>
              <a:rPr lang="en-US" sz="1200" dirty="0" smtClean="0">
                <a:solidFill>
                  <a:srgbClr val="C00000"/>
                </a:solidFill>
                <a:cs typeface="Arial"/>
              </a:rPr>
              <a:t>              ■  </a:t>
            </a:r>
            <a:r>
              <a:rPr lang="en-US" sz="1200" b="1" dirty="0" smtClean="0">
                <a:solidFill>
                  <a:srgbClr val="0000FF"/>
                </a:solidFill>
                <a:cs typeface="Arial"/>
              </a:rPr>
              <a:t>signs and symptoms of non-fatal strangulation; </a:t>
            </a:r>
          </a:p>
          <a:p>
            <a:r>
              <a:rPr lang="en-US" sz="1200" dirty="0">
                <a:solidFill>
                  <a:srgbClr val="C00000"/>
                </a:solidFill>
                <a:cs typeface="Arial"/>
              </a:rPr>
              <a:t> </a:t>
            </a:r>
            <a:r>
              <a:rPr lang="en-US" sz="1200" dirty="0" smtClean="0">
                <a:solidFill>
                  <a:srgbClr val="C00000"/>
                </a:solidFill>
                <a:cs typeface="Arial"/>
              </a:rPr>
              <a:t>              ■  </a:t>
            </a:r>
            <a:r>
              <a:rPr lang="en-US" sz="1200" b="1" dirty="0" smtClean="0">
                <a:solidFill>
                  <a:srgbClr val="0000FF"/>
                </a:solidFill>
                <a:cs typeface="Arial"/>
              </a:rPr>
              <a:t>crime scene investigation/processing; </a:t>
            </a:r>
          </a:p>
          <a:p>
            <a:r>
              <a:rPr lang="en-US" sz="1200" dirty="0">
                <a:solidFill>
                  <a:srgbClr val="C00000"/>
                </a:solidFill>
                <a:cs typeface="Arial"/>
              </a:rPr>
              <a:t> </a:t>
            </a:r>
            <a:r>
              <a:rPr lang="en-US" sz="1200" dirty="0" smtClean="0">
                <a:solidFill>
                  <a:srgbClr val="C00000"/>
                </a:solidFill>
                <a:cs typeface="Arial"/>
              </a:rPr>
              <a:t>              ■  </a:t>
            </a:r>
            <a:r>
              <a:rPr lang="en-US" sz="1200" b="1" dirty="0" smtClean="0">
                <a:solidFill>
                  <a:srgbClr val="0000FF"/>
                </a:solidFill>
                <a:cs typeface="Arial"/>
              </a:rPr>
              <a:t>competency to investigate non-fatal strangulation;</a:t>
            </a:r>
            <a:endParaRPr lang="en-US" sz="12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2949481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1015663"/>
          </a:xfrm>
          <a:prstGeom prst="rect">
            <a:avLst/>
          </a:prstGeom>
          <a:noFill/>
        </p:spPr>
        <p:txBody>
          <a:bodyPr wrap="square" rtlCol="0">
            <a:spAutoFit/>
          </a:bodyPr>
          <a:lstStyle/>
          <a:p>
            <a:r>
              <a:rPr lang="en-US" sz="1200" dirty="0" smtClean="0">
                <a:solidFill>
                  <a:srgbClr val="C00000"/>
                </a:solidFill>
                <a:cs typeface="Arial"/>
              </a:rPr>
              <a:t>►</a:t>
            </a:r>
            <a:r>
              <a:rPr lang="en-US" sz="1200" dirty="0" smtClean="0">
                <a:cs typeface="Arial"/>
              </a:rPr>
              <a:t> </a:t>
            </a:r>
            <a:r>
              <a:rPr lang="en-US" sz="1200" b="1" dirty="0" smtClean="0">
                <a:cs typeface="Arial"/>
              </a:rPr>
              <a:t>first responders </a:t>
            </a:r>
            <a:r>
              <a:rPr lang="en-US" sz="1200" dirty="0" smtClean="0">
                <a:cs typeface="Arial"/>
              </a:rPr>
              <a:t>[</a:t>
            </a:r>
            <a:r>
              <a:rPr lang="en-US" sz="1200" dirty="0" smtClean="0"/>
              <a:t>patrol officers ] should </a:t>
            </a:r>
            <a:r>
              <a:rPr lang="en-US" sz="1200" b="1" dirty="0"/>
              <a:t>note their </a:t>
            </a:r>
            <a:r>
              <a:rPr lang="en-US" sz="1200" b="1" dirty="0" smtClean="0"/>
              <a:t>experience/training  regarding domestic violence/strangulation </a:t>
            </a:r>
            <a:r>
              <a:rPr lang="en-US" sz="1200" b="1" dirty="0"/>
              <a:t>in </a:t>
            </a:r>
            <a:r>
              <a:rPr lang="en-US" sz="1200" b="1" dirty="0" smtClean="0"/>
              <a:t>police reports:</a:t>
            </a:r>
          </a:p>
          <a:p>
            <a:r>
              <a:rPr lang="en-US" sz="1200" dirty="0"/>
              <a:t>	</a:t>
            </a:r>
            <a:r>
              <a:rPr lang="en-US" sz="1200" dirty="0" smtClean="0">
                <a:solidFill>
                  <a:srgbClr val="C00000"/>
                </a:solidFill>
                <a:cs typeface="Arial"/>
              </a:rPr>
              <a:t>■</a:t>
            </a:r>
            <a:r>
              <a:rPr lang="en-US" sz="1200" dirty="0" smtClean="0">
                <a:cs typeface="Arial"/>
              </a:rPr>
              <a:t> similar to expertise  outlined in other</a:t>
            </a:r>
            <a:r>
              <a:rPr lang="en-US" sz="1200" dirty="0" smtClean="0"/>
              <a:t> </a:t>
            </a:r>
            <a:r>
              <a:rPr lang="en-US" sz="1200" dirty="0"/>
              <a:t>criminal </a:t>
            </a:r>
            <a:r>
              <a:rPr lang="en-US" sz="1200" dirty="0" smtClean="0"/>
              <a:t>arrests:</a:t>
            </a:r>
          </a:p>
          <a:p>
            <a:r>
              <a:rPr lang="en-US" sz="1200" dirty="0"/>
              <a:t>	</a:t>
            </a:r>
            <a:r>
              <a:rPr lang="en-US" sz="1200" dirty="0" smtClean="0"/>
              <a:t>	</a:t>
            </a:r>
            <a:r>
              <a:rPr lang="en-US" sz="1200" dirty="0" smtClean="0">
                <a:solidFill>
                  <a:srgbClr val="C00000"/>
                </a:solidFill>
              </a:rPr>
              <a:t>● </a:t>
            </a:r>
            <a:r>
              <a:rPr lang="en-US" sz="1200" dirty="0" smtClean="0"/>
              <a:t>driving </a:t>
            </a:r>
            <a:r>
              <a:rPr lang="en-US" sz="1200" dirty="0"/>
              <a:t>under the </a:t>
            </a:r>
            <a:r>
              <a:rPr lang="en-US" sz="1200" dirty="0" smtClean="0"/>
              <a:t>influence;</a:t>
            </a:r>
          </a:p>
          <a:p>
            <a:r>
              <a:rPr lang="en-US" sz="1200" dirty="0" smtClean="0"/>
              <a:t>		</a:t>
            </a:r>
            <a:r>
              <a:rPr lang="en-US" sz="1200" dirty="0" smtClean="0">
                <a:solidFill>
                  <a:srgbClr val="C00000"/>
                </a:solidFill>
              </a:rPr>
              <a:t>●</a:t>
            </a:r>
            <a:r>
              <a:rPr lang="en-US" sz="1200" dirty="0" smtClean="0"/>
              <a:t> controlled dangerous substance arrests;</a:t>
            </a:r>
          </a:p>
          <a:p>
            <a:r>
              <a:rPr lang="en-US" sz="1200" dirty="0"/>
              <a:t>	</a:t>
            </a:r>
            <a:r>
              <a:rPr lang="en-US" sz="1200" dirty="0" smtClean="0"/>
              <a:t>	</a:t>
            </a:r>
            <a:r>
              <a:rPr lang="en-US" sz="1200" dirty="0" smtClean="0">
                <a:solidFill>
                  <a:srgbClr val="C00000"/>
                </a:solidFill>
              </a:rPr>
              <a:t>●</a:t>
            </a:r>
            <a:r>
              <a:rPr lang="en-US" sz="1200" dirty="0" smtClean="0"/>
              <a:t> concealed weapon arrests; etc</a:t>
            </a:r>
            <a:r>
              <a:rPr lang="en-US" sz="1200" dirty="0"/>
              <a:t>.</a:t>
            </a:r>
            <a:r>
              <a:rPr lang="en-US" sz="1200" dirty="0" smtClean="0"/>
              <a:t> </a:t>
            </a:r>
            <a:r>
              <a:rPr lang="en-US" sz="1200" dirty="0"/>
              <a:t>	</a:t>
            </a:r>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443720464"/>
              </p:ext>
            </p:extLst>
          </p:nvPr>
        </p:nvGraphicFramePr>
        <p:xfrm>
          <a:off x="914400" y="2057399"/>
          <a:ext cx="7239000" cy="3124200"/>
        </p:xfrm>
        <a:graphic>
          <a:graphicData uri="http://schemas.openxmlformats.org/drawingml/2006/table">
            <a:tbl>
              <a:tblPr firstRow="1" bandRow="1">
                <a:tableStyleId>{5C22544A-7EE6-4342-B048-85BDC9FD1C3A}</a:tableStyleId>
              </a:tblPr>
              <a:tblGrid>
                <a:gridCol w="7239000"/>
              </a:tblGrid>
              <a:tr h="3048001">
                <a:tc>
                  <a:txBody>
                    <a:bodyPr/>
                    <a:lstStyle/>
                    <a:p>
                      <a:pPr algn="l"/>
                      <a:endParaRPr lang="en-US" sz="800" b="1" u="sng" dirty="0" smtClean="0">
                        <a:solidFill>
                          <a:srgbClr val="0000FF"/>
                        </a:solidFill>
                      </a:endParaRPr>
                    </a:p>
                    <a:p>
                      <a:pPr algn="l"/>
                      <a:r>
                        <a:rPr lang="en-US" sz="1200" b="1" u="sng" dirty="0" smtClean="0">
                          <a:solidFill>
                            <a:srgbClr val="C00000"/>
                          </a:solidFill>
                        </a:rPr>
                        <a:t>Example:</a:t>
                      </a:r>
                    </a:p>
                    <a:p>
                      <a:pPr algn="l"/>
                      <a:r>
                        <a:rPr lang="en-US" sz="1200" dirty="0" smtClean="0"/>
                        <a:t>	</a:t>
                      </a:r>
                      <a:r>
                        <a:rPr lang="en-US" sz="1100" dirty="0" smtClean="0">
                          <a:solidFill>
                            <a:srgbClr val="0000FF"/>
                          </a:solidFill>
                        </a:rPr>
                        <a:t>I have been a patrol officer for ____ years. During that time, I have investigated  more than_____ domestic violence cases. In many of those cases, victims have reported to me that they had been strangled. </a:t>
                      </a:r>
                    </a:p>
                    <a:p>
                      <a:pPr algn="l"/>
                      <a:endParaRPr lang="en-US" sz="800" dirty="0" smtClean="0">
                        <a:solidFill>
                          <a:srgbClr val="0000FF"/>
                        </a:solidFill>
                      </a:endParaRPr>
                    </a:p>
                    <a:p>
                      <a:pPr algn="l"/>
                      <a:r>
                        <a:rPr lang="en-US" sz="1200" dirty="0" smtClean="0">
                          <a:solidFill>
                            <a:srgbClr val="0000FF"/>
                          </a:solidFill>
                        </a:rPr>
                        <a:t>	</a:t>
                      </a:r>
                      <a:r>
                        <a:rPr lang="en-US" sz="1100" dirty="0" smtClean="0">
                          <a:solidFill>
                            <a:srgbClr val="0000FF"/>
                          </a:solidFill>
                        </a:rPr>
                        <a:t>I have received training in domestic violence and, in particular, the medical signs and symptoms  of strangulation. Based on my experience and training, I know strangulation can cause serious injury. Unconsciousness can occur within seconds. Death can occur within minutes. The symptoms and injuries as reflected in this investigation are consistent with someone being strangled. The elements of an assault are present, i.e. intentionally causing physical injury to another person, and related offenses.</a:t>
                      </a:r>
                    </a:p>
                    <a:p>
                      <a:pPr algn="l"/>
                      <a:r>
                        <a:rPr lang="en-US" sz="800" i="1" dirty="0" smtClean="0">
                          <a:solidFill>
                            <a:srgbClr val="0000FF"/>
                          </a:solidFill>
                        </a:rPr>
                        <a:t> </a:t>
                      </a:r>
                      <a:endParaRPr lang="en-US" sz="800" dirty="0" smtClean="0">
                        <a:solidFill>
                          <a:srgbClr val="0000FF"/>
                        </a:solidFill>
                      </a:endParaRPr>
                    </a:p>
                    <a:p>
                      <a:pPr algn="l"/>
                      <a:r>
                        <a:rPr lang="en-US" sz="1200" dirty="0" smtClean="0">
                          <a:solidFill>
                            <a:srgbClr val="0000FF"/>
                          </a:solidFill>
                        </a:rPr>
                        <a:t>	</a:t>
                      </a:r>
                      <a:r>
                        <a:rPr lang="en-US" sz="1100" dirty="0" smtClean="0">
                          <a:solidFill>
                            <a:srgbClr val="0000FF"/>
                          </a:solidFill>
                        </a:rPr>
                        <a:t>Based on the my observations of the physical condition and behavior of the victim at the scene of the incident  and my  investigative interview with the victim which are noted in this report  I encouraged the victim to seek medical attention which the victim did at ___________________________. The results of that medical evaluation and treatment are included in a supplement to this report.</a:t>
                      </a:r>
                    </a:p>
                    <a:p>
                      <a:pPr algn="l"/>
                      <a:endParaRPr lang="en-US" sz="800" dirty="0" smtClean="0">
                        <a:solidFill>
                          <a:srgbClr val="0000FF"/>
                        </a:solidFill>
                      </a:endParaRPr>
                    </a:p>
                    <a:p>
                      <a:pPr algn="l"/>
                      <a:r>
                        <a:rPr lang="en-US" sz="1200" dirty="0" smtClean="0">
                          <a:solidFill>
                            <a:srgbClr val="0000FF"/>
                          </a:solidFill>
                        </a:rPr>
                        <a:t> 	</a:t>
                      </a:r>
                      <a:r>
                        <a:rPr lang="en-US" sz="1100" dirty="0" smtClean="0">
                          <a:solidFill>
                            <a:srgbClr val="0000FF"/>
                          </a:solidFill>
                        </a:rPr>
                        <a:t>I also encouraged the victim  both to continue to log symptoms and injuries that may  develop from this incident and seek support from a domestic violence victim service provider.</a:t>
                      </a:r>
                    </a:p>
                    <a:p>
                      <a:pPr algn="l"/>
                      <a:endParaRPr lang="en-US" sz="800" dirty="0">
                        <a:solidFill>
                          <a:srgbClr val="C0000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4" name="Slide Number Placeholder 3"/>
          <p:cNvSpPr>
            <a:spLocks noGrp="1"/>
          </p:cNvSpPr>
          <p:nvPr>
            <p:ph type="sldNum" sz="quarter" idx="12"/>
          </p:nvPr>
        </p:nvSpPr>
        <p:spPr/>
        <p:txBody>
          <a:bodyPr/>
          <a:lstStyle/>
          <a:p>
            <a:fld id="{9DC5BF18-7012-4D84-89EC-C2B2EAA21A50}"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3109771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4585871"/>
          </a:xfrm>
          <a:prstGeom prst="rect">
            <a:avLst/>
          </a:prstGeom>
          <a:noFill/>
        </p:spPr>
        <p:txBody>
          <a:bodyPr wrap="square" rtlCol="0">
            <a:spAutoFit/>
          </a:bodyPr>
          <a:lstStyle/>
          <a:p>
            <a:pPr algn="ctr"/>
            <a:r>
              <a:rPr lang="en-US" sz="1600" b="1" dirty="0">
                <a:solidFill>
                  <a:srgbClr val="0000FF"/>
                </a:solidFill>
              </a:rPr>
              <a:t>Follow-up Investigation of </a:t>
            </a:r>
            <a:r>
              <a:rPr lang="en-US" sz="1600" b="1" u="sng" dirty="0">
                <a:solidFill>
                  <a:srgbClr val="0000FF"/>
                </a:solidFill>
              </a:rPr>
              <a:t>Non-fatal</a:t>
            </a:r>
            <a:r>
              <a:rPr lang="en-US" sz="1600" b="1" dirty="0">
                <a:solidFill>
                  <a:srgbClr val="0000FF"/>
                </a:solidFill>
              </a:rPr>
              <a:t> </a:t>
            </a:r>
            <a:r>
              <a:rPr lang="en-US" sz="1600" b="1" dirty="0" smtClean="0">
                <a:solidFill>
                  <a:srgbClr val="0000FF"/>
                </a:solidFill>
              </a:rPr>
              <a:t>strangulation</a:t>
            </a:r>
            <a:endParaRPr lang="en-US" sz="1600" dirty="0">
              <a:solidFill>
                <a:srgbClr val="0000FF"/>
              </a:solidFill>
            </a:endParaRPr>
          </a:p>
          <a:p>
            <a:r>
              <a:rPr lang="en-US" sz="1100" b="1" dirty="0">
                <a:solidFill>
                  <a:srgbClr val="0000FF"/>
                </a:solidFill>
              </a:rPr>
              <a:t> </a:t>
            </a:r>
            <a:endParaRPr lang="en-US" sz="1100" dirty="0">
              <a:solidFill>
                <a:srgbClr val="0000FF"/>
              </a:solidFill>
            </a:endParaRPr>
          </a:p>
          <a:p>
            <a:r>
              <a:rPr lang="en-US" sz="1200" dirty="0" smtClean="0">
                <a:solidFill>
                  <a:srgbClr val="C00000"/>
                </a:solidFill>
                <a:latin typeface="Arial"/>
                <a:cs typeface="Arial"/>
              </a:rPr>
              <a:t>►</a:t>
            </a:r>
            <a:r>
              <a:rPr lang="en-US" sz="1200" dirty="0" smtClean="0">
                <a:latin typeface="Arial"/>
                <a:cs typeface="Arial"/>
              </a:rPr>
              <a:t>  </a:t>
            </a:r>
            <a:r>
              <a:rPr lang="en-US" sz="1200" dirty="0" smtClean="0"/>
              <a:t>follow-up investigations </a:t>
            </a:r>
            <a:r>
              <a:rPr lang="en-US" sz="1200" dirty="0"/>
              <a:t>of </a:t>
            </a:r>
            <a:r>
              <a:rPr lang="en-US" sz="1200" b="1" u="sng" dirty="0"/>
              <a:t>non-fatal</a:t>
            </a:r>
            <a:r>
              <a:rPr lang="en-US" sz="1200" b="1" dirty="0"/>
              <a:t> strangulation </a:t>
            </a:r>
            <a:r>
              <a:rPr lang="en-US" sz="1200" dirty="0"/>
              <a:t>cases </a:t>
            </a:r>
            <a:r>
              <a:rPr lang="en-US" sz="1200" dirty="0" smtClean="0"/>
              <a:t> often conducted </a:t>
            </a:r>
            <a:r>
              <a:rPr lang="en-US" sz="1200" dirty="0"/>
              <a:t>by </a:t>
            </a:r>
            <a:r>
              <a:rPr lang="en-US" sz="1200" dirty="0" smtClean="0"/>
              <a:t>investigator </a:t>
            </a:r>
            <a:r>
              <a:rPr lang="en-US" sz="1200" dirty="0"/>
              <a:t>rather than </a:t>
            </a:r>
            <a:r>
              <a:rPr lang="en-US" sz="1200" dirty="0" smtClean="0"/>
              <a:t>first responding officer:</a:t>
            </a:r>
          </a:p>
          <a:p>
            <a:r>
              <a:rPr lang="en-US" sz="1200" dirty="0" smtClean="0"/>
              <a:t>                 </a:t>
            </a:r>
            <a:r>
              <a:rPr lang="en-US" sz="1200" dirty="0" smtClean="0">
                <a:solidFill>
                  <a:srgbClr val="C00000"/>
                </a:solidFill>
              </a:rPr>
              <a:t> </a:t>
            </a:r>
            <a:r>
              <a:rPr lang="en-US" sz="1200" dirty="0" smtClean="0">
                <a:solidFill>
                  <a:srgbClr val="C00000"/>
                </a:solidFill>
                <a:latin typeface="Arial"/>
                <a:cs typeface="Arial"/>
              </a:rPr>
              <a:t>■  </a:t>
            </a:r>
            <a:r>
              <a:rPr lang="en-US" sz="1200" dirty="0" smtClean="0"/>
              <a:t>officer </a:t>
            </a:r>
            <a:r>
              <a:rPr lang="en-US" sz="1200" dirty="0"/>
              <a:t>conducting </a:t>
            </a:r>
            <a:r>
              <a:rPr lang="en-US" sz="1200" dirty="0" smtClean="0"/>
              <a:t>follow-up </a:t>
            </a:r>
            <a:r>
              <a:rPr lang="en-US" sz="1200" dirty="0"/>
              <a:t>investigation should, </a:t>
            </a:r>
            <a:r>
              <a:rPr lang="en-US" sz="1200" dirty="0" smtClean="0"/>
              <a:t>at </a:t>
            </a:r>
            <a:r>
              <a:rPr lang="en-US" sz="1200" dirty="0"/>
              <a:t>a minimum:</a:t>
            </a:r>
          </a:p>
          <a:p>
            <a:r>
              <a:rPr lang="en-US" sz="1200" dirty="0" smtClean="0"/>
              <a:t>                                  </a:t>
            </a:r>
            <a:r>
              <a:rPr lang="en-US" sz="1200" dirty="0" smtClean="0">
                <a:solidFill>
                  <a:srgbClr val="C00000"/>
                </a:solidFill>
              </a:rPr>
              <a:t> ●  </a:t>
            </a:r>
            <a:r>
              <a:rPr lang="en-US" sz="1200" b="1" dirty="0" smtClean="0">
                <a:solidFill>
                  <a:srgbClr val="0000FF"/>
                </a:solidFill>
              </a:rPr>
              <a:t>re-photograph</a:t>
            </a:r>
            <a:r>
              <a:rPr lang="en-US" sz="1200" dirty="0" smtClean="0"/>
              <a:t> victim</a:t>
            </a:r>
            <a:r>
              <a:rPr lang="en-US" sz="1200" dirty="0"/>
              <a:t>:</a:t>
            </a:r>
          </a:p>
          <a:p>
            <a:r>
              <a:rPr lang="en-US" sz="1200" dirty="0"/>
              <a:t>                              </a:t>
            </a:r>
            <a:r>
              <a:rPr lang="en-US" sz="1200" dirty="0" smtClean="0"/>
              <a:t>	</a:t>
            </a:r>
            <a:r>
              <a:rPr lang="en-US" sz="1200" dirty="0" smtClean="0">
                <a:solidFill>
                  <a:srgbClr val="C00000"/>
                </a:solidFill>
                <a:latin typeface="Arial"/>
                <a:cs typeface="Arial"/>
              </a:rPr>
              <a:t>♦</a:t>
            </a:r>
            <a:r>
              <a:rPr lang="en-US" sz="1200" dirty="0" smtClean="0">
                <a:latin typeface="Arial"/>
                <a:cs typeface="Arial"/>
              </a:rPr>
              <a:t> </a:t>
            </a:r>
            <a:r>
              <a:rPr lang="en-US" sz="1200" dirty="0" smtClean="0"/>
              <a:t> </a:t>
            </a:r>
            <a:r>
              <a:rPr lang="en-US" sz="1200" dirty="0"/>
              <a:t>follow-up photographs taken 2–3 days after </a:t>
            </a:r>
            <a:r>
              <a:rPr lang="en-US" sz="1200" dirty="0" smtClean="0"/>
              <a:t>incident provide </a:t>
            </a:r>
            <a:r>
              <a:rPr lang="en-US" sz="1200" dirty="0"/>
              <a:t>critical evidence of </a:t>
            </a:r>
            <a:r>
              <a:rPr lang="en-US" sz="1200" dirty="0" smtClean="0"/>
              <a:t>bruising/other injury not </a:t>
            </a:r>
          </a:p>
          <a:p>
            <a:r>
              <a:rPr lang="en-US" sz="1200" dirty="0"/>
              <a:t> </a:t>
            </a:r>
            <a:r>
              <a:rPr lang="en-US" sz="1200" dirty="0" smtClean="0"/>
              <a:t>                                                        visible </a:t>
            </a:r>
            <a:r>
              <a:rPr lang="en-US" sz="1200" dirty="0"/>
              <a:t>at </a:t>
            </a:r>
            <a:r>
              <a:rPr lang="en-US" sz="1200" dirty="0" smtClean="0"/>
              <a:t>crime-scene/hospital </a:t>
            </a:r>
            <a:r>
              <a:rPr lang="en-US" sz="1200" dirty="0"/>
              <a:t>immediately after </a:t>
            </a:r>
            <a:r>
              <a:rPr lang="en-US" sz="1200" dirty="0" smtClean="0"/>
              <a:t>assault</a:t>
            </a:r>
            <a:r>
              <a:rPr lang="en-US" sz="1200" dirty="0"/>
              <a:t>;</a:t>
            </a:r>
          </a:p>
          <a:p>
            <a:r>
              <a:rPr lang="en-US" sz="1200" dirty="0"/>
              <a:t>	</a:t>
            </a:r>
            <a:r>
              <a:rPr lang="en-US" sz="1200" dirty="0" smtClean="0">
                <a:solidFill>
                  <a:srgbClr val="C00000"/>
                </a:solidFill>
              </a:rPr>
              <a:t>         ●  </a:t>
            </a:r>
            <a:r>
              <a:rPr lang="en-US" sz="1200" b="1" dirty="0" smtClean="0">
                <a:solidFill>
                  <a:srgbClr val="0000FF"/>
                </a:solidFill>
              </a:rPr>
              <a:t>re-interview</a:t>
            </a:r>
            <a:r>
              <a:rPr lang="en-US" sz="1200" dirty="0" smtClean="0">
                <a:solidFill>
                  <a:srgbClr val="0000FF"/>
                </a:solidFill>
              </a:rPr>
              <a:t> </a:t>
            </a:r>
            <a:r>
              <a:rPr lang="en-US" sz="1200" dirty="0" smtClean="0"/>
              <a:t>victim/witnesses</a:t>
            </a:r>
            <a:r>
              <a:rPr lang="en-US" sz="1200" dirty="0"/>
              <a:t>:</a:t>
            </a:r>
          </a:p>
          <a:p>
            <a:r>
              <a:rPr lang="en-US" sz="1200" dirty="0"/>
              <a:t>                              </a:t>
            </a:r>
            <a:r>
              <a:rPr lang="en-US" sz="1200" dirty="0" smtClean="0"/>
              <a:t>       	</a:t>
            </a:r>
            <a:r>
              <a:rPr lang="en-US" sz="1200" dirty="0" smtClean="0">
                <a:solidFill>
                  <a:srgbClr val="C00000"/>
                </a:solidFill>
                <a:latin typeface="Arial"/>
                <a:cs typeface="Arial"/>
              </a:rPr>
              <a:t>♦ </a:t>
            </a:r>
            <a:r>
              <a:rPr lang="en-US" sz="1200" dirty="0" smtClean="0"/>
              <a:t> </a:t>
            </a:r>
            <a:r>
              <a:rPr lang="en-US" sz="1200" dirty="0"/>
              <a:t>victims often give more detailed statements after they </a:t>
            </a:r>
            <a:r>
              <a:rPr lang="en-US" sz="1200" dirty="0" smtClean="0"/>
              <a:t>have </a:t>
            </a:r>
            <a:r>
              <a:rPr lang="en-US" sz="1200" dirty="0"/>
              <a:t>had </a:t>
            </a:r>
            <a:r>
              <a:rPr lang="en-US" sz="1200" dirty="0" smtClean="0"/>
              <a:t>chance </a:t>
            </a:r>
            <a:r>
              <a:rPr lang="en-US" sz="1200" dirty="0"/>
              <a:t>to calm </a:t>
            </a:r>
            <a:r>
              <a:rPr lang="en-US" sz="1200" dirty="0" smtClean="0"/>
              <a:t>down/reflect </a:t>
            </a:r>
            <a:r>
              <a:rPr lang="en-US" sz="1200" dirty="0"/>
              <a:t>on what </a:t>
            </a:r>
          </a:p>
          <a:p>
            <a:r>
              <a:rPr lang="en-US" sz="1200" dirty="0"/>
              <a:t>                                  </a:t>
            </a:r>
            <a:r>
              <a:rPr lang="en-US" sz="1200" dirty="0" smtClean="0"/>
              <a:t>                        occurred</a:t>
            </a:r>
            <a:r>
              <a:rPr lang="en-US" sz="1200" dirty="0"/>
              <a:t>;  </a:t>
            </a:r>
          </a:p>
          <a:p>
            <a:r>
              <a:rPr lang="en-US" sz="1200" dirty="0"/>
              <a:t>                              </a:t>
            </a:r>
            <a:r>
              <a:rPr lang="en-US" sz="1200" dirty="0" smtClean="0"/>
              <a:t>	</a:t>
            </a:r>
            <a:r>
              <a:rPr lang="en-US" sz="1200" dirty="0" smtClean="0">
                <a:solidFill>
                  <a:srgbClr val="C00000"/>
                </a:solidFill>
                <a:latin typeface="Arial"/>
                <a:cs typeface="Arial"/>
              </a:rPr>
              <a:t>♦ </a:t>
            </a:r>
            <a:r>
              <a:rPr lang="en-US" sz="1200" dirty="0" smtClean="0">
                <a:solidFill>
                  <a:srgbClr val="C00000"/>
                </a:solidFill>
              </a:rPr>
              <a:t> </a:t>
            </a:r>
            <a:r>
              <a:rPr lang="en-US" sz="1200" dirty="0" smtClean="0"/>
              <a:t>will </a:t>
            </a:r>
            <a:r>
              <a:rPr lang="en-US" sz="1200" dirty="0"/>
              <a:t>usually become clear during </a:t>
            </a:r>
            <a:r>
              <a:rPr lang="en-US" sz="1200" dirty="0" smtClean="0"/>
              <a:t>re-interview of </a:t>
            </a:r>
            <a:r>
              <a:rPr lang="en-US" sz="1200" dirty="0"/>
              <a:t>victim </a:t>
            </a:r>
            <a:r>
              <a:rPr lang="en-US" sz="1200" dirty="0" smtClean="0"/>
              <a:t>whether victim </a:t>
            </a:r>
            <a:r>
              <a:rPr lang="en-US" sz="1200" dirty="0"/>
              <a:t>will </a:t>
            </a:r>
            <a:r>
              <a:rPr lang="en-US" sz="1200" dirty="0" smtClean="0"/>
              <a:t>testify </a:t>
            </a:r>
            <a:r>
              <a:rPr lang="en-US" sz="1200" dirty="0"/>
              <a:t>at trial willingly or be </a:t>
            </a:r>
            <a:endParaRPr lang="en-US" sz="1200" dirty="0" smtClean="0"/>
          </a:p>
          <a:p>
            <a:r>
              <a:rPr lang="en-US" sz="1200" dirty="0"/>
              <a:t> </a:t>
            </a:r>
            <a:r>
              <a:rPr lang="en-US" sz="1200" dirty="0" smtClean="0"/>
              <a:t>                                                        reluctant </a:t>
            </a:r>
            <a:r>
              <a:rPr lang="en-US" sz="1200" dirty="0"/>
              <a:t>to testify </a:t>
            </a:r>
            <a:r>
              <a:rPr lang="en-US" sz="1200" dirty="0" smtClean="0"/>
              <a:t>against  assailant/abuser</a:t>
            </a:r>
            <a:r>
              <a:rPr lang="en-US" sz="1200" dirty="0"/>
              <a:t>:</a:t>
            </a:r>
          </a:p>
          <a:p>
            <a:r>
              <a:rPr lang="en-US" sz="1200" dirty="0"/>
              <a:t>                                             </a:t>
            </a:r>
            <a:r>
              <a:rPr lang="en-US" sz="1200" dirty="0" smtClean="0"/>
              <a:t>		</a:t>
            </a:r>
            <a:r>
              <a:rPr lang="en-US" sz="1200" dirty="0" smtClean="0">
                <a:solidFill>
                  <a:srgbClr val="C00000"/>
                </a:solidFill>
                <a:latin typeface="Arial"/>
                <a:cs typeface="Arial"/>
              </a:rPr>
              <a:t>♠ </a:t>
            </a:r>
            <a:r>
              <a:rPr lang="en-US" sz="1200" dirty="0" smtClean="0">
                <a:solidFill>
                  <a:srgbClr val="C00000"/>
                </a:solidFill>
              </a:rPr>
              <a:t> </a:t>
            </a:r>
            <a:r>
              <a:rPr lang="en-US" sz="1200" dirty="0"/>
              <a:t>prosecutor should know </a:t>
            </a:r>
            <a:r>
              <a:rPr lang="en-US" sz="1200" dirty="0" smtClean="0"/>
              <a:t>relationship  status </a:t>
            </a:r>
            <a:r>
              <a:rPr lang="en-US" sz="1200" dirty="0"/>
              <a:t>of </a:t>
            </a:r>
            <a:r>
              <a:rPr lang="en-US" sz="1200" dirty="0" smtClean="0"/>
              <a:t>victim and assailant/abuser </a:t>
            </a:r>
            <a:r>
              <a:rPr lang="en-US" sz="1200" dirty="0"/>
              <a:t>when deciding </a:t>
            </a:r>
            <a:endParaRPr lang="en-US" sz="1200" dirty="0" smtClean="0"/>
          </a:p>
          <a:p>
            <a:r>
              <a:rPr lang="en-US" sz="1200" dirty="0"/>
              <a:t> </a:t>
            </a:r>
            <a:r>
              <a:rPr lang="en-US" sz="1200" dirty="0" smtClean="0"/>
              <a:t>                                                                                  how </a:t>
            </a:r>
            <a:r>
              <a:rPr lang="en-US" sz="1200" dirty="0"/>
              <a:t>to </a:t>
            </a:r>
            <a:r>
              <a:rPr lang="en-US" sz="1200" dirty="0" smtClean="0"/>
              <a:t>proceed </a:t>
            </a:r>
            <a:r>
              <a:rPr lang="en-US" sz="1200" dirty="0"/>
              <a:t>at trial;</a:t>
            </a:r>
          </a:p>
          <a:p>
            <a:r>
              <a:rPr lang="en-US" sz="1200" dirty="0"/>
              <a:t>	</a:t>
            </a:r>
            <a:r>
              <a:rPr lang="en-US" sz="1200" dirty="0" smtClean="0">
                <a:solidFill>
                  <a:srgbClr val="C00000"/>
                </a:solidFill>
              </a:rPr>
              <a:t>         ●  </a:t>
            </a:r>
            <a:r>
              <a:rPr lang="en-US" sz="1200" b="1" dirty="0" smtClean="0">
                <a:solidFill>
                  <a:srgbClr val="0000FF"/>
                </a:solidFill>
              </a:rPr>
              <a:t>obtain</a:t>
            </a:r>
            <a:r>
              <a:rPr lang="en-US" sz="1200" b="1" dirty="0" smtClean="0"/>
              <a:t> </a:t>
            </a:r>
            <a:r>
              <a:rPr lang="en-US" sz="1200" dirty="0" smtClean="0"/>
              <a:t>medical evaluation [diagnostic]/treatment </a:t>
            </a:r>
            <a:r>
              <a:rPr lang="en-US" sz="1200" dirty="0"/>
              <a:t>records, forensic nurse reports, </a:t>
            </a:r>
            <a:r>
              <a:rPr lang="en-US" sz="1200" dirty="0" smtClean="0"/>
              <a:t>etc</a:t>
            </a:r>
            <a:r>
              <a:rPr lang="en-US" sz="1200" dirty="0"/>
              <a:t>.;</a:t>
            </a:r>
          </a:p>
          <a:p>
            <a:r>
              <a:rPr lang="en-US" sz="1200" dirty="0"/>
              <a:t> </a:t>
            </a:r>
            <a:endParaRPr lang="en-US" sz="1200" dirty="0" smtClean="0"/>
          </a:p>
          <a:p>
            <a:endParaRPr lang="en-US" sz="1200" dirty="0"/>
          </a:p>
          <a:p>
            <a:pPr algn="ctr"/>
            <a:r>
              <a:rPr lang="en-US" sz="1600" b="1" u="sng" dirty="0">
                <a:solidFill>
                  <a:srgbClr val="0000FF"/>
                </a:solidFill>
              </a:rPr>
              <a:t>New </a:t>
            </a:r>
            <a:r>
              <a:rPr lang="en-US" sz="1600" b="1" u="sng" dirty="0" smtClean="0">
                <a:solidFill>
                  <a:srgbClr val="0000FF"/>
                </a:solidFill>
              </a:rPr>
              <a:t>Evidence</a:t>
            </a:r>
          </a:p>
          <a:p>
            <a:pPr algn="ctr"/>
            <a:endParaRPr lang="en-US" sz="1100" dirty="0">
              <a:solidFill>
                <a:srgbClr val="0000FF"/>
              </a:solidFill>
            </a:endParaRPr>
          </a:p>
          <a:p>
            <a:r>
              <a:rPr lang="en-US" sz="1200" dirty="0" smtClean="0">
                <a:solidFill>
                  <a:srgbClr val="C00000"/>
                </a:solidFill>
                <a:latin typeface="Arial"/>
                <a:cs typeface="Arial"/>
              </a:rPr>
              <a:t>►</a:t>
            </a:r>
            <a:r>
              <a:rPr lang="en-US" sz="1200" dirty="0" smtClean="0">
                <a:latin typeface="Arial"/>
                <a:cs typeface="Arial"/>
              </a:rPr>
              <a:t> </a:t>
            </a:r>
            <a:r>
              <a:rPr lang="en-US" sz="1200" dirty="0" smtClean="0"/>
              <a:t>after assailant/abuser is arrested </a:t>
            </a:r>
            <a:r>
              <a:rPr lang="en-US" sz="1200" dirty="0"/>
              <a:t>new evidence may </a:t>
            </a:r>
            <a:r>
              <a:rPr lang="en-US" sz="1200" dirty="0" smtClean="0"/>
              <a:t>become available suspect </a:t>
            </a:r>
            <a:r>
              <a:rPr lang="en-US" sz="1200" dirty="0"/>
              <a:t>remains incarcerated:</a:t>
            </a:r>
          </a:p>
          <a:p>
            <a:r>
              <a:rPr lang="en-US" sz="1200" dirty="0"/>
              <a:t>               </a:t>
            </a:r>
            <a:r>
              <a:rPr lang="en-US" sz="1200" dirty="0" smtClean="0"/>
              <a:t>   </a:t>
            </a:r>
            <a:r>
              <a:rPr lang="en-US" sz="1200" dirty="0" smtClean="0">
                <a:solidFill>
                  <a:srgbClr val="C00000"/>
                </a:solidFill>
                <a:cs typeface="Arial"/>
              </a:rPr>
              <a:t>■ </a:t>
            </a:r>
            <a:r>
              <a:rPr lang="en-US" sz="1200" dirty="0" smtClean="0"/>
              <a:t> abusers </a:t>
            </a:r>
            <a:r>
              <a:rPr lang="en-US" sz="1200" dirty="0"/>
              <a:t>will frequently call victims from </a:t>
            </a:r>
            <a:r>
              <a:rPr lang="en-US" sz="1200" dirty="0" smtClean="0"/>
              <a:t>jail </a:t>
            </a:r>
            <a:r>
              <a:rPr lang="en-US" sz="1200" dirty="0"/>
              <a:t>to </a:t>
            </a:r>
            <a:r>
              <a:rPr lang="en-US" sz="1200" dirty="0" smtClean="0"/>
              <a:t>apologize/harass/threaten/intimidate </a:t>
            </a:r>
            <a:r>
              <a:rPr lang="en-US" sz="1200" dirty="0"/>
              <a:t>them:</a:t>
            </a:r>
          </a:p>
          <a:p>
            <a:r>
              <a:rPr lang="en-US" sz="1200" dirty="0">
                <a:solidFill>
                  <a:srgbClr val="C00000"/>
                </a:solidFill>
              </a:rPr>
              <a:t>                              </a:t>
            </a:r>
            <a:r>
              <a:rPr lang="en-US" sz="1200" dirty="0" smtClean="0">
                <a:solidFill>
                  <a:srgbClr val="C00000"/>
                </a:solidFill>
              </a:rPr>
              <a:t>●  </a:t>
            </a:r>
            <a:r>
              <a:rPr lang="en-US" sz="1200" b="1" dirty="0" smtClean="0">
                <a:solidFill>
                  <a:srgbClr val="0000FF"/>
                </a:solidFill>
              </a:rPr>
              <a:t>obtain </a:t>
            </a:r>
            <a:r>
              <a:rPr lang="en-US" sz="1200" b="1" dirty="0">
                <a:solidFill>
                  <a:srgbClr val="0000FF"/>
                </a:solidFill>
              </a:rPr>
              <a:t>audio copies of phone calls made </a:t>
            </a:r>
            <a:r>
              <a:rPr lang="en-US" sz="1200" b="1" dirty="0" smtClean="0">
                <a:solidFill>
                  <a:srgbClr val="0000FF"/>
                </a:solidFill>
              </a:rPr>
              <a:t>by </a:t>
            </a:r>
            <a:r>
              <a:rPr lang="en-US" sz="1200" b="1" dirty="0">
                <a:solidFill>
                  <a:srgbClr val="0000FF"/>
                </a:solidFill>
              </a:rPr>
              <a:t>suspects who are in jail;                   </a:t>
            </a:r>
          </a:p>
          <a:p>
            <a:r>
              <a:rPr lang="en-US" sz="1200" dirty="0">
                <a:solidFill>
                  <a:srgbClr val="C00000"/>
                </a:solidFill>
              </a:rPr>
              <a:t>               </a:t>
            </a:r>
            <a:r>
              <a:rPr lang="en-US" sz="1200" dirty="0" smtClean="0">
                <a:solidFill>
                  <a:srgbClr val="C00000"/>
                </a:solidFill>
              </a:rPr>
              <a:t>   </a:t>
            </a:r>
            <a:r>
              <a:rPr lang="en-US" sz="1200" dirty="0" smtClean="0">
                <a:solidFill>
                  <a:srgbClr val="C00000"/>
                </a:solidFill>
                <a:cs typeface="Arial"/>
              </a:rPr>
              <a:t>■ </a:t>
            </a:r>
            <a:r>
              <a:rPr lang="en-US" sz="1200" dirty="0" smtClean="0">
                <a:solidFill>
                  <a:srgbClr val="C00000"/>
                </a:solidFill>
              </a:rPr>
              <a:t> </a:t>
            </a:r>
            <a:r>
              <a:rPr lang="en-US" sz="1200" dirty="0"/>
              <a:t>if </a:t>
            </a:r>
            <a:r>
              <a:rPr lang="en-US" sz="1200" dirty="0" smtClean="0"/>
              <a:t>released suspect </a:t>
            </a:r>
            <a:r>
              <a:rPr lang="en-US" sz="1200" dirty="0"/>
              <a:t>will often </a:t>
            </a:r>
            <a:r>
              <a:rPr lang="en-US" sz="1200" dirty="0" smtClean="0"/>
              <a:t>violate </a:t>
            </a:r>
            <a:r>
              <a:rPr lang="en-US" sz="1200" dirty="0"/>
              <a:t>protection orders in </a:t>
            </a:r>
            <a:r>
              <a:rPr lang="en-US" sz="1200" dirty="0" smtClean="0"/>
              <a:t>attempt </a:t>
            </a:r>
            <a:r>
              <a:rPr lang="en-US" sz="1200" dirty="0"/>
              <a:t>to persuade </a:t>
            </a:r>
            <a:r>
              <a:rPr lang="en-US" sz="1200" dirty="0" smtClean="0"/>
              <a:t> victim </a:t>
            </a:r>
            <a:r>
              <a:rPr lang="en-US" sz="1200" dirty="0"/>
              <a:t>to drop charges; </a:t>
            </a: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4102972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915400" cy="3877985"/>
          </a:xfrm>
          <a:prstGeom prst="rect">
            <a:avLst/>
          </a:prstGeom>
          <a:noFill/>
        </p:spPr>
        <p:txBody>
          <a:bodyPr wrap="square" rtlCol="0">
            <a:spAutoFit/>
          </a:bodyPr>
          <a:lstStyle/>
          <a:p>
            <a:pPr algn="ctr"/>
            <a:r>
              <a:rPr lang="en-US" b="1" dirty="0" smtClean="0">
                <a:solidFill>
                  <a:srgbClr val="0000FF"/>
                </a:solidFill>
              </a:rPr>
              <a:t>MARYLAND LAW</a:t>
            </a:r>
          </a:p>
          <a:p>
            <a:pPr algn="ctr"/>
            <a:endParaRPr lang="en-US" sz="1100" b="1" dirty="0">
              <a:solidFill>
                <a:srgbClr val="0000FF"/>
              </a:solidFill>
            </a:endParaRPr>
          </a:p>
          <a:p>
            <a:r>
              <a:rPr lang="en-US" sz="1100" dirty="0">
                <a:solidFill>
                  <a:srgbClr val="C00000"/>
                </a:solidFill>
              </a:rPr>
              <a:t>►</a:t>
            </a:r>
            <a:r>
              <a:rPr lang="en-US" sz="1100" dirty="0"/>
              <a:t> </a:t>
            </a:r>
            <a:r>
              <a:rPr lang="en-US" sz="1100" b="1" u="sng" dirty="0" smtClean="0">
                <a:solidFill>
                  <a:srgbClr val="0000FF"/>
                </a:solidFill>
              </a:rPr>
              <a:t>non-fatal</a:t>
            </a:r>
            <a:r>
              <a:rPr lang="en-US" sz="1100" b="1" dirty="0" smtClean="0">
                <a:solidFill>
                  <a:srgbClr val="0000FF"/>
                </a:solidFill>
              </a:rPr>
              <a:t> </a:t>
            </a:r>
            <a:r>
              <a:rPr lang="en-US" sz="1100" b="1" dirty="0">
                <a:solidFill>
                  <a:srgbClr val="0000FF"/>
                </a:solidFill>
              </a:rPr>
              <a:t>strangulation</a:t>
            </a:r>
            <a:r>
              <a:rPr lang="en-US" sz="1100" dirty="0">
                <a:solidFill>
                  <a:srgbClr val="0000FF"/>
                </a:solidFill>
              </a:rPr>
              <a:t> </a:t>
            </a:r>
            <a:r>
              <a:rPr lang="en-US" sz="1100" dirty="0"/>
              <a:t>is normally prosecuted, in </a:t>
            </a:r>
            <a:r>
              <a:rPr lang="en-US" sz="1100" dirty="0" smtClean="0"/>
              <a:t>Maryland</a:t>
            </a:r>
            <a:r>
              <a:rPr lang="en-US" sz="1100" dirty="0"/>
              <a:t>, under the Criminal Law Article </a:t>
            </a:r>
            <a:r>
              <a:rPr lang="en-US" sz="1100" b="1" dirty="0">
                <a:solidFill>
                  <a:srgbClr val="0000FF"/>
                </a:solidFill>
              </a:rPr>
              <a:t>(CR)</a:t>
            </a:r>
            <a:r>
              <a:rPr lang="en-US" sz="1100" dirty="0">
                <a:solidFill>
                  <a:srgbClr val="0000FF"/>
                </a:solidFill>
              </a:rPr>
              <a:t> </a:t>
            </a:r>
            <a:r>
              <a:rPr lang="en-US" sz="1100" b="1" dirty="0">
                <a:solidFill>
                  <a:srgbClr val="0000FF"/>
                </a:solidFill>
              </a:rPr>
              <a:t>§</a:t>
            </a:r>
            <a:r>
              <a:rPr lang="en-US" sz="1100" b="1" dirty="0" smtClean="0">
                <a:solidFill>
                  <a:srgbClr val="0000FF"/>
                </a:solidFill>
              </a:rPr>
              <a:t>3–203 which </a:t>
            </a:r>
            <a:r>
              <a:rPr lang="en-US" sz="1100" b="1" dirty="0">
                <a:solidFill>
                  <a:srgbClr val="0000FF"/>
                </a:solidFill>
              </a:rPr>
              <a:t>states</a:t>
            </a:r>
            <a:r>
              <a:rPr lang="en-US" sz="1100" b="1" dirty="0" smtClean="0">
                <a:solidFill>
                  <a:srgbClr val="0000FF"/>
                </a:solidFill>
              </a:rPr>
              <a:t>, </a:t>
            </a:r>
            <a:r>
              <a:rPr lang="en-US" sz="1100" b="1" dirty="0">
                <a:solidFill>
                  <a:srgbClr val="0000FF"/>
                </a:solidFill>
              </a:rPr>
              <a:t>in part:</a:t>
            </a:r>
            <a:endParaRPr lang="en-US" sz="1100" dirty="0">
              <a:solidFill>
                <a:srgbClr val="0000FF"/>
              </a:solidFill>
            </a:endParaRPr>
          </a:p>
          <a:p>
            <a:r>
              <a:rPr lang="en-US" sz="800" dirty="0"/>
              <a:t> </a:t>
            </a:r>
          </a:p>
          <a:p>
            <a:r>
              <a:rPr lang="en-US" sz="1100" dirty="0" smtClean="0"/>
              <a:t>               </a:t>
            </a:r>
            <a:r>
              <a:rPr lang="en-US" sz="1100" b="1" dirty="0" smtClean="0">
                <a:solidFill>
                  <a:srgbClr val="0000FF"/>
                </a:solidFill>
              </a:rPr>
              <a:t>(</a:t>
            </a:r>
            <a:r>
              <a:rPr lang="en-US" sz="1100" b="1" dirty="0">
                <a:solidFill>
                  <a:srgbClr val="0000FF"/>
                </a:solidFill>
              </a:rPr>
              <a:t>a) </a:t>
            </a:r>
            <a:r>
              <a:rPr lang="en-US" sz="1100" b="1" dirty="0" smtClean="0">
                <a:solidFill>
                  <a:srgbClr val="0000FF"/>
                </a:solidFill>
              </a:rPr>
              <a:t> A </a:t>
            </a:r>
            <a:r>
              <a:rPr lang="en-US" sz="1100" b="1" dirty="0">
                <a:solidFill>
                  <a:srgbClr val="0000FF"/>
                </a:solidFill>
              </a:rPr>
              <a:t>person may not commit an assault.</a:t>
            </a:r>
          </a:p>
          <a:p>
            <a:r>
              <a:rPr lang="en-US" sz="1100" dirty="0" smtClean="0"/>
              <a:t>               (</a:t>
            </a:r>
            <a:r>
              <a:rPr lang="en-US" sz="1100" dirty="0"/>
              <a:t>b) </a:t>
            </a:r>
            <a:r>
              <a:rPr lang="en-US" sz="1100" dirty="0" smtClean="0"/>
              <a:t> </a:t>
            </a:r>
            <a:r>
              <a:rPr lang="en-US" sz="1100" b="1" dirty="0" smtClean="0"/>
              <a:t>Except </a:t>
            </a:r>
            <a:r>
              <a:rPr lang="en-US" sz="1100" b="1" dirty="0"/>
              <a:t>as provided in subsection (c) of this section, a person </a:t>
            </a:r>
            <a:r>
              <a:rPr lang="en-US" sz="1100" b="1" dirty="0" smtClean="0"/>
              <a:t>who </a:t>
            </a:r>
            <a:r>
              <a:rPr lang="en-US" sz="1100" b="1" dirty="0"/>
              <a:t>violates subsection (a) of this section is guilty of the </a:t>
            </a:r>
            <a:r>
              <a:rPr lang="en-US" sz="1100" b="1" u="sng" dirty="0" smtClean="0"/>
              <a:t>misdemeanor</a:t>
            </a:r>
            <a:r>
              <a:rPr lang="en-US" sz="1100" b="1" dirty="0" smtClean="0"/>
              <a:t> </a:t>
            </a:r>
          </a:p>
          <a:p>
            <a:r>
              <a:rPr lang="en-US" sz="1100" b="1" dirty="0"/>
              <a:t> </a:t>
            </a:r>
            <a:r>
              <a:rPr lang="en-US" sz="1100" b="1" dirty="0" smtClean="0"/>
              <a:t>                     of assault </a:t>
            </a:r>
            <a:r>
              <a:rPr lang="en-US" sz="1100" b="1" dirty="0"/>
              <a:t>in the second degree</a:t>
            </a:r>
            <a:r>
              <a:rPr lang="en-US" sz="1100" dirty="0"/>
              <a:t> and on </a:t>
            </a:r>
            <a:r>
              <a:rPr lang="en-US" sz="1100" dirty="0" smtClean="0"/>
              <a:t>conviction </a:t>
            </a:r>
            <a:r>
              <a:rPr lang="en-US" sz="1100" dirty="0"/>
              <a:t>is subject to imprisonment not exceeding 10 years </a:t>
            </a:r>
            <a:r>
              <a:rPr lang="en-US" sz="1100" dirty="0" smtClean="0"/>
              <a:t>or </a:t>
            </a:r>
            <a:r>
              <a:rPr lang="en-US" sz="1100" dirty="0"/>
              <a:t>a fine not exceeding $</a:t>
            </a:r>
            <a:r>
              <a:rPr lang="en-US" sz="1100" dirty="0" smtClean="0"/>
              <a:t>2,500 or both</a:t>
            </a:r>
            <a:r>
              <a:rPr lang="en-US" sz="1100" dirty="0"/>
              <a:t>.</a:t>
            </a:r>
          </a:p>
          <a:p>
            <a:endParaRPr lang="en-US" sz="1100" b="1" dirty="0" smtClean="0">
              <a:solidFill>
                <a:srgbClr val="0000FF"/>
              </a:solidFill>
            </a:endParaRPr>
          </a:p>
          <a:p>
            <a:r>
              <a:rPr lang="en-US" sz="1100" dirty="0" smtClean="0">
                <a:solidFill>
                  <a:srgbClr val="C00000"/>
                </a:solidFill>
              </a:rPr>
              <a:t>►</a:t>
            </a:r>
            <a:r>
              <a:rPr lang="en-US" sz="1100" dirty="0" smtClean="0"/>
              <a:t> </a:t>
            </a:r>
            <a:r>
              <a:rPr lang="en-US" sz="1100" b="1" dirty="0" smtClean="0">
                <a:solidFill>
                  <a:srgbClr val="0000FF"/>
                </a:solidFill>
              </a:rPr>
              <a:t>in </a:t>
            </a:r>
            <a:r>
              <a:rPr lang="en-US" sz="1100" b="1" dirty="0">
                <a:solidFill>
                  <a:srgbClr val="0000FF"/>
                </a:solidFill>
              </a:rPr>
              <a:t>rape cases, non-fatal strangulation</a:t>
            </a:r>
            <a:r>
              <a:rPr lang="en-US" sz="1100" dirty="0"/>
              <a:t> is subject to prosecution </a:t>
            </a:r>
            <a:r>
              <a:rPr lang="en-US" sz="1100" b="1" dirty="0" smtClean="0"/>
              <a:t>under</a:t>
            </a:r>
            <a:r>
              <a:rPr lang="en-US" sz="1100" dirty="0" smtClean="0"/>
              <a:t> </a:t>
            </a:r>
            <a:r>
              <a:rPr lang="en-US" sz="1100" b="1" dirty="0"/>
              <a:t>CR §3–303 </a:t>
            </a:r>
            <a:r>
              <a:rPr lang="en-US" sz="1100" dirty="0"/>
              <a:t>which states, in part:</a:t>
            </a:r>
          </a:p>
          <a:p>
            <a:r>
              <a:rPr lang="en-US" sz="1100" b="1" dirty="0" smtClean="0"/>
              <a:t>               </a:t>
            </a:r>
            <a:r>
              <a:rPr lang="en-US" sz="1100" b="1" dirty="0" smtClean="0">
                <a:solidFill>
                  <a:srgbClr val="0000FF"/>
                </a:solidFill>
              </a:rPr>
              <a:t>(</a:t>
            </a:r>
            <a:r>
              <a:rPr lang="en-US" sz="1100" b="1" dirty="0">
                <a:solidFill>
                  <a:srgbClr val="0000FF"/>
                </a:solidFill>
              </a:rPr>
              <a:t>a) A person may not:</a:t>
            </a:r>
            <a:endParaRPr lang="en-US" sz="1100" dirty="0">
              <a:solidFill>
                <a:srgbClr val="0000FF"/>
              </a:solidFill>
            </a:endParaRPr>
          </a:p>
          <a:p>
            <a:r>
              <a:rPr lang="en-US" sz="1100" dirty="0" smtClean="0"/>
              <a:t>                    	(</a:t>
            </a:r>
            <a:r>
              <a:rPr lang="en-US" sz="1100" dirty="0"/>
              <a:t>1) </a:t>
            </a:r>
            <a:r>
              <a:rPr lang="en-US" sz="1100" b="1" dirty="0">
                <a:solidFill>
                  <a:srgbClr val="0000FF"/>
                </a:solidFill>
              </a:rPr>
              <a:t>engage in vaginal intercourse with another by force, </a:t>
            </a:r>
            <a:r>
              <a:rPr lang="en-US" sz="1100" b="1" dirty="0" smtClean="0">
                <a:solidFill>
                  <a:srgbClr val="0000FF"/>
                </a:solidFill>
              </a:rPr>
              <a:t>or </a:t>
            </a:r>
            <a:r>
              <a:rPr lang="en-US" sz="1100" b="1" dirty="0">
                <a:solidFill>
                  <a:srgbClr val="0000FF"/>
                </a:solidFill>
              </a:rPr>
              <a:t>the threat of force, without the consent of the </a:t>
            </a:r>
            <a:r>
              <a:rPr lang="en-US" sz="1100" b="1" dirty="0" smtClean="0">
                <a:solidFill>
                  <a:srgbClr val="0000FF"/>
                </a:solidFill>
              </a:rPr>
              <a:t>other</a:t>
            </a:r>
            <a:r>
              <a:rPr lang="en-US" sz="1100" b="1" dirty="0">
                <a:solidFill>
                  <a:srgbClr val="0000FF"/>
                </a:solidFill>
              </a:rPr>
              <a:t>; </a:t>
            </a:r>
            <a:r>
              <a:rPr lang="en-US" sz="1100" b="1" u="sng" dirty="0">
                <a:solidFill>
                  <a:srgbClr val="0000FF"/>
                </a:solidFill>
              </a:rPr>
              <a:t>and</a:t>
            </a:r>
            <a:endParaRPr lang="en-US" sz="1100" u="sng" dirty="0">
              <a:solidFill>
                <a:srgbClr val="0000FF"/>
              </a:solidFill>
            </a:endParaRPr>
          </a:p>
          <a:p>
            <a:r>
              <a:rPr lang="en-US" sz="1100" dirty="0" smtClean="0"/>
              <a:t>	(</a:t>
            </a:r>
            <a:r>
              <a:rPr lang="en-US" sz="1100" dirty="0"/>
              <a:t>2) (</a:t>
            </a:r>
            <a:r>
              <a:rPr lang="en-US" sz="1100" dirty="0" err="1"/>
              <a:t>i</a:t>
            </a:r>
            <a:r>
              <a:rPr lang="en-US" sz="1100" dirty="0"/>
              <a:t>) </a:t>
            </a:r>
            <a:r>
              <a:rPr lang="en-US" sz="1100" dirty="0" smtClean="0"/>
              <a:t>employ </a:t>
            </a:r>
            <a:r>
              <a:rPr lang="en-US" sz="1100" dirty="0"/>
              <a:t>or display a dangerous weapon, or a </a:t>
            </a:r>
            <a:r>
              <a:rPr lang="en-US" sz="1100" dirty="0" smtClean="0"/>
              <a:t>physical </a:t>
            </a:r>
            <a:r>
              <a:rPr lang="en-US" sz="1100" dirty="0"/>
              <a:t>object that the victim reasonably  </a:t>
            </a:r>
            <a:r>
              <a:rPr lang="en-US" sz="1100" dirty="0" smtClean="0"/>
              <a:t>believes </a:t>
            </a:r>
            <a:r>
              <a:rPr lang="en-US" sz="1100" dirty="0"/>
              <a:t>is a dangerous weapon;</a:t>
            </a:r>
          </a:p>
          <a:p>
            <a:r>
              <a:rPr lang="en-US" sz="1100" b="1" dirty="0" smtClean="0"/>
              <a:t>	      (</a:t>
            </a:r>
            <a:r>
              <a:rPr lang="en-US" sz="1100" b="1" dirty="0"/>
              <a:t>ii) </a:t>
            </a:r>
            <a:r>
              <a:rPr lang="en-US" sz="1100" b="1" dirty="0" smtClean="0"/>
              <a:t> </a:t>
            </a:r>
            <a:r>
              <a:rPr lang="en-US" sz="1100" b="1" dirty="0" smtClean="0">
                <a:solidFill>
                  <a:srgbClr val="0000FF"/>
                </a:solidFill>
              </a:rPr>
              <a:t>suffocate</a:t>
            </a:r>
            <a:r>
              <a:rPr lang="en-US" sz="1100" b="1" dirty="0">
                <a:solidFill>
                  <a:srgbClr val="0000FF"/>
                </a:solidFill>
              </a:rPr>
              <a:t>, strangle</a:t>
            </a:r>
            <a:r>
              <a:rPr lang="en-US" sz="1100" b="1" dirty="0"/>
              <a:t>,</a:t>
            </a:r>
            <a:r>
              <a:rPr lang="en-US" sz="1100" dirty="0"/>
              <a:t> disfigure, </a:t>
            </a:r>
            <a:r>
              <a:rPr lang="en-US" sz="1100" b="1" dirty="0"/>
              <a:t>or inflict serious </a:t>
            </a:r>
            <a:r>
              <a:rPr lang="en-US" sz="1100" b="1" dirty="0" smtClean="0"/>
              <a:t>physical </a:t>
            </a:r>
            <a:r>
              <a:rPr lang="en-US" sz="1100" b="1" dirty="0"/>
              <a:t>injury on the victim or another in </a:t>
            </a:r>
            <a:r>
              <a:rPr lang="en-US" sz="1100" b="1" dirty="0" smtClean="0"/>
              <a:t>the course </a:t>
            </a:r>
            <a:r>
              <a:rPr lang="en-US" sz="1100" b="1" dirty="0"/>
              <a:t>of committing the crime;</a:t>
            </a:r>
            <a:endParaRPr lang="en-US" sz="1100" dirty="0"/>
          </a:p>
          <a:p>
            <a:r>
              <a:rPr lang="en-US" sz="1100" b="1" dirty="0" smtClean="0"/>
              <a:t>                                   (</a:t>
            </a:r>
            <a:r>
              <a:rPr lang="en-US" sz="1100" b="1" dirty="0"/>
              <a:t>iii</a:t>
            </a:r>
            <a:r>
              <a:rPr lang="en-US" sz="1100" b="1" dirty="0">
                <a:solidFill>
                  <a:srgbClr val="0000FF"/>
                </a:solidFill>
              </a:rPr>
              <a:t>) </a:t>
            </a:r>
            <a:r>
              <a:rPr lang="en-US" sz="1100" b="1" dirty="0" smtClean="0">
                <a:solidFill>
                  <a:srgbClr val="0000FF"/>
                </a:solidFill>
              </a:rPr>
              <a:t>threaten</a:t>
            </a:r>
            <a:r>
              <a:rPr lang="en-US" sz="1100" b="1" dirty="0">
                <a:solidFill>
                  <a:srgbClr val="0000FF"/>
                </a:solidFill>
              </a:rPr>
              <a:t>, or place the victim in fear, that the </a:t>
            </a:r>
            <a:r>
              <a:rPr lang="en-US" sz="1100" b="1" dirty="0" smtClean="0">
                <a:solidFill>
                  <a:srgbClr val="0000FF"/>
                </a:solidFill>
              </a:rPr>
              <a:t>victim</a:t>
            </a:r>
            <a:r>
              <a:rPr lang="en-US" sz="1100" b="1" dirty="0">
                <a:solidFill>
                  <a:srgbClr val="0000FF"/>
                </a:solidFill>
              </a:rPr>
              <a:t>, or an individual known to the victim, </a:t>
            </a:r>
            <a:r>
              <a:rPr lang="en-US" sz="1100" b="1" dirty="0" smtClean="0">
                <a:solidFill>
                  <a:srgbClr val="0000FF"/>
                </a:solidFill>
              </a:rPr>
              <a:t>imminently </a:t>
            </a:r>
            <a:r>
              <a:rPr lang="en-US" sz="1100" b="1" dirty="0">
                <a:solidFill>
                  <a:srgbClr val="0000FF"/>
                </a:solidFill>
              </a:rPr>
              <a:t>will be subject to</a:t>
            </a:r>
            <a:r>
              <a:rPr lang="en-US" sz="1100" dirty="0">
                <a:solidFill>
                  <a:srgbClr val="0000FF"/>
                </a:solidFill>
              </a:rPr>
              <a:t> </a:t>
            </a:r>
            <a:r>
              <a:rPr lang="en-US" sz="1100" dirty="0"/>
              <a:t>death, </a:t>
            </a:r>
          </a:p>
          <a:p>
            <a:r>
              <a:rPr lang="en-US" sz="1100" b="1" dirty="0"/>
              <a:t>       </a:t>
            </a:r>
            <a:r>
              <a:rPr lang="en-US" sz="1100" b="1" dirty="0" smtClean="0"/>
              <a:t>                                    </a:t>
            </a:r>
            <a:r>
              <a:rPr lang="en-US" sz="1100" b="1" dirty="0" smtClean="0">
                <a:solidFill>
                  <a:srgbClr val="0000FF"/>
                </a:solidFill>
              </a:rPr>
              <a:t>suffocation</a:t>
            </a:r>
            <a:r>
              <a:rPr lang="en-US" sz="1100" b="1" dirty="0">
                <a:solidFill>
                  <a:srgbClr val="0000FF"/>
                </a:solidFill>
              </a:rPr>
              <a:t>, strangulation</a:t>
            </a:r>
            <a:r>
              <a:rPr lang="en-US" sz="1100" b="1" dirty="0" smtClean="0">
                <a:solidFill>
                  <a:srgbClr val="0000FF"/>
                </a:solidFill>
              </a:rPr>
              <a:t>,</a:t>
            </a:r>
            <a:r>
              <a:rPr lang="en-US" sz="1100" dirty="0" smtClean="0">
                <a:solidFill>
                  <a:srgbClr val="0000FF"/>
                </a:solidFill>
              </a:rPr>
              <a:t> </a:t>
            </a:r>
            <a:r>
              <a:rPr lang="en-US" sz="1100" dirty="0"/>
              <a:t>disfigurement, </a:t>
            </a:r>
            <a:r>
              <a:rPr lang="en-US" sz="1100" b="1" dirty="0" smtClean="0"/>
              <a:t> </a:t>
            </a:r>
            <a:r>
              <a:rPr lang="en-US" sz="1100" dirty="0"/>
              <a:t>serious physical injury, or kidnapping</a:t>
            </a:r>
            <a:r>
              <a:rPr lang="en-US" sz="1100" dirty="0" smtClean="0"/>
              <a:t>;</a:t>
            </a:r>
          </a:p>
          <a:p>
            <a:endParaRPr lang="en-US" sz="1100" dirty="0"/>
          </a:p>
          <a:p>
            <a:r>
              <a:rPr lang="en-US" sz="1100" b="1" dirty="0" smtClean="0">
                <a:solidFill>
                  <a:srgbClr val="C00000"/>
                </a:solidFill>
                <a:latin typeface="Arial"/>
                <a:cs typeface="Arial"/>
              </a:rPr>
              <a:t>► </a:t>
            </a:r>
            <a:r>
              <a:rPr lang="en-US" sz="1100" b="1" dirty="0" smtClean="0">
                <a:solidFill>
                  <a:srgbClr val="0000FF"/>
                </a:solidFill>
              </a:rPr>
              <a:t>CR </a:t>
            </a:r>
            <a:r>
              <a:rPr lang="en-US" sz="1100" b="1" dirty="0">
                <a:solidFill>
                  <a:srgbClr val="0000FF"/>
                </a:solidFill>
              </a:rPr>
              <a:t>§3–305</a:t>
            </a:r>
            <a:r>
              <a:rPr lang="en-US" sz="1100" dirty="0">
                <a:solidFill>
                  <a:srgbClr val="0000FF"/>
                </a:solidFill>
              </a:rPr>
              <a:t> </a:t>
            </a:r>
            <a:r>
              <a:rPr lang="en-US" sz="1100" dirty="0"/>
              <a:t>which states, in part: </a:t>
            </a:r>
          </a:p>
          <a:p>
            <a:r>
              <a:rPr lang="en-US" sz="1100" b="1" dirty="0" smtClean="0"/>
              <a:t>               </a:t>
            </a:r>
            <a:r>
              <a:rPr lang="en-US" sz="1100" b="1" dirty="0" smtClean="0">
                <a:solidFill>
                  <a:srgbClr val="0000FF"/>
                </a:solidFill>
              </a:rPr>
              <a:t>(</a:t>
            </a:r>
            <a:r>
              <a:rPr lang="en-US" sz="1100" b="1" dirty="0">
                <a:solidFill>
                  <a:srgbClr val="0000FF"/>
                </a:solidFill>
              </a:rPr>
              <a:t>a) A person may not:</a:t>
            </a:r>
            <a:endParaRPr lang="en-US" sz="1100" dirty="0">
              <a:solidFill>
                <a:srgbClr val="0000FF"/>
              </a:solidFill>
            </a:endParaRPr>
          </a:p>
          <a:p>
            <a:r>
              <a:rPr lang="en-US" sz="1100" dirty="0" smtClean="0"/>
              <a:t>	(</a:t>
            </a:r>
            <a:r>
              <a:rPr lang="en-US" sz="1100" dirty="0"/>
              <a:t>1) </a:t>
            </a:r>
            <a:r>
              <a:rPr lang="en-US" sz="1100" b="1" dirty="0">
                <a:solidFill>
                  <a:srgbClr val="0000FF"/>
                </a:solidFill>
              </a:rPr>
              <a:t>engage in a sexual act with another by force, or the </a:t>
            </a:r>
            <a:r>
              <a:rPr lang="en-US" sz="1100" b="1" dirty="0" smtClean="0">
                <a:solidFill>
                  <a:srgbClr val="0000FF"/>
                </a:solidFill>
              </a:rPr>
              <a:t>threat </a:t>
            </a:r>
            <a:r>
              <a:rPr lang="en-US" sz="1100" b="1" dirty="0">
                <a:solidFill>
                  <a:srgbClr val="0000FF"/>
                </a:solidFill>
              </a:rPr>
              <a:t>of force, without the consent of the other; </a:t>
            </a:r>
            <a:r>
              <a:rPr lang="en-US" sz="1100" b="1" u="sng" dirty="0">
                <a:solidFill>
                  <a:srgbClr val="0000FF"/>
                </a:solidFill>
              </a:rPr>
              <a:t>and</a:t>
            </a:r>
            <a:endParaRPr lang="en-US" sz="1100" u="sng" dirty="0">
              <a:solidFill>
                <a:srgbClr val="0000FF"/>
              </a:solidFill>
            </a:endParaRPr>
          </a:p>
          <a:p>
            <a:r>
              <a:rPr lang="en-US" sz="1100" dirty="0" smtClean="0"/>
              <a:t>	(</a:t>
            </a:r>
            <a:r>
              <a:rPr lang="en-US" sz="1100" dirty="0"/>
              <a:t>2) (ii) </a:t>
            </a:r>
            <a:r>
              <a:rPr lang="en-US" sz="1100" b="1" dirty="0">
                <a:solidFill>
                  <a:srgbClr val="0000FF"/>
                </a:solidFill>
              </a:rPr>
              <a:t>suffocate, strangle</a:t>
            </a:r>
            <a:r>
              <a:rPr lang="en-US" sz="1100" b="1" dirty="0"/>
              <a:t>, </a:t>
            </a:r>
            <a:r>
              <a:rPr lang="en-US" sz="1100" dirty="0"/>
              <a:t>disfigure,</a:t>
            </a:r>
            <a:r>
              <a:rPr lang="en-US" sz="1100" b="1" dirty="0"/>
              <a:t> </a:t>
            </a:r>
            <a:r>
              <a:rPr lang="en-US" sz="1100" dirty="0"/>
              <a:t>or inflict serious physical </a:t>
            </a:r>
            <a:r>
              <a:rPr lang="en-US" sz="1100" dirty="0" smtClean="0"/>
              <a:t>injury</a:t>
            </a:r>
            <a:r>
              <a:rPr lang="en-US" sz="1100" b="1" dirty="0" smtClean="0"/>
              <a:t> </a:t>
            </a:r>
            <a:r>
              <a:rPr lang="en-US" sz="1100" dirty="0"/>
              <a:t>on</a:t>
            </a:r>
            <a:r>
              <a:rPr lang="en-US" sz="1100" b="1" dirty="0"/>
              <a:t> </a:t>
            </a:r>
            <a:r>
              <a:rPr lang="en-US" sz="1100" b="1" dirty="0">
                <a:solidFill>
                  <a:srgbClr val="0000FF"/>
                </a:solidFill>
              </a:rPr>
              <a:t>the victim or another in the course of </a:t>
            </a:r>
            <a:r>
              <a:rPr lang="en-US" sz="1100" b="1" dirty="0" smtClean="0">
                <a:solidFill>
                  <a:srgbClr val="0000FF"/>
                </a:solidFill>
              </a:rPr>
              <a:t>committing </a:t>
            </a:r>
            <a:r>
              <a:rPr lang="en-US" sz="1100" b="1" dirty="0">
                <a:solidFill>
                  <a:srgbClr val="0000FF"/>
                </a:solidFill>
              </a:rPr>
              <a:t>the crime;</a:t>
            </a:r>
            <a:endParaRPr lang="en-US" sz="1100" dirty="0">
              <a:solidFill>
                <a:srgbClr val="0000FF"/>
              </a:solidFill>
            </a:endParaRPr>
          </a:p>
          <a:p>
            <a:r>
              <a:rPr lang="en-US" sz="1100" dirty="0" smtClean="0"/>
              <a:t>	      (</a:t>
            </a:r>
            <a:r>
              <a:rPr lang="en-US" sz="1100" dirty="0"/>
              <a:t>iii) </a:t>
            </a:r>
            <a:r>
              <a:rPr lang="en-US" sz="1100" b="1" dirty="0">
                <a:solidFill>
                  <a:srgbClr val="0000FF"/>
                </a:solidFill>
              </a:rPr>
              <a:t>threaten, or place the victim in fear, that the victim</a:t>
            </a:r>
            <a:r>
              <a:rPr lang="en-US" sz="1100" b="1" dirty="0" smtClean="0">
                <a:solidFill>
                  <a:srgbClr val="0000FF"/>
                </a:solidFill>
              </a:rPr>
              <a:t>, </a:t>
            </a:r>
            <a:r>
              <a:rPr lang="en-US" sz="1100" b="1" dirty="0">
                <a:solidFill>
                  <a:srgbClr val="0000FF"/>
                </a:solidFill>
              </a:rPr>
              <a:t>or an individual known to the victim, </a:t>
            </a:r>
            <a:r>
              <a:rPr lang="en-US" sz="1100" b="1" dirty="0" smtClean="0">
                <a:solidFill>
                  <a:srgbClr val="0000FF"/>
                </a:solidFill>
              </a:rPr>
              <a:t>imminently </a:t>
            </a:r>
            <a:r>
              <a:rPr lang="en-US" sz="1100" b="1" dirty="0">
                <a:solidFill>
                  <a:srgbClr val="0000FF"/>
                </a:solidFill>
              </a:rPr>
              <a:t>will be subject to</a:t>
            </a:r>
            <a:r>
              <a:rPr lang="en-US" sz="1100" dirty="0">
                <a:solidFill>
                  <a:srgbClr val="0000FF"/>
                </a:solidFill>
              </a:rPr>
              <a:t> </a:t>
            </a:r>
            <a:r>
              <a:rPr lang="en-US" sz="1100" dirty="0"/>
              <a:t>death, </a:t>
            </a:r>
            <a:endParaRPr lang="en-US" sz="1100" dirty="0" smtClean="0"/>
          </a:p>
          <a:p>
            <a:r>
              <a:rPr lang="en-US" sz="1100" b="1" dirty="0"/>
              <a:t> </a:t>
            </a:r>
            <a:r>
              <a:rPr lang="en-US" sz="1100" b="1" dirty="0" smtClean="0"/>
              <a:t>                                         </a:t>
            </a:r>
            <a:r>
              <a:rPr lang="en-US" sz="1100" b="1" dirty="0" smtClean="0">
                <a:solidFill>
                  <a:srgbClr val="0000FF"/>
                </a:solidFill>
              </a:rPr>
              <a:t>suffocation</a:t>
            </a:r>
            <a:r>
              <a:rPr lang="en-US" sz="1100" b="1" dirty="0">
                <a:solidFill>
                  <a:srgbClr val="0000FF"/>
                </a:solidFill>
              </a:rPr>
              <a:t>, strangulation, </a:t>
            </a:r>
            <a:r>
              <a:rPr lang="en-US" sz="1100" dirty="0" smtClean="0"/>
              <a:t>disfigurement</a:t>
            </a:r>
            <a:r>
              <a:rPr lang="en-US" sz="1100" dirty="0"/>
              <a:t>, serious physical injury, or kidnapping;</a:t>
            </a:r>
            <a:endParaRPr lang="en-US" sz="1100" b="1"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324147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64" y="685800"/>
            <a:ext cx="8458200" cy="4678204"/>
          </a:xfrm>
          <a:prstGeom prst="rect">
            <a:avLst/>
          </a:prstGeom>
          <a:noFill/>
        </p:spPr>
        <p:txBody>
          <a:bodyPr wrap="square" rtlCol="0">
            <a:spAutoFit/>
          </a:bodyPr>
          <a:lstStyle/>
          <a:p>
            <a:pPr algn="ctr"/>
            <a:r>
              <a:rPr lang="en-US" b="1" u="sng" dirty="0" smtClean="0">
                <a:solidFill>
                  <a:srgbClr val="0000FF"/>
                </a:solidFill>
              </a:rPr>
              <a:t>CONCLUSION</a:t>
            </a:r>
          </a:p>
          <a:p>
            <a:pPr algn="ctr"/>
            <a:endParaRPr lang="en-US" sz="1400" b="1" dirty="0"/>
          </a:p>
          <a:p>
            <a:pPr algn="ctr"/>
            <a:r>
              <a:rPr lang="en-US" sz="1400" b="1" dirty="0" smtClean="0"/>
              <a:t>Strangulation </a:t>
            </a:r>
            <a:r>
              <a:rPr lang="en-US" sz="1400" b="1" dirty="0"/>
              <a:t>is a unique crime.  Strangulation is far more cruel, inhumane, and dangerous than merely punching a person. The inability to get oxygen is one of the most terrifying assaults a person can endure and the body has an automatic reaction to being deprived of oxygen and blood to the brain. It knows it is about to die if it does not change the situation immediately, which leads to escalation of the violence by the victim.  The fact that strangulation often leaves no marks, combined with the terror it causes, makes it a favorite tactic of experienced batterers.</a:t>
            </a:r>
            <a:endParaRPr lang="en-US" sz="1400" dirty="0"/>
          </a:p>
          <a:p>
            <a:pPr algn="ctr"/>
            <a:r>
              <a:rPr lang="en-US" sz="1400" b="1" dirty="0"/>
              <a:t> </a:t>
            </a:r>
            <a:endParaRPr lang="en-US" sz="1400" dirty="0"/>
          </a:p>
          <a:p>
            <a:pPr algn="ctr"/>
            <a:r>
              <a:rPr lang="en-US" sz="1400" b="1" dirty="0"/>
              <a:t>Domestic violence strangulation is usually about asserting control over the victim, i.e., showing that the offender has the power of life and death over the victim; it’s </a:t>
            </a:r>
            <a:r>
              <a:rPr lang="en-US" sz="1400" b="1" i="1" u="sng" dirty="0"/>
              <a:t>not</a:t>
            </a:r>
            <a:r>
              <a:rPr lang="en-US" sz="1400" b="1" i="1" dirty="0"/>
              <a:t> </a:t>
            </a:r>
            <a:r>
              <a:rPr lang="en-US" sz="1400" b="1" dirty="0"/>
              <a:t>about doing serious bodily injury. Survivors of non-fatal strangulation have known for years what prosecutors and civil attorneys are only recently learning: </a:t>
            </a:r>
            <a:endParaRPr lang="en-US" sz="1400" dirty="0"/>
          </a:p>
          <a:p>
            <a:pPr algn="ctr"/>
            <a:r>
              <a:rPr lang="en-US" sz="1400" b="1" dirty="0"/>
              <a:t>Many domestic violence offenders and rapists do not strangle their partners to kill them; they strangle them to let them know they </a:t>
            </a:r>
            <a:r>
              <a:rPr lang="en-US" sz="1400" b="1" i="1" u="sng" dirty="0" smtClean="0"/>
              <a:t>CAN</a:t>
            </a:r>
            <a:r>
              <a:rPr lang="en-US" sz="1400" b="1" dirty="0" smtClean="0"/>
              <a:t> </a:t>
            </a:r>
            <a:r>
              <a:rPr lang="en-US" sz="1400" b="1" dirty="0"/>
              <a:t>kill them—any time they wish. Once victims know this truth, they live under the power and control of their abuser day in and day out.</a:t>
            </a:r>
            <a:endParaRPr lang="en-US" sz="1400" dirty="0"/>
          </a:p>
          <a:p>
            <a:pPr algn="ctr"/>
            <a:r>
              <a:rPr lang="en-US" sz="1400" b="1" dirty="0"/>
              <a:t> </a:t>
            </a:r>
            <a:endParaRPr lang="en-US" sz="1400" dirty="0"/>
          </a:p>
          <a:p>
            <a:pPr algn="ctr"/>
            <a:r>
              <a:rPr lang="en-US" sz="1400" b="1" dirty="0"/>
              <a:t>While jurors or judges expect to see some injuries, studies are confirming that an offender can strangle someone to </a:t>
            </a:r>
            <a:r>
              <a:rPr lang="en-US" sz="1400" b="1" dirty="0" smtClean="0"/>
              <a:t>death, </a:t>
            </a:r>
            <a:r>
              <a:rPr lang="en-US" sz="1400" b="1" dirty="0"/>
              <a:t>or nearly to </a:t>
            </a:r>
            <a:r>
              <a:rPr lang="en-US" sz="1400" b="1" dirty="0" smtClean="0"/>
              <a:t>death, </a:t>
            </a:r>
            <a:r>
              <a:rPr lang="en-US" sz="1400" b="1" dirty="0"/>
              <a:t>with no visible external injury, resulting in professionals viewing such an offense as a minor misdemeanor or no provable crime at all. When an abuser strangles </a:t>
            </a:r>
            <a:r>
              <a:rPr lang="en-US" sz="1400" b="1" dirty="0" smtClean="0"/>
              <a:t>his/her </a:t>
            </a:r>
            <a:r>
              <a:rPr lang="en-US" sz="1400" b="1" dirty="0"/>
              <a:t>intimate partner, </a:t>
            </a:r>
            <a:r>
              <a:rPr lang="en-US" sz="1400" b="1" dirty="0" smtClean="0"/>
              <a:t>the assailant </a:t>
            </a:r>
            <a:r>
              <a:rPr lang="en-US" sz="1400" b="1" dirty="0"/>
              <a:t>is committing a serious criminal offense, often causing permanent brain damage to </a:t>
            </a:r>
            <a:r>
              <a:rPr lang="en-US" sz="1400" b="1" dirty="0" smtClean="0"/>
              <a:t>the </a:t>
            </a:r>
            <a:r>
              <a:rPr lang="en-US" sz="1400" b="1" dirty="0"/>
              <a:t>victim. </a:t>
            </a:r>
            <a:r>
              <a:rPr lang="en-US" sz="1400" b="1" dirty="0" smtClean="0"/>
              <a:t>Therefore, the abuser must </a:t>
            </a:r>
            <a:r>
              <a:rPr lang="en-US" sz="1400" b="1" dirty="0"/>
              <a:t>be held accountable for </a:t>
            </a:r>
            <a:r>
              <a:rPr lang="en-US" sz="1400" b="1" dirty="0" smtClean="0"/>
              <a:t>that </a:t>
            </a:r>
            <a:r>
              <a:rPr lang="en-US" sz="1400" b="1" dirty="0"/>
              <a:t>conduct through the criminal justice system.</a:t>
            </a:r>
            <a:endParaRPr lang="en-US" sz="14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45</a:t>
            </a:fld>
            <a:endParaRPr lang="en-US" dirty="0">
              <a:solidFill>
                <a:schemeClr val="tx1"/>
              </a:solidFill>
            </a:endParaRPr>
          </a:p>
        </p:txBody>
      </p:sp>
    </p:spTree>
    <p:extLst>
      <p:ext uri="{BB962C8B-B14F-4D97-AF65-F5344CB8AC3E}">
        <p14:creationId xmlns:p14="http://schemas.microsoft.com/office/powerpoint/2010/main" val="16646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43335"/>
            <a:ext cx="8153400" cy="3231654"/>
          </a:xfrm>
          <a:prstGeom prst="rect">
            <a:avLst/>
          </a:prstGeom>
          <a:noFill/>
        </p:spPr>
        <p:txBody>
          <a:bodyPr wrap="square" rtlCol="0">
            <a:spAutoFit/>
          </a:bodyPr>
          <a:lstStyle/>
          <a:p>
            <a:pPr algn="ctr"/>
            <a:r>
              <a:rPr lang="en-US" b="1" u="sng" dirty="0" smtClean="0">
                <a:solidFill>
                  <a:srgbClr val="0000FF"/>
                </a:solidFill>
              </a:rPr>
              <a:t>STRANGULATION</a:t>
            </a:r>
            <a:endParaRPr lang="en-US" b="1" dirty="0" smtClean="0">
              <a:solidFill>
                <a:srgbClr val="0000FF"/>
              </a:solidFill>
            </a:endParaRPr>
          </a:p>
          <a:p>
            <a:pPr algn="ctr"/>
            <a:endParaRPr lang="en-US" b="1" u="sng" dirty="0" smtClean="0">
              <a:solidFill>
                <a:srgbClr val="0000FF"/>
              </a:solidFill>
            </a:endParaRPr>
          </a:p>
          <a:p>
            <a:pPr algn="ctr"/>
            <a:endParaRPr lang="en-US" b="1" u="sng" dirty="0" smtClean="0">
              <a:solidFill>
                <a:srgbClr val="0000FF"/>
              </a:solidFill>
            </a:endParaRPr>
          </a:p>
          <a:p>
            <a:pPr algn="ctr"/>
            <a:r>
              <a:rPr lang="en-US" sz="1400" b="1" dirty="0"/>
              <a:t>‘Choking’ is </a:t>
            </a:r>
            <a:r>
              <a:rPr lang="en-US" sz="1400" b="1" u="sng" dirty="0"/>
              <a:t>ACCIDENTAL</a:t>
            </a:r>
            <a:r>
              <a:rPr lang="en-US" sz="1400" b="1" dirty="0" smtClean="0"/>
              <a:t>.</a:t>
            </a:r>
          </a:p>
          <a:p>
            <a:pPr algn="ctr"/>
            <a:endParaRPr lang="en-US" sz="800" dirty="0"/>
          </a:p>
          <a:p>
            <a:pPr algn="ctr"/>
            <a:r>
              <a:rPr lang="en-US" sz="1400" dirty="0" smtClean="0"/>
              <a:t>[windpipe </a:t>
            </a:r>
            <a:r>
              <a:rPr lang="en-US" sz="1400" dirty="0"/>
              <a:t>is </a:t>
            </a:r>
            <a:r>
              <a:rPr lang="en-US" sz="1400" b="1" u="sng" dirty="0"/>
              <a:t>ACCIDENTALLY </a:t>
            </a:r>
            <a:r>
              <a:rPr lang="en-US" sz="1400" dirty="0"/>
              <a:t>blocked [entirely or partly</a:t>
            </a:r>
            <a:r>
              <a:rPr lang="en-US" sz="1400" dirty="0" smtClean="0"/>
              <a:t>] </a:t>
            </a:r>
            <a:r>
              <a:rPr lang="en-US" sz="1400" dirty="0"/>
              <a:t>by some foreign object, such as food]</a:t>
            </a:r>
          </a:p>
          <a:p>
            <a:pPr algn="ctr"/>
            <a:endParaRPr lang="en-US" sz="1400" b="1" dirty="0" smtClean="0"/>
          </a:p>
          <a:p>
            <a:pPr algn="ctr"/>
            <a:r>
              <a:rPr lang="en-US" sz="1400" b="1" dirty="0"/>
              <a:t> </a:t>
            </a:r>
            <a:endParaRPr lang="en-US" sz="1400" dirty="0"/>
          </a:p>
          <a:p>
            <a:pPr algn="ctr"/>
            <a:r>
              <a:rPr lang="en-US" sz="1400" b="1" dirty="0"/>
              <a:t>Strangulation is </a:t>
            </a:r>
            <a:r>
              <a:rPr lang="en-US" sz="2400" b="1" u="sng" dirty="0">
                <a:solidFill>
                  <a:srgbClr val="0000FF"/>
                </a:solidFill>
              </a:rPr>
              <a:t>INTENTIONAL</a:t>
            </a:r>
            <a:r>
              <a:rPr lang="en-US" sz="2400" b="1" u="sng" dirty="0" smtClean="0">
                <a:solidFill>
                  <a:srgbClr val="0000FF"/>
                </a:solidFill>
              </a:rPr>
              <a:t>!</a:t>
            </a:r>
          </a:p>
          <a:p>
            <a:pPr algn="ctr"/>
            <a:endParaRPr lang="en-US" sz="800" dirty="0">
              <a:solidFill>
                <a:srgbClr val="0000FF"/>
              </a:solidFill>
            </a:endParaRPr>
          </a:p>
          <a:p>
            <a:pPr algn="ctr"/>
            <a:r>
              <a:rPr lang="en-US" sz="1400" dirty="0" smtClean="0"/>
              <a:t>[normal </a:t>
            </a:r>
            <a:r>
              <a:rPr lang="en-US" sz="1400" dirty="0"/>
              <a:t>breathing of </a:t>
            </a:r>
            <a:r>
              <a:rPr lang="en-US" sz="1400" dirty="0" smtClean="0"/>
              <a:t>individual </a:t>
            </a:r>
            <a:r>
              <a:rPr lang="en-US" sz="1400" dirty="0"/>
              <a:t>is </a:t>
            </a:r>
            <a:r>
              <a:rPr lang="en-US" b="1" u="sng" dirty="0">
                <a:solidFill>
                  <a:srgbClr val="0000FF"/>
                </a:solidFill>
              </a:rPr>
              <a:t>INTENTIONALLY</a:t>
            </a:r>
            <a:r>
              <a:rPr lang="en-US" sz="1400" dirty="0"/>
              <a:t> obstructed]</a:t>
            </a:r>
          </a:p>
          <a:p>
            <a:pPr algn="ctr"/>
            <a:endParaRPr lang="en-US" b="1" u="sng" dirty="0">
              <a:solidFill>
                <a:srgbClr val="0000FF"/>
              </a:solidFill>
            </a:endParaRPr>
          </a:p>
          <a:p>
            <a:pPr algn="ctr"/>
            <a:endParaRPr lang="en-US" b="1" u="sng" dirty="0">
              <a:solidFill>
                <a:srgbClr val="0000FF"/>
              </a:solidFill>
            </a:endParaRPr>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059171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5355312"/>
          </a:xfrm>
          <a:prstGeom prst="rect">
            <a:avLst/>
          </a:prstGeom>
          <a:noFill/>
        </p:spPr>
        <p:txBody>
          <a:bodyPr wrap="square" rtlCol="0">
            <a:spAutoFit/>
          </a:bodyPr>
          <a:lstStyle/>
          <a:p>
            <a:pPr algn="ctr"/>
            <a:r>
              <a:rPr lang="en-US" b="1" u="sng" dirty="0" smtClean="0">
                <a:solidFill>
                  <a:srgbClr val="0000FF"/>
                </a:solidFill>
              </a:rPr>
              <a:t>DEFINE STRANGULATION</a:t>
            </a:r>
            <a:endParaRPr lang="en-US" dirty="0">
              <a:solidFill>
                <a:srgbClr val="0000FF"/>
              </a:solidFill>
            </a:endParaRPr>
          </a:p>
          <a:p>
            <a:r>
              <a:rPr lang="en-US" sz="1400" b="1" dirty="0"/>
              <a:t> </a:t>
            </a:r>
            <a:endParaRPr lang="en-US" sz="1400" dirty="0"/>
          </a:p>
          <a:p>
            <a:r>
              <a:rPr lang="en-US" sz="1400" b="1" dirty="0">
                <a:solidFill>
                  <a:srgbClr val="C00000"/>
                </a:solidFill>
              </a:rPr>
              <a:t> </a:t>
            </a:r>
            <a:r>
              <a:rPr lang="en-US" sz="1400" b="1" dirty="0" smtClean="0">
                <a:solidFill>
                  <a:srgbClr val="C00000"/>
                </a:solidFill>
              </a:rPr>
              <a:t>►</a:t>
            </a:r>
            <a:r>
              <a:rPr lang="en-US" sz="1400" dirty="0" smtClean="0">
                <a:solidFill>
                  <a:srgbClr val="C00000"/>
                </a:solidFill>
              </a:rPr>
              <a:t> </a:t>
            </a:r>
            <a:r>
              <a:rPr lang="en-US" sz="1400" dirty="0"/>
              <a:t>occurs when </a:t>
            </a:r>
            <a:r>
              <a:rPr lang="en-US" sz="1400" b="1" u="sng" dirty="0">
                <a:solidFill>
                  <a:srgbClr val="0000FF"/>
                </a:solidFill>
              </a:rPr>
              <a:t>EXTERNAL</a:t>
            </a:r>
            <a:r>
              <a:rPr lang="en-US" sz="1400" b="1" dirty="0">
                <a:solidFill>
                  <a:srgbClr val="0000FF"/>
                </a:solidFill>
              </a:rPr>
              <a:t> PRESSURE IS APPLIED TO </a:t>
            </a:r>
            <a:r>
              <a:rPr lang="en-US" sz="1400" b="1" dirty="0" smtClean="0">
                <a:solidFill>
                  <a:srgbClr val="0000FF"/>
                </a:solidFill>
              </a:rPr>
              <a:t>NECK </a:t>
            </a:r>
            <a:r>
              <a:rPr lang="en-US" sz="1400" b="1" dirty="0">
                <a:solidFill>
                  <a:srgbClr val="0000FF"/>
                </a:solidFill>
              </a:rPr>
              <a:t>UNTIL CONSCIOUSNESS IS ALTERED: </a:t>
            </a:r>
            <a:endParaRPr lang="en-US" sz="1400" b="1" dirty="0" smtClean="0">
              <a:solidFill>
                <a:srgbClr val="0000FF"/>
              </a:solidFill>
            </a:endParaRPr>
          </a:p>
          <a:p>
            <a:endParaRPr lang="en-US" sz="800" dirty="0">
              <a:solidFill>
                <a:srgbClr val="0000FF"/>
              </a:solidFill>
            </a:endParaRPr>
          </a:p>
          <a:p>
            <a:r>
              <a:rPr lang="en-US" sz="1400" b="1" dirty="0">
                <a:solidFill>
                  <a:srgbClr val="C00000"/>
                </a:solidFill>
              </a:rPr>
              <a:t>              </a:t>
            </a:r>
            <a:r>
              <a:rPr lang="en-US" sz="1400" b="1" dirty="0" smtClean="0">
                <a:solidFill>
                  <a:srgbClr val="C00000"/>
                </a:solidFill>
              </a:rPr>
              <a:t>	</a:t>
            </a:r>
            <a:r>
              <a:rPr lang="en-US" sz="1400" b="1" dirty="0" smtClean="0">
                <a:solidFill>
                  <a:srgbClr val="C00000"/>
                </a:solidFill>
                <a:latin typeface="Arial"/>
                <a:cs typeface="Arial"/>
              </a:rPr>
              <a:t>■</a:t>
            </a:r>
            <a:r>
              <a:rPr lang="en-US" sz="1400" b="1" dirty="0" smtClean="0">
                <a:solidFill>
                  <a:srgbClr val="C00000"/>
                </a:solidFill>
              </a:rPr>
              <a:t>  </a:t>
            </a:r>
            <a:r>
              <a:rPr lang="en-US" sz="1400" b="1" u="sng" dirty="0">
                <a:solidFill>
                  <a:srgbClr val="0000FF"/>
                </a:solidFill>
              </a:rPr>
              <a:t>not</a:t>
            </a:r>
            <a:r>
              <a:rPr lang="en-US" sz="1400" dirty="0"/>
              <a:t> necessarily mean </a:t>
            </a:r>
            <a:r>
              <a:rPr lang="en-US" sz="1400" dirty="0" smtClean="0"/>
              <a:t>victim </a:t>
            </a:r>
            <a:r>
              <a:rPr lang="en-US" sz="1400" dirty="0"/>
              <a:t>has become c</a:t>
            </a:r>
            <a:r>
              <a:rPr lang="en-US" sz="1400" dirty="0" smtClean="0"/>
              <a:t>ompletely </a:t>
            </a:r>
            <a:r>
              <a:rPr lang="en-US" sz="1400" dirty="0"/>
              <a:t>unconscious:</a:t>
            </a:r>
          </a:p>
          <a:p>
            <a:r>
              <a:rPr lang="en-US" sz="1400" dirty="0">
                <a:solidFill>
                  <a:srgbClr val="C00000"/>
                </a:solidFill>
              </a:rPr>
              <a:t>                                           </a:t>
            </a:r>
            <a:r>
              <a:rPr lang="en-US" sz="1400" dirty="0" smtClean="0">
                <a:solidFill>
                  <a:srgbClr val="C00000"/>
                </a:solidFill>
              </a:rPr>
              <a:t>	● </a:t>
            </a:r>
            <a:r>
              <a:rPr lang="en-US" sz="1400" dirty="0"/>
              <a:t>can mean just lightheadedness; </a:t>
            </a:r>
            <a:endParaRPr lang="en-US" sz="1400" dirty="0" smtClean="0"/>
          </a:p>
          <a:p>
            <a:endParaRPr lang="en-US" sz="800" dirty="0"/>
          </a:p>
          <a:p>
            <a:r>
              <a:rPr lang="en-US" sz="1400" dirty="0"/>
              <a:t> </a:t>
            </a:r>
            <a:r>
              <a:rPr lang="en-US" sz="1400" dirty="0" smtClean="0"/>
              <a:t>	</a:t>
            </a:r>
            <a:r>
              <a:rPr lang="en-US" sz="1400" b="1" dirty="0" smtClean="0">
                <a:solidFill>
                  <a:srgbClr val="C00000"/>
                </a:solidFill>
                <a:latin typeface="Arial"/>
                <a:cs typeface="Arial"/>
              </a:rPr>
              <a:t>■</a:t>
            </a:r>
            <a:r>
              <a:rPr lang="en-US" sz="1400" dirty="0" smtClean="0">
                <a:solidFill>
                  <a:srgbClr val="C00000"/>
                </a:solidFill>
              </a:rPr>
              <a:t> </a:t>
            </a:r>
            <a:r>
              <a:rPr lang="en-US" sz="1400" b="1" dirty="0">
                <a:solidFill>
                  <a:srgbClr val="0000FF"/>
                </a:solidFill>
              </a:rPr>
              <a:t>unconsciousness </a:t>
            </a:r>
            <a:r>
              <a:rPr lang="en-US" sz="1400" b="1" u="sng" dirty="0">
                <a:solidFill>
                  <a:srgbClr val="0000FF"/>
                </a:solidFill>
              </a:rPr>
              <a:t>may</a:t>
            </a:r>
            <a:r>
              <a:rPr lang="en-US" sz="1400" b="1" dirty="0">
                <a:solidFill>
                  <a:srgbClr val="0000FF"/>
                </a:solidFill>
              </a:rPr>
              <a:t> occur within 10–15 seconds of </a:t>
            </a:r>
            <a:r>
              <a:rPr lang="en-US" sz="1400" b="1" dirty="0" smtClean="0">
                <a:solidFill>
                  <a:srgbClr val="0000FF"/>
                </a:solidFill>
              </a:rPr>
              <a:t>application </a:t>
            </a:r>
            <a:r>
              <a:rPr lang="en-US" sz="1400" b="1" dirty="0">
                <a:solidFill>
                  <a:srgbClr val="0000FF"/>
                </a:solidFill>
              </a:rPr>
              <a:t>of pressure on </a:t>
            </a:r>
            <a:r>
              <a:rPr lang="en-US" sz="1400" b="1" dirty="0" smtClean="0">
                <a:solidFill>
                  <a:srgbClr val="0000FF"/>
                </a:solidFill>
              </a:rPr>
              <a:t>neck</a:t>
            </a:r>
            <a:r>
              <a:rPr lang="en-US" sz="1400" b="1" dirty="0">
                <a:solidFill>
                  <a:srgbClr val="0000FF"/>
                </a:solidFill>
              </a:rPr>
              <a:t>:</a:t>
            </a:r>
            <a:endParaRPr lang="en-US" sz="1400" dirty="0">
              <a:solidFill>
                <a:srgbClr val="0000FF"/>
              </a:solidFill>
            </a:endParaRPr>
          </a:p>
          <a:p>
            <a:r>
              <a:rPr lang="en-US" sz="1400" dirty="0"/>
              <a:t>                                           </a:t>
            </a:r>
            <a:r>
              <a:rPr lang="en-US" sz="1400" dirty="0" smtClean="0"/>
              <a:t>	</a:t>
            </a:r>
            <a:r>
              <a:rPr lang="en-US" sz="1400" dirty="0" smtClean="0">
                <a:solidFill>
                  <a:srgbClr val="C00000"/>
                </a:solidFill>
              </a:rPr>
              <a:t>●</a:t>
            </a:r>
            <a:r>
              <a:rPr lang="en-US" sz="1400" dirty="0" smtClean="0"/>
              <a:t> </a:t>
            </a:r>
            <a:r>
              <a:rPr lang="en-US" sz="1400" dirty="0"/>
              <a:t>to </a:t>
            </a:r>
            <a:r>
              <a:rPr lang="en-US" sz="1400" dirty="0" smtClean="0"/>
              <a:t>carotid </a:t>
            </a:r>
            <a:r>
              <a:rPr lang="en-US" sz="1400" dirty="0"/>
              <a:t>arteries and/or </a:t>
            </a:r>
            <a:r>
              <a:rPr lang="en-US" sz="1400" dirty="0" smtClean="0"/>
              <a:t>jugular vein;  </a:t>
            </a:r>
          </a:p>
          <a:p>
            <a:r>
              <a:rPr lang="en-US" sz="1400" dirty="0" smtClean="0"/>
              <a:t>                                 </a:t>
            </a:r>
            <a:endParaRPr lang="en-US" sz="1400" dirty="0"/>
          </a:p>
          <a:p>
            <a:r>
              <a:rPr lang="en-US" sz="1400" dirty="0"/>
              <a:t> </a:t>
            </a:r>
            <a:r>
              <a:rPr lang="en-US" sz="1400" dirty="0" smtClean="0"/>
              <a:t>	</a:t>
            </a:r>
            <a:r>
              <a:rPr lang="en-US" sz="1400" b="1" dirty="0" smtClean="0">
                <a:solidFill>
                  <a:srgbClr val="C00000"/>
                </a:solidFill>
                <a:latin typeface="Arial"/>
                <a:cs typeface="Arial"/>
              </a:rPr>
              <a:t>■</a:t>
            </a:r>
            <a:r>
              <a:rPr lang="en-US" sz="1400" b="1" dirty="0" smtClean="0">
                <a:solidFill>
                  <a:srgbClr val="C00000"/>
                </a:solidFill>
              </a:rPr>
              <a:t> </a:t>
            </a:r>
            <a:r>
              <a:rPr lang="en-US" sz="1400" b="1" dirty="0">
                <a:solidFill>
                  <a:srgbClr val="0000FF"/>
                </a:solidFill>
              </a:rPr>
              <a:t>if maintained strangulation can cause death within </a:t>
            </a:r>
            <a:r>
              <a:rPr lang="en-US" sz="1400" b="1" dirty="0" smtClean="0">
                <a:solidFill>
                  <a:srgbClr val="0000FF"/>
                </a:solidFill>
              </a:rPr>
              <a:t>4-5 </a:t>
            </a:r>
            <a:r>
              <a:rPr lang="en-US" sz="1400" b="1" dirty="0">
                <a:solidFill>
                  <a:srgbClr val="0000FF"/>
                </a:solidFill>
              </a:rPr>
              <a:t>minutes; </a:t>
            </a:r>
            <a:endParaRPr lang="en-US" sz="1400" b="1" dirty="0" smtClean="0">
              <a:solidFill>
                <a:srgbClr val="0000FF"/>
              </a:solidFill>
            </a:endParaRPr>
          </a:p>
          <a:p>
            <a:endParaRPr lang="en-US" sz="1600" b="1" dirty="0"/>
          </a:p>
          <a:p>
            <a:r>
              <a:rPr lang="en-US" sz="1400" b="1" dirty="0" smtClean="0">
                <a:solidFill>
                  <a:srgbClr val="C00000"/>
                </a:solidFill>
              </a:rPr>
              <a:t>►</a:t>
            </a:r>
            <a:r>
              <a:rPr lang="en-US" sz="1400" dirty="0" smtClean="0">
                <a:solidFill>
                  <a:srgbClr val="C00000"/>
                </a:solidFill>
              </a:rPr>
              <a:t> </a:t>
            </a:r>
            <a:r>
              <a:rPr lang="en-US" sz="1400" dirty="0"/>
              <a:t>three </a:t>
            </a:r>
            <a:r>
              <a:rPr lang="en-US" sz="1400" b="1" dirty="0">
                <a:solidFill>
                  <a:srgbClr val="0000FF"/>
                </a:solidFill>
              </a:rPr>
              <a:t>types</a:t>
            </a:r>
            <a:r>
              <a:rPr lang="en-US" sz="1400" dirty="0"/>
              <a:t> of strangulation</a:t>
            </a:r>
            <a:r>
              <a:rPr lang="en-US" sz="1400" dirty="0" smtClean="0"/>
              <a:t>:</a:t>
            </a:r>
          </a:p>
          <a:p>
            <a:endParaRPr lang="en-US" sz="800" dirty="0"/>
          </a:p>
          <a:p>
            <a:r>
              <a:rPr lang="en-US" sz="1400" b="1" dirty="0"/>
              <a:t>               </a:t>
            </a:r>
            <a:r>
              <a:rPr lang="en-US" sz="1400" b="1" dirty="0" smtClean="0"/>
              <a:t>	</a:t>
            </a:r>
            <a:r>
              <a:rPr lang="en-US" sz="1400" b="1" dirty="0" smtClean="0">
                <a:solidFill>
                  <a:srgbClr val="C00000"/>
                </a:solidFill>
                <a:latin typeface="Arial"/>
                <a:cs typeface="Arial"/>
              </a:rPr>
              <a:t>■</a:t>
            </a:r>
            <a:r>
              <a:rPr lang="en-US" sz="1400" b="1" dirty="0" smtClean="0">
                <a:solidFill>
                  <a:srgbClr val="C00000"/>
                </a:solidFill>
              </a:rPr>
              <a:t> </a:t>
            </a:r>
            <a:r>
              <a:rPr lang="en-US" sz="1400" b="1" dirty="0" smtClean="0"/>
              <a:t> </a:t>
            </a:r>
            <a:r>
              <a:rPr lang="en-US" sz="1400" b="1" u="sng" dirty="0">
                <a:solidFill>
                  <a:srgbClr val="0000FF"/>
                </a:solidFill>
              </a:rPr>
              <a:t>MANUAL</a:t>
            </a:r>
            <a:r>
              <a:rPr lang="en-US" sz="1400" b="1" dirty="0"/>
              <a:t> [sometimes referred to as </a:t>
            </a:r>
            <a:r>
              <a:rPr lang="en-US" sz="1400" b="1" dirty="0">
                <a:solidFill>
                  <a:srgbClr val="0000FF"/>
                </a:solidFill>
              </a:rPr>
              <a:t>“throttling</a:t>
            </a:r>
            <a:r>
              <a:rPr lang="en-US" sz="1400" b="1" dirty="0" smtClean="0">
                <a:solidFill>
                  <a:srgbClr val="0000FF"/>
                </a:solidFill>
              </a:rPr>
              <a:t>”</a:t>
            </a:r>
            <a:r>
              <a:rPr lang="en-US" sz="1400" b="1" dirty="0" smtClean="0"/>
              <a:t>]:</a:t>
            </a:r>
            <a:endParaRPr lang="en-US" sz="1400" dirty="0"/>
          </a:p>
          <a:p>
            <a:r>
              <a:rPr lang="en-US" sz="1400" b="1" dirty="0"/>
              <a:t>                             </a:t>
            </a:r>
            <a:r>
              <a:rPr lang="en-US" sz="1400" b="1" dirty="0" smtClean="0"/>
              <a:t>	</a:t>
            </a:r>
            <a:r>
              <a:rPr lang="en-US" sz="1400" dirty="0" smtClean="0">
                <a:solidFill>
                  <a:srgbClr val="C00000"/>
                </a:solidFill>
              </a:rPr>
              <a:t>●</a:t>
            </a:r>
            <a:r>
              <a:rPr lang="en-US" sz="1400" b="1" dirty="0" smtClean="0"/>
              <a:t> </a:t>
            </a:r>
            <a:r>
              <a:rPr lang="en-US" sz="1400" b="1" dirty="0"/>
              <a:t>one/both hands used around victim’s neck;</a:t>
            </a:r>
            <a:endParaRPr lang="en-US" sz="1400" dirty="0"/>
          </a:p>
          <a:p>
            <a:r>
              <a:rPr lang="en-US" sz="1400" b="1" dirty="0"/>
              <a:t>                             </a:t>
            </a:r>
            <a:r>
              <a:rPr lang="en-US" sz="1400" b="1" dirty="0" smtClean="0"/>
              <a:t>	</a:t>
            </a:r>
            <a:r>
              <a:rPr lang="en-US" sz="1400" dirty="0" smtClean="0">
                <a:solidFill>
                  <a:srgbClr val="C00000"/>
                </a:solidFill>
              </a:rPr>
              <a:t>●</a:t>
            </a:r>
            <a:r>
              <a:rPr lang="en-US" sz="1400" b="1" dirty="0" smtClean="0"/>
              <a:t> </a:t>
            </a:r>
            <a:r>
              <a:rPr lang="en-US" sz="1400" b="1" dirty="0"/>
              <a:t>other body part can be used:</a:t>
            </a:r>
            <a:endParaRPr lang="en-US" sz="1400" dirty="0"/>
          </a:p>
          <a:p>
            <a:r>
              <a:rPr lang="en-US" sz="1400" b="1" dirty="0"/>
              <a:t>                                           </a:t>
            </a:r>
            <a:r>
              <a:rPr lang="en-US" sz="1400" b="1" dirty="0" smtClean="0"/>
              <a:t>		</a:t>
            </a:r>
            <a:r>
              <a:rPr lang="en-US" sz="1400" b="1" dirty="0" smtClean="0">
                <a:solidFill>
                  <a:srgbClr val="C00000"/>
                </a:solidFill>
                <a:cs typeface="Arial"/>
              </a:rPr>
              <a:t>♦</a:t>
            </a:r>
            <a:r>
              <a:rPr lang="en-US" sz="1400" b="1" dirty="0" smtClean="0">
                <a:solidFill>
                  <a:srgbClr val="C00000"/>
                </a:solidFill>
              </a:rPr>
              <a:t> </a:t>
            </a:r>
            <a:r>
              <a:rPr lang="en-US" sz="1400" b="1" dirty="0"/>
              <a:t>forearm/knee/leg [e.g. chokehold] </a:t>
            </a:r>
            <a:endParaRPr lang="en-US" sz="1400" dirty="0"/>
          </a:p>
          <a:p>
            <a:r>
              <a:rPr lang="en-US" sz="1400" b="1" dirty="0"/>
              <a:t>                                                         </a:t>
            </a:r>
            <a:endParaRPr lang="en-US" sz="1400" dirty="0"/>
          </a:p>
          <a:p>
            <a:r>
              <a:rPr lang="en-US" sz="1400" b="1" dirty="0"/>
              <a:t>               </a:t>
            </a:r>
            <a:r>
              <a:rPr lang="en-US" sz="1400" b="1" dirty="0" smtClean="0"/>
              <a:t>	</a:t>
            </a:r>
            <a:r>
              <a:rPr lang="en-US" sz="1400" b="1" dirty="0" smtClean="0">
                <a:solidFill>
                  <a:srgbClr val="C00000"/>
                </a:solidFill>
                <a:latin typeface="Arial"/>
                <a:cs typeface="Arial"/>
              </a:rPr>
              <a:t>■</a:t>
            </a:r>
            <a:r>
              <a:rPr lang="en-US" sz="1400" b="1" dirty="0" smtClean="0">
                <a:solidFill>
                  <a:srgbClr val="C00000"/>
                </a:solidFill>
              </a:rPr>
              <a:t> </a:t>
            </a:r>
            <a:r>
              <a:rPr lang="en-US" sz="1400" b="1" dirty="0" smtClean="0"/>
              <a:t> </a:t>
            </a:r>
            <a:r>
              <a:rPr lang="en-US" sz="1400" b="1" u="sng" dirty="0">
                <a:solidFill>
                  <a:srgbClr val="0000FF"/>
                </a:solidFill>
              </a:rPr>
              <a:t>LIGATURE</a:t>
            </a:r>
            <a:r>
              <a:rPr lang="en-US" sz="1400" b="1" dirty="0"/>
              <a:t> [sometimes referred to as </a:t>
            </a:r>
            <a:r>
              <a:rPr lang="en-US" sz="1400" b="1" dirty="0">
                <a:solidFill>
                  <a:srgbClr val="0000FF"/>
                </a:solidFill>
              </a:rPr>
              <a:t>garroting or hanging</a:t>
            </a:r>
            <a:r>
              <a:rPr lang="en-US" sz="1400" b="1" dirty="0"/>
              <a:t>]:</a:t>
            </a:r>
            <a:r>
              <a:rPr lang="en-US" sz="1400" dirty="0"/>
              <a:t> </a:t>
            </a:r>
          </a:p>
          <a:p>
            <a:r>
              <a:rPr lang="en-US" sz="1400" b="1" dirty="0"/>
              <a:t>                             </a:t>
            </a:r>
            <a:r>
              <a:rPr lang="en-US" sz="1400" b="1" dirty="0" smtClean="0"/>
              <a:t>	</a:t>
            </a:r>
            <a:r>
              <a:rPr lang="en-US" sz="1400" dirty="0" smtClean="0">
                <a:solidFill>
                  <a:srgbClr val="C00000"/>
                </a:solidFill>
              </a:rPr>
              <a:t>● </a:t>
            </a:r>
            <a:r>
              <a:rPr lang="en-US" sz="1400" b="1" dirty="0" smtClean="0"/>
              <a:t>cord-like </a:t>
            </a:r>
            <a:r>
              <a:rPr lang="en-US" sz="1400" b="1" dirty="0"/>
              <a:t>object used to apply pressure to </a:t>
            </a:r>
            <a:r>
              <a:rPr lang="en-US" sz="1400" b="1" dirty="0" smtClean="0"/>
              <a:t>victim’s neck</a:t>
            </a:r>
            <a:r>
              <a:rPr lang="en-US" sz="1400" b="1" dirty="0"/>
              <a:t>;</a:t>
            </a:r>
            <a:endParaRPr lang="en-US" sz="1400" dirty="0"/>
          </a:p>
          <a:p>
            <a:r>
              <a:rPr lang="en-US" sz="1400" b="1" dirty="0"/>
              <a:t> </a:t>
            </a:r>
            <a:endParaRPr lang="en-US" sz="1400" dirty="0"/>
          </a:p>
          <a:p>
            <a:r>
              <a:rPr lang="en-US" sz="1400" b="1" dirty="0"/>
              <a:t>               </a:t>
            </a:r>
            <a:r>
              <a:rPr lang="en-US" sz="1400" b="1" dirty="0" smtClean="0"/>
              <a:t>	</a:t>
            </a:r>
            <a:r>
              <a:rPr lang="en-US" sz="1400" b="1" dirty="0" smtClean="0">
                <a:solidFill>
                  <a:srgbClr val="C00000"/>
                </a:solidFill>
                <a:latin typeface="Arial"/>
                <a:cs typeface="Arial"/>
              </a:rPr>
              <a:t>■</a:t>
            </a:r>
            <a:r>
              <a:rPr lang="en-US" sz="1400" b="1" dirty="0" smtClean="0">
                <a:solidFill>
                  <a:srgbClr val="C00000"/>
                </a:solidFill>
              </a:rPr>
              <a:t> </a:t>
            </a:r>
            <a:r>
              <a:rPr lang="en-US" sz="1400" b="1" dirty="0" smtClean="0"/>
              <a:t> </a:t>
            </a:r>
            <a:r>
              <a:rPr lang="en-US" sz="1400" b="1" u="sng" dirty="0">
                <a:solidFill>
                  <a:srgbClr val="0000FF"/>
                </a:solidFill>
              </a:rPr>
              <a:t>POSTURAL</a:t>
            </a:r>
            <a:r>
              <a:rPr lang="en-US" sz="1400" b="1" dirty="0"/>
              <a:t>:</a:t>
            </a:r>
            <a:endParaRPr lang="en-US" sz="1400" dirty="0"/>
          </a:p>
          <a:p>
            <a:r>
              <a:rPr lang="en-US" sz="1400" b="1" dirty="0"/>
              <a:t>                             </a:t>
            </a:r>
            <a:r>
              <a:rPr lang="en-US" sz="1400" b="1" dirty="0" smtClean="0"/>
              <a:t>	</a:t>
            </a:r>
            <a:r>
              <a:rPr lang="en-US" sz="1400" dirty="0" smtClean="0">
                <a:solidFill>
                  <a:srgbClr val="C00000"/>
                </a:solidFill>
              </a:rPr>
              <a:t>●</a:t>
            </a:r>
            <a:r>
              <a:rPr lang="en-US" sz="1400" b="1" dirty="0" smtClean="0">
                <a:solidFill>
                  <a:srgbClr val="C00000"/>
                </a:solidFill>
              </a:rPr>
              <a:t> </a:t>
            </a:r>
            <a:r>
              <a:rPr lang="en-US" sz="1400" b="1" dirty="0"/>
              <a:t>victim’s neck placed </a:t>
            </a:r>
            <a:r>
              <a:rPr lang="en-US" sz="1400" b="1" u="sng" dirty="0"/>
              <a:t>over </a:t>
            </a:r>
            <a:r>
              <a:rPr lang="en-US" sz="1400" b="1" dirty="0" smtClean="0"/>
              <a:t>object;</a:t>
            </a:r>
          </a:p>
          <a:p>
            <a:r>
              <a:rPr lang="en-US" sz="1400" b="1" dirty="0"/>
              <a:t>	</a:t>
            </a:r>
            <a:r>
              <a:rPr lang="en-US" sz="1400" b="1" dirty="0" smtClean="0"/>
              <a:t>	</a:t>
            </a:r>
            <a:r>
              <a:rPr lang="en-US" sz="1400" dirty="0" smtClean="0">
                <a:solidFill>
                  <a:srgbClr val="C00000"/>
                </a:solidFill>
              </a:rPr>
              <a:t>● </a:t>
            </a:r>
            <a:r>
              <a:rPr lang="en-US" sz="1400" b="1" dirty="0" smtClean="0"/>
              <a:t>weight </a:t>
            </a:r>
            <a:r>
              <a:rPr lang="en-US" sz="1400" b="1" dirty="0"/>
              <a:t>of </a:t>
            </a:r>
            <a:r>
              <a:rPr lang="en-US" sz="1400" b="1" dirty="0" smtClean="0"/>
              <a:t>assailant’s </a:t>
            </a:r>
            <a:r>
              <a:rPr lang="en-US" sz="1400" b="1" dirty="0"/>
              <a:t>body applies pressure to victim’s neck</a:t>
            </a:r>
            <a:r>
              <a:rPr lang="en-US" sz="1400" b="1" dirty="0" smtClean="0"/>
              <a:t>; </a:t>
            </a:r>
            <a:endParaRPr lang="en-US" sz="1400" dirty="0"/>
          </a:p>
        </p:txBody>
      </p:sp>
      <p:sp>
        <p:nvSpPr>
          <p:cNvPr id="3" name="Slide Number Placeholder 2"/>
          <p:cNvSpPr>
            <a:spLocks noGrp="1"/>
          </p:cNvSpPr>
          <p:nvPr>
            <p:ph type="sldNum" sz="quarter" idx="12"/>
          </p:nvPr>
        </p:nvSpPr>
        <p:spPr>
          <a:xfrm>
            <a:off x="6572250" y="6400800"/>
            <a:ext cx="2133600" cy="365125"/>
          </a:xfrm>
        </p:spPr>
        <p:txBody>
          <a:bodyPr/>
          <a:lstStyle/>
          <a:p>
            <a:fld id="{9DC5BF18-7012-4D84-89EC-C2B2EAA21A50}" type="slidenum">
              <a:rPr lang="en-US" smtClean="0">
                <a:solidFill>
                  <a:schemeClr val="tx1"/>
                </a:solidFill>
              </a:rPr>
              <a:t>6</a:t>
            </a:fld>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1314450" cy="1194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886200"/>
            <a:ext cx="1057275" cy="14573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62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5262979"/>
          </a:xfrm>
          <a:prstGeom prst="rect">
            <a:avLst/>
          </a:prstGeom>
          <a:noFill/>
        </p:spPr>
        <p:txBody>
          <a:bodyPr wrap="square" rtlCol="0">
            <a:spAutoFit/>
          </a:bodyPr>
          <a:lstStyle/>
          <a:p>
            <a:r>
              <a:rPr lang="en-US" sz="1400" b="1" dirty="0">
                <a:solidFill>
                  <a:srgbClr val="C00000"/>
                </a:solidFill>
              </a:rPr>
              <a:t>►</a:t>
            </a:r>
            <a:r>
              <a:rPr lang="en-US" sz="1400" b="1" dirty="0"/>
              <a:t> </a:t>
            </a:r>
            <a:r>
              <a:rPr lang="en-US" sz="1400" b="1" u="sng" dirty="0">
                <a:solidFill>
                  <a:srgbClr val="0000FF"/>
                </a:solidFill>
              </a:rPr>
              <a:t>CHOKING:</a:t>
            </a:r>
            <a:endParaRPr lang="en-US" sz="1400" dirty="0">
              <a:solidFill>
                <a:srgbClr val="0000FF"/>
              </a:solidFill>
            </a:endParaRPr>
          </a:p>
          <a:p>
            <a:r>
              <a:rPr lang="en-US" sz="1400" b="1" dirty="0">
                <a:solidFill>
                  <a:srgbClr val="C00000"/>
                </a:solidFill>
              </a:rPr>
              <a:t>               ■ </a:t>
            </a:r>
            <a:r>
              <a:rPr lang="en-US" sz="1400" b="1" dirty="0" smtClean="0">
                <a:solidFill>
                  <a:srgbClr val="C00000"/>
                </a:solidFill>
              </a:rPr>
              <a:t> </a:t>
            </a:r>
            <a:r>
              <a:rPr lang="en-US" sz="1400" dirty="0" smtClean="0"/>
              <a:t>occurs </a:t>
            </a:r>
            <a:r>
              <a:rPr lang="en-US" sz="1400" dirty="0"/>
              <a:t>when </a:t>
            </a:r>
            <a:r>
              <a:rPr lang="en-US" sz="1400" b="1" dirty="0" smtClean="0">
                <a:solidFill>
                  <a:srgbClr val="0000FF"/>
                </a:solidFill>
              </a:rPr>
              <a:t>OBJECT </a:t>
            </a:r>
            <a:r>
              <a:rPr lang="en-US" sz="1400" b="1" dirty="0">
                <a:solidFill>
                  <a:srgbClr val="0000FF"/>
                </a:solidFill>
              </a:rPr>
              <a:t>MECHANICALLY BLOCKS </a:t>
            </a:r>
            <a:r>
              <a:rPr lang="en-US" sz="1400" b="1" dirty="0" smtClean="0">
                <a:solidFill>
                  <a:srgbClr val="0000FF"/>
                </a:solidFill>
              </a:rPr>
              <a:t>upper airway/windpipe </a:t>
            </a:r>
            <a:r>
              <a:rPr lang="en-US" sz="1400" b="1" dirty="0">
                <a:solidFill>
                  <a:srgbClr val="0000FF"/>
                </a:solidFill>
              </a:rPr>
              <a:t>(trachea):</a:t>
            </a:r>
            <a:r>
              <a:rPr lang="en-US" sz="1400" dirty="0">
                <a:solidFill>
                  <a:srgbClr val="0000FF"/>
                </a:solidFill>
              </a:rPr>
              <a:t> </a:t>
            </a:r>
          </a:p>
          <a:p>
            <a:r>
              <a:rPr lang="en-US" sz="1400" dirty="0">
                <a:solidFill>
                  <a:srgbClr val="C00000"/>
                </a:solidFill>
              </a:rPr>
              <a:t>                             </a:t>
            </a:r>
            <a:r>
              <a:rPr lang="en-US" sz="1400" dirty="0" smtClean="0">
                <a:solidFill>
                  <a:srgbClr val="C00000"/>
                </a:solidFill>
              </a:rPr>
              <a:t>●  </a:t>
            </a:r>
            <a:r>
              <a:rPr lang="en-US" sz="1400" b="1" dirty="0">
                <a:solidFill>
                  <a:srgbClr val="0000FF"/>
                </a:solidFill>
              </a:rPr>
              <a:t>something gets in </a:t>
            </a:r>
            <a:r>
              <a:rPr lang="en-US" sz="1400" b="1" dirty="0" smtClean="0">
                <a:solidFill>
                  <a:srgbClr val="0000FF"/>
                </a:solidFill>
              </a:rPr>
              <a:t>airway </a:t>
            </a:r>
            <a:r>
              <a:rPr lang="en-US" sz="1400" b="1" dirty="0">
                <a:solidFill>
                  <a:srgbClr val="0000FF"/>
                </a:solidFill>
              </a:rPr>
              <a:t>and stops airflow </a:t>
            </a:r>
            <a:r>
              <a:rPr lang="en-US" sz="1400" b="1" i="1" u="sng" dirty="0" smtClean="0">
                <a:solidFill>
                  <a:srgbClr val="0000FF"/>
                </a:solidFill>
              </a:rPr>
              <a:t>INTERNALLY</a:t>
            </a:r>
            <a:r>
              <a:rPr lang="en-US" sz="1400" b="1" i="1" dirty="0">
                <a:solidFill>
                  <a:srgbClr val="0000FF"/>
                </a:solidFill>
              </a:rPr>
              <a:t>:</a:t>
            </a:r>
            <a:r>
              <a:rPr lang="en-US" sz="1400" b="1" dirty="0">
                <a:solidFill>
                  <a:srgbClr val="0000FF"/>
                </a:solidFill>
              </a:rPr>
              <a:t> </a:t>
            </a:r>
          </a:p>
          <a:p>
            <a:r>
              <a:rPr lang="en-US" sz="1400" dirty="0">
                <a:solidFill>
                  <a:srgbClr val="C00000"/>
                </a:solidFill>
              </a:rPr>
              <a:t>                                           ♦ </a:t>
            </a:r>
            <a:r>
              <a:rPr lang="en-US" sz="1400" dirty="0" smtClean="0">
                <a:solidFill>
                  <a:srgbClr val="C00000"/>
                </a:solidFill>
              </a:rPr>
              <a:t> </a:t>
            </a:r>
            <a:r>
              <a:rPr lang="en-US" sz="1400" dirty="0" smtClean="0"/>
              <a:t>food</a:t>
            </a:r>
            <a:r>
              <a:rPr lang="en-US" sz="1400" dirty="0"/>
              <a:t>/ some other object obstructs </a:t>
            </a:r>
            <a:r>
              <a:rPr lang="en-US" sz="1400" dirty="0" smtClean="0"/>
              <a:t>airway</a:t>
            </a:r>
            <a:r>
              <a:rPr lang="en-US" sz="1400" dirty="0"/>
              <a:t>;      </a:t>
            </a:r>
          </a:p>
          <a:p>
            <a:r>
              <a:rPr lang="en-US" sz="1400" dirty="0">
                <a:solidFill>
                  <a:srgbClr val="C00000"/>
                </a:solidFill>
              </a:rPr>
              <a:t>               ■ </a:t>
            </a:r>
            <a:r>
              <a:rPr lang="en-US" sz="1400" dirty="0" smtClean="0">
                <a:solidFill>
                  <a:srgbClr val="C00000"/>
                </a:solidFill>
              </a:rPr>
              <a:t> </a:t>
            </a:r>
            <a:r>
              <a:rPr lang="en-US" sz="1400" b="1" dirty="0" smtClean="0">
                <a:solidFill>
                  <a:srgbClr val="0000FF"/>
                </a:solidFill>
              </a:rPr>
              <a:t>almost </a:t>
            </a:r>
            <a:r>
              <a:rPr lang="en-US" sz="1400" b="1" dirty="0">
                <a:solidFill>
                  <a:srgbClr val="0000FF"/>
                </a:solidFill>
              </a:rPr>
              <a:t>always accidental</a:t>
            </a:r>
            <a:r>
              <a:rPr lang="en-US" sz="1400" dirty="0"/>
              <a:t> unless </a:t>
            </a:r>
            <a:r>
              <a:rPr lang="en-US" sz="1400" dirty="0" smtClean="0"/>
              <a:t>item </a:t>
            </a:r>
            <a:r>
              <a:rPr lang="en-US" sz="1400" dirty="0"/>
              <a:t>is forcibly placed </a:t>
            </a:r>
            <a:r>
              <a:rPr lang="en-US" sz="1400" b="1" u="sng" dirty="0" smtClean="0"/>
              <a:t>in</a:t>
            </a:r>
            <a:r>
              <a:rPr lang="en-US" sz="1400" dirty="0" smtClean="0"/>
              <a:t> mouth </a:t>
            </a:r>
            <a:r>
              <a:rPr lang="en-US" sz="1400" dirty="0"/>
              <a:t>[e.g. a gag] and </a:t>
            </a:r>
            <a:r>
              <a:rPr lang="en-US" sz="1400" dirty="0" smtClean="0"/>
              <a:t>obstructs airway</a:t>
            </a:r>
            <a:r>
              <a:rPr lang="en-US" sz="1400" dirty="0"/>
              <a:t>; </a:t>
            </a:r>
          </a:p>
          <a:p>
            <a:r>
              <a:rPr lang="en-US" sz="1400" dirty="0"/>
              <a:t>  </a:t>
            </a:r>
          </a:p>
          <a:p>
            <a:r>
              <a:rPr lang="en-US" sz="1400" b="1" dirty="0">
                <a:solidFill>
                  <a:srgbClr val="C00000"/>
                </a:solidFill>
              </a:rPr>
              <a:t>►</a:t>
            </a:r>
            <a:r>
              <a:rPr lang="en-US" sz="1400" b="1" dirty="0"/>
              <a:t> </a:t>
            </a:r>
            <a:r>
              <a:rPr lang="en-US" sz="1400" b="1" u="sng" dirty="0">
                <a:solidFill>
                  <a:srgbClr val="0000FF"/>
                </a:solidFill>
              </a:rPr>
              <a:t>SUFFOCATION:</a:t>
            </a:r>
            <a:endParaRPr lang="en-US" sz="1400" dirty="0">
              <a:solidFill>
                <a:srgbClr val="0000FF"/>
              </a:solidFill>
            </a:endParaRPr>
          </a:p>
          <a:p>
            <a:r>
              <a:rPr lang="en-US" sz="1400" b="1" dirty="0">
                <a:solidFill>
                  <a:srgbClr val="C00000"/>
                </a:solidFill>
              </a:rPr>
              <a:t>               ■ </a:t>
            </a:r>
            <a:r>
              <a:rPr lang="en-US" sz="1400" b="1" dirty="0" smtClean="0">
                <a:solidFill>
                  <a:srgbClr val="C00000"/>
                </a:solidFill>
              </a:rPr>
              <a:t> </a:t>
            </a:r>
            <a:r>
              <a:rPr lang="en-US" sz="1400" dirty="0" smtClean="0"/>
              <a:t>process </a:t>
            </a:r>
            <a:r>
              <a:rPr lang="en-US" sz="1400" dirty="0"/>
              <a:t>that </a:t>
            </a:r>
            <a:r>
              <a:rPr lang="en-US" sz="1400" dirty="0" smtClean="0"/>
              <a:t>halts/impedes </a:t>
            </a:r>
            <a:r>
              <a:rPr lang="en-US" sz="1400" dirty="0"/>
              <a:t>respiration:</a:t>
            </a:r>
          </a:p>
          <a:p>
            <a:r>
              <a:rPr lang="en-US" sz="1400" dirty="0">
                <a:solidFill>
                  <a:srgbClr val="C00000"/>
                </a:solidFill>
              </a:rPr>
              <a:t>                             ● </a:t>
            </a:r>
            <a:r>
              <a:rPr lang="en-US" sz="1400" dirty="0" smtClean="0">
                <a:solidFill>
                  <a:srgbClr val="C00000"/>
                </a:solidFill>
              </a:rPr>
              <a:t> </a:t>
            </a:r>
            <a:r>
              <a:rPr lang="en-US" sz="1400" b="1" dirty="0" smtClean="0"/>
              <a:t>can </a:t>
            </a:r>
            <a:r>
              <a:rPr lang="en-US" sz="1400" b="1" dirty="0"/>
              <a:t>include choking, smothering, and compressive </a:t>
            </a:r>
            <a:r>
              <a:rPr lang="en-US" sz="1400" b="1" dirty="0" smtClean="0"/>
              <a:t>asphyxia</a:t>
            </a:r>
            <a:r>
              <a:rPr lang="en-US" sz="1400" b="1" dirty="0"/>
              <a:t>; </a:t>
            </a:r>
            <a:endParaRPr lang="en-US" sz="1400" dirty="0"/>
          </a:p>
          <a:p>
            <a:r>
              <a:rPr lang="en-US" sz="1400" dirty="0"/>
              <a:t> </a:t>
            </a:r>
          </a:p>
          <a:p>
            <a:r>
              <a:rPr lang="en-US" sz="1400" dirty="0">
                <a:solidFill>
                  <a:srgbClr val="C00000"/>
                </a:solidFill>
              </a:rPr>
              <a:t>►</a:t>
            </a:r>
            <a:r>
              <a:rPr lang="en-US" sz="1400" dirty="0"/>
              <a:t> </a:t>
            </a:r>
            <a:r>
              <a:rPr lang="en-US" sz="1400" b="1" u="sng" dirty="0">
                <a:solidFill>
                  <a:srgbClr val="0000FF"/>
                </a:solidFill>
              </a:rPr>
              <a:t>SMOTHERING:</a:t>
            </a:r>
            <a:endParaRPr lang="en-US" sz="1400" dirty="0">
              <a:solidFill>
                <a:srgbClr val="0000FF"/>
              </a:solidFill>
            </a:endParaRPr>
          </a:p>
          <a:p>
            <a:r>
              <a:rPr lang="en-US" sz="1400" dirty="0">
                <a:solidFill>
                  <a:srgbClr val="C00000"/>
                </a:solidFill>
              </a:rPr>
              <a:t>               ■ </a:t>
            </a:r>
            <a:r>
              <a:rPr lang="en-US" sz="1400" dirty="0" smtClean="0">
                <a:solidFill>
                  <a:srgbClr val="C00000"/>
                </a:solidFill>
              </a:rPr>
              <a:t> </a:t>
            </a:r>
            <a:r>
              <a:rPr lang="en-US" sz="1400" dirty="0" smtClean="0"/>
              <a:t>mechanical </a:t>
            </a:r>
            <a:r>
              <a:rPr lang="en-US" sz="1400" b="1" dirty="0">
                <a:solidFill>
                  <a:srgbClr val="0000FF"/>
                </a:solidFill>
              </a:rPr>
              <a:t>obstruction of airflow into </a:t>
            </a:r>
            <a:r>
              <a:rPr lang="en-US" sz="1400" b="1" dirty="0" smtClean="0">
                <a:solidFill>
                  <a:srgbClr val="0000FF"/>
                </a:solidFill>
              </a:rPr>
              <a:t>nose </a:t>
            </a:r>
            <a:r>
              <a:rPr lang="en-US" sz="1400" b="1" dirty="0">
                <a:solidFill>
                  <a:srgbClr val="0000FF"/>
                </a:solidFill>
              </a:rPr>
              <a:t>and mouth:</a:t>
            </a:r>
            <a:r>
              <a:rPr lang="en-US" sz="1400" dirty="0">
                <a:solidFill>
                  <a:srgbClr val="0000FF"/>
                </a:solidFill>
              </a:rPr>
              <a:t> </a:t>
            </a:r>
          </a:p>
          <a:p>
            <a:r>
              <a:rPr lang="en-US" sz="1400" dirty="0"/>
              <a:t>                            </a:t>
            </a:r>
            <a:r>
              <a:rPr lang="en-US" sz="1400" dirty="0">
                <a:solidFill>
                  <a:srgbClr val="C00000"/>
                </a:solidFill>
              </a:rPr>
              <a:t> ● </a:t>
            </a:r>
            <a:r>
              <a:rPr lang="en-US" sz="1400" dirty="0" smtClean="0">
                <a:solidFill>
                  <a:srgbClr val="C00000"/>
                </a:solidFill>
              </a:rPr>
              <a:t> </a:t>
            </a:r>
            <a:r>
              <a:rPr lang="en-US" sz="1400" dirty="0" smtClean="0"/>
              <a:t>e.g</a:t>
            </a:r>
            <a:r>
              <a:rPr lang="en-US" sz="1400" dirty="0"/>
              <a:t>., putting </a:t>
            </a:r>
            <a:r>
              <a:rPr lang="en-US" sz="1400" dirty="0" smtClean="0"/>
              <a:t>pillow </a:t>
            </a:r>
            <a:r>
              <a:rPr lang="en-US" sz="1400" dirty="0"/>
              <a:t>over </a:t>
            </a:r>
            <a:r>
              <a:rPr lang="en-US" sz="1400" dirty="0" smtClean="0"/>
              <a:t>victim’s </a:t>
            </a:r>
            <a:r>
              <a:rPr lang="en-US" sz="1400" dirty="0"/>
              <a:t>nose and </a:t>
            </a:r>
            <a:r>
              <a:rPr lang="en-US" sz="1400" dirty="0" smtClean="0"/>
              <a:t>mouth or plastic </a:t>
            </a:r>
            <a:r>
              <a:rPr lang="en-US" sz="1400" dirty="0"/>
              <a:t>bag over </a:t>
            </a:r>
            <a:r>
              <a:rPr lang="en-US" sz="1400" dirty="0" smtClean="0"/>
              <a:t>individual’s </a:t>
            </a:r>
            <a:r>
              <a:rPr lang="en-US" sz="1400" dirty="0"/>
              <a:t>head;</a:t>
            </a:r>
          </a:p>
          <a:p>
            <a:r>
              <a:rPr lang="en-US" sz="1400" dirty="0"/>
              <a:t> </a:t>
            </a:r>
          </a:p>
          <a:p>
            <a:r>
              <a:rPr lang="en-US" sz="1400" b="1" dirty="0" smtClean="0">
                <a:solidFill>
                  <a:srgbClr val="C00000"/>
                </a:solidFill>
              </a:rPr>
              <a:t>► </a:t>
            </a:r>
            <a:r>
              <a:rPr lang="en-US" sz="1400" b="1" u="sng" dirty="0" smtClean="0">
                <a:solidFill>
                  <a:srgbClr val="0000FF"/>
                </a:solidFill>
              </a:rPr>
              <a:t>ASPHYXIA</a:t>
            </a:r>
            <a:r>
              <a:rPr lang="en-US" sz="1400" b="1" u="sng" dirty="0">
                <a:solidFill>
                  <a:srgbClr val="0000FF"/>
                </a:solidFill>
              </a:rPr>
              <a:t>:</a:t>
            </a:r>
            <a:endParaRPr lang="en-US" sz="1400" dirty="0">
              <a:solidFill>
                <a:srgbClr val="0000FF"/>
              </a:solidFill>
            </a:endParaRPr>
          </a:p>
          <a:p>
            <a:r>
              <a:rPr lang="en-US" sz="1400" dirty="0">
                <a:solidFill>
                  <a:srgbClr val="C00000"/>
                </a:solidFill>
              </a:rPr>
              <a:t>               </a:t>
            </a:r>
            <a:r>
              <a:rPr lang="en-US" sz="1400" dirty="0" smtClean="0">
                <a:solidFill>
                  <a:srgbClr val="C00000"/>
                </a:solidFill>
              </a:rPr>
              <a:t>■  </a:t>
            </a:r>
            <a:r>
              <a:rPr lang="en-US" sz="1400" dirty="0"/>
              <a:t>occurs when </a:t>
            </a:r>
            <a:r>
              <a:rPr lang="en-US" sz="1400" b="1" dirty="0">
                <a:solidFill>
                  <a:srgbClr val="0000FF"/>
                </a:solidFill>
              </a:rPr>
              <a:t>brain cells are deprived of oxygen:</a:t>
            </a:r>
            <a:endParaRPr lang="en-US" sz="1400" dirty="0">
              <a:solidFill>
                <a:srgbClr val="0000FF"/>
              </a:solidFill>
            </a:endParaRPr>
          </a:p>
          <a:p>
            <a:r>
              <a:rPr lang="en-US" sz="1400" dirty="0">
                <a:solidFill>
                  <a:srgbClr val="C00000"/>
                </a:solidFill>
              </a:rPr>
              <a:t>                             ● </a:t>
            </a:r>
            <a:r>
              <a:rPr lang="en-US" sz="1400" dirty="0" smtClean="0">
                <a:solidFill>
                  <a:srgbClr val="C00000"/>
                </a:solidFill>
              </a:rPr>
              <a:t> </a:t>
            </a:r>
            <a:r>
              <a:rPr lang="en-US" sz="1400" dirty="0" smtClean="0"/>
              <a:t>may </a:t>
            </a:r>
            <a:r>
              <a:rPr lang="en-US" sz="1400" dirty="0"/>
              <a:t>result from </a:t>
            </a:r>
            <a:r>
              <a:rPr lang="en-US" sz="1400" dirty="0" smtClean="0"/>
              <a:t>compromise </a:t>
            </a:r>
            <a:r>
              <a:rPr lang="en-US" sz="1400" dirty="0"/>
              <a:t>of respiration:</a:t>
            </a:r>
          </a:p>
          <a:p>
            <a:r>
              <a:rPr lang="en-US" sz="1400" dirty="0">
                <a:solidFill>
                  <a:srgbClr val="C00000"/>
                </a:solidFill>
              </a:rPr>
              <a:t>                                              ♦ </a:t>
            </a:r>
            <a:r>
              <a:rPr lang="en-US" sz="1400" dirty="0" smtClean="0">
                <a:solidFill>
                  <a:srgbClr val="C00000"/>
                </a:solidFill>
              </a:rPr>
              <a:t> </a:t>
            </a:r>
            <a:r>
              <a:rPr lang="en-US" sz="1400" dirty="0" smtClean="0"/>
              <a:t>lungs </a:t>
            </a:r>
            <a:r>
              <a:rPr lang="en-US" sz="1400" dirty="0"/>
              <a:t>being deprived of oxygen;</a:t>
            </a:r>
          </a:p>
          <a:p>
            <a:r>
              <a:rPr lang="en-US" sz="1400" dirty="0"/>
              <a:t>                                             </a:t>
            </a:r>
            <a:r>
              <a:rPr lang="en-US" sz="1400" dirty="0">
                <a:solidFill>
                  <a:srgbClr val="C00000"/>
                </a:solidFill>
              </a:rPr>
              <a:t> ♦ </a:t>
            </a:r>
            <a:r>
              <a:rPr lang="en-US" sz="1400" dirty="0" smtClean="0">
                <a:solidFill>
                  <a:srgbClr val="C00000"/>
                </a:solidFill>
              </a:rPr>
              <a:t> </a:t>
            </a:r>
            <a:r>
              <a:rPr lang="en-US" sz="1400" dirty="0" smtClean="0"/>
              <a:t>cardiovascular compromise;</a:t>
            </a:r>
            <a:endParaRPr lang="en-US" sz="1400" dirty="0"/>
          </a:p>
          <a:p>
            <a:r>
              <a:rPr lang="en-US" sz="1400" dirty="0"/>
              <a:t>                                              </a:t>
            </a:r>
            <a:r>
              <a:rPr lang="en-US" sz="1400" dirty="0" smtClean="0"/>
              <a:t>		</a:t>
            </a:r>
            <a:r>
              <a:rPr lang="en-US" sz="1400" dirty="0" smtClean="0">
                <a:solidFill>
                  <a:srgbClr val="C00000"/>
                </a:solidFill>
                <a:latin typeface="Arial"/>
                <a:cs typeface="Arial"/>
              </a:rPr>
              <a:t>♠</a:t>
            </a:r>
            <a:r>
              <a:rPr lang="en-US" sz="1400" dirty="0" smtClean="0"/>
              <a:t>  brain  </a:t>
            </a:r>
            <a:r>
              <a:rPr lang="en-US" sz="1400" dirty="0"/>
              <a:t>deprived of blood flow from </a:t>
            </a:r>
            <a:r>
              <a:rPr lang="en-US" sz="1400" dirty="0" smtClean="0"/>
              <a:t>combination </a:t>
            </a:r>
            <a:r>
              <a:rPr lang="en-US" sz="1400" dirty="0"/>
              <a:t>of problems in both systems; </a:t>
            </a:r>
            <a:endParaRPr lang="en-US" sz="1400" dirty="0" smtClean="0"/>
          </a:p>
          <a:p>
            <a:endParaRPr lang="en-US" sz="1400" dirty="0"/>
          </a:p>
          <a:p>
            <a:r>
              <a:rPr lang="en-US" sz="1400" b="1" dirty="0" smtClean="0">
                <a:solidFill>
                  <a:srgbClr val="C00000"/>
                </a:solidFill>
              </a:rPr>
              <a:t>► </a:t>
            </a:r>
            <a:r>
              <a:rPr lang="en-US" sz="1400" b="1" u="sng" dirty="0" smtClean="0">
                <a:solidFill>
                  <a:srgbClr val="0000FF"/>
                </a:solidFill>
              </a:rPr>
              <a:t>COMPRESSIVE ASPHYXIA</a:t>
            </a:r>
            <a:r>
              <a:rPr lang="en-US" sz="1400" b="1" dirty="0" smtClean="0">
                <a:solidFill>
                  <a:srgbClr val="0000FF"/>
                </a:solidFill>
              </a:rPr>
              <a:t>:</a:t>
            </a:r>
            <a:endParaRPr lang="en-US" sz="1400" dirty="0" smtClean="0">
              <a:solidFill>
                <a:srgbClr val="0000FF"/>
              </a:solidFill>
            </a:endParaRPr>
          </a:p>
          <a:p>
            <a:r>
              <a:rPr lang="en-US" sz="1400" dirty="0" smtClean="0">
                <a:solidFill>
                  <a:srgbClr val="C00000"/>
                </a:solidFill>
              </a:rPr>
              <a:t>               ■  </a:t>
            </a:r>
            <a:r>
              <a:rPr lang="en-US" sz="1400" b="1" dirty="0" smtClean="0">
                <a:solidFill>
                  <a:srgbClr val="0000FF"/>
                </a:solidFill>
              </a:rPr>
              <a:t>individual puts body weight </a:t>
            </a:r>
            <a:r>
              <a:rPr lang="en-US" sz="1400" b="1" u="sng" dirty="0" smtClean="0">
                <a:solidFill>
                  <a:srgbClr val="0000FF"/>
                </a:solidFill>
              </a:rPr>
              <a:t>on</a:t>
            </a:r>
            <a:r>
              <a:rPr lang="en-US" sz="1400" b="1" dirty="0" smtClean="0">
                <a:solidFill>
                  <a:srgbClr val="0000FF"/>
                </a:solidFill>
              </a:rPr>
              <a:t> victim,</a:t>
            </a:r>
            <a:r>
              <a:rPr lang="en-US" sz="1400" dirty="0" smtClean="0"/>
              <a:t> limiting </a:t>
            </a:r>
            <a:r>
              <a:rPr lang="en-US" sz="1400" dirty="0"/>
              <a:t>e</a:t>
            </a:r>
            <a:r>
              <a:rPr lang="en-US" sz="1400" dirty="0" smtClean="0"/>
              <a:t>xpansion of lungs/interferes with breathing; </a:t>
            </a:r>
          </a:p>
          <a:p>
            <a:r>
              <a:rPr lang="en-US" sz="1400" dirty="0" smtClean="0"/>
              <a:t>                         </a:t>
            </a:r>
            <a:endParaRPr lang="en-US" sz="14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28644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81200"/>
            <a:ext cx="8229600" cy="2369880"/>
          </a:xfrm>
          <a:prstGeom prst="rect">
            <a:avLst/>
          </a:prstGeom>
          <a:noFill/>
        </p:spPr>
        <p:txBody>
          <a:bodyPr wrap="square" rtlCol="0">
            <a:spAutoFit/>
          </a:bodyPr>
          <a:lstStyle/>
          <a:p>
            <a:pPr algn="ctr"/>
            <a:r>
              <a:rPr lang="en-US" sz="2400" b="1" u="sng" dirty="0">
                <a:solidFill>
                  <a:srgbClr val="0000FF"/>
                </a:solidFill>
              </a:rPr>
              <a:t>WHAT HAPPENS WHEN SOMEONE IS STRANGLED</a:t>
            </a:r>
            <a:r>
              <a:rPr lang="en-US" b="1" u="sng" dirty="0">
                <a:solidFill>
                  <a:srgbClr val="0000FF"/>
                </a:solidFill>
              </a:rPr>
              <a:t>?</a:t>
            </a:r>
            <a:endParaRPr lang="en-US" dirty="0">
              <a:solidFill>
                <a:srgbClr val="0000FF"/>
              </a:solidFill>
            </a:endParaRPr>
          </a:p>
          <a:p>
            <a:r>
              <a:rPr lang="en-US" b="1" dirty="0"/>
              <a:t> </a:t>
            </a:r>
            <a:endParaRPr lang="en-US" b="1" dirty="0" smtClean="0"/>
          </a:p>
          <a:p>
            <a:endParaRPr lang="en-US" dirty="0"/>
          </a:p>
          <a:p>
            <a:pPr algn="ctr"/>
            <a:r>
              <a:rPr lang="en-US" sz="1600" b="1" dirty="0"/>
              <a:t>The inability to get oxygen is </a:t>
            </a:r>
            <a:r>
              <a:rPr lang="en-US" sz="1600" b="1" dirty="0">
                <a:solidFill>
                  <a:srgbClr val="0000FF"/>
                </a:solidFill>
              </a:rPr>
              <a:t>one of the most terrifying </a:t>
            </a:r>
            <a:r>
              <a:rPr lang="en-US" sz="1600" b="1" dirty="0" smtClean="0">
                <a:solidFill>
                  <a:srgbClr val="0000FF"/>
                </a:solidFill>
              </a:rPr>
              <a:t>physical sensations that  </a:t>
            </a:r>
            <a:r>
              <a:rPr lang="en-US" sz="1600" b="1" dirty="0">
                <a:solidFill>
                  <a:srgbClr val="0000FF"/>
                </a:solidFill>
              </a:rPr>
              <a:t>an individual </a:t>
            </a:r>
            <a:r>
              <a:rPr lang="en-US" sz="1600" b="1">
                <a:solidFill>
                  <a:srgbClr val="0000FF"/>
                </a:solidFill>
              </a:rPr>
              <a:t>can </a:t>
            </a:r>
            <a:r>
              <a:rPr lang="en-US" sz="1600" b="1" smtClean="0">
                <a:solidFill>
                  <a:srgbClr val="0000FF"/>
                </a:solidFill>
              </a:rPr>
              <a:t>experience! </a:t>
            </a:r>
            <a:endParaRPr lang="en-US" sz="1600" b="1" dirty="0" smtClean="0">
              <a:solidFill>
                <a:srgbClr val="0000FF"/>
              </a:solidFill>
            </a:endParaRPr>
          </a:p>
          <a:p>
            <a:pPr algn="ctr"/>
            <a:endParaRPr lang="en-US" sz="800" b="1" dirty="0" smtClean="0">
              <a:solidFill>
                <a:srgbClr val="0000FF"/>
              </a:solidFill>
            </a:endParaRPr>
          </a:p>
          <a:p>
            <a:pPr algn="ctr"/>
            <a:r>
              <a:rPr lang="en-US" sz="1600" b="1" dirty="0" smtClean="0"/>
              <a:t>The </a:t>
            </a:r>
            <a:r>
              <a:rPr lang="en-US" sz="1600" b="1" dirty="0">
                <a:solidFill>
                  <a:srgbClr val="0000FF"/>
                </a:solidFill>
              </a:rPr>
              <a:t>body has an automatic reaction </a:t>
            </a:r>
            <a:r>
              <a:rPr lang="en-US" sz="1600" b="1" dirty="0"/>
              <a:t>when it is being deprived of oxygen and blood to the brain; </a:t>
            </a:r>
            <a:endParaRPr lang="en-US" sz="1600" b="1" dirty="0" smtClean="0"/>
          </a:p>
          <a:p>
            <a:pPr algn="ctr"/>
            <a:r>
              <a:rPr lang="en-US" sz="1600" b="1" dirty="0" smtClean="0"/>
              <a:t>it </a:t>
            </a:r>
            <a:r>
              <a:rPr lang="en-US" sz="1600" b="1" dirty="0"/>
              <a:t>knows </a:t>
            </a:r>
            <a:r>
              <a:rPr lang="en-US" sz="1600" b="1" dirty="0" smtClean="0">
                <a:solidFill>
                  <a:srgbClr val="0000FF"/>
                </a:solidFill>
              </a:rPr>
              <a:t>IT IS ABOUT TO DIE </a:t>
            </a:r>
            <a:r>
              <a:rPr lang="en-US" sz="1600" b="1" dirty="0">
                <a:solidFill>
                  <a:srgbClr val="0000FF"/>
                </a:solidFill>
              </a:rPr>
              <a:t>if it does not change the situation immediately</a:t>
            </a:r>
            <a:r>
              <a:rPr lang="en-US" sz="1600" b="1" dirty="0"/>
              <a:t>, which usually leads to an escalation of the violence by the victim.</a:t>
            </a:r>
            <a:endParaRPr lang="en-US" sz="1600" dirty="0"/>
          </a:p>
        </p:txBody>
      </p:sp>
      <p:sp>
        <p:nvSpPr>
          <p:cNvPr id="3" name="Slide Number Placeholder 2"/>
          <p:cNvSpPr>
            <a:spLocks noGrp="1"/>
          </p:cNvSpPr>
          <p:nvPr>
            <p:ph type="sldNum" sz="quarter" idx="12"/>
          </p:nvPr>
        </p:nvSpPr>
        <p:spPr/>
        <p:txBody>
          <a:bodyPr/>
          <a:lstStyle/>
          <a:p>
            <a:fld id="{9DC5BF18-7012-4D84-89EC-C2B2EAA21A50}"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22164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C5BF18-7012-4D84-89EC-C2B2EAA21A50}" type="slidenum">
              <a:rPr lang="en-US" smtClean="0">
                <a:solidFill>
                  <a:schemeClr val="tx1"/>
                </a:solidFill>
              </a:rPr>
              <a:t>9</a:t>
            </a:fld>
            <a:endParaRPr lang="en-US" dirty="0">
              <a:solidFill>
                <a:schemeClr val="tx1"/>
              </a:solidFill>
            </a:endParaRPr>
          </a:p>
        </p:txBody>
      </p:sp>
      <p:sp>
        <p:nvSpPr>
          <p:cNvPr id="3" name="Rectangle 2"/>
          <p:cNvSpPr/>
          <p:nvPr/>
        </p:nvSpPr>
        <p:spPr>
          <a:xfrm rot="20666717">
            <a:off x="88837" y="4226929"/>
            <a:ext cx="7452171" cy="954107"/>
          </a:xfrm>
          <a:prstGeom prst="rect">
            <a:avLst/>
          </a:prstGeom>
        </p:spPr>
        <p:txBody>
          <a:bodyPr wrap="square">
            <a:spAutoFit/>
          </a:bodyPr>
          <a:lstStyle/>
          <a:p>
            <a:r>
              <a:rPr lang="en-US" sz="1400" b="1" dirty="0" smtClean="0">
                <a:solidFill>
                  <a:srgbClr val="0000FF"/>
                </a:solidFill>
                <a:latin typeface="Aharoni" panose="02010803020104030203" pitchFamily="2" charset="-79"/>
                <a:cs typeface="Aharoni" panose="02010803020104030203" pitchFamily="2" charset="-79"/>
              </a:rPr>
              <a:t>Actually</a:t>
            </a:r>
            <a:r>
              <a:rPr lang="en-US" sz="1400" b="1" dirty="0">
                <a:solidFill>
                  <a:srgbClr val="0000FF"/>
                </a:solidFill>
                <a:latin typeface="Aharoni" panose="02010803020104030203" pitchFamily="2" charset="-79"/>
                <a:cs typeface="Aharoni" panose="02010803020104030203" pitchFamily="2" charset="-79"/>
              </a:rPr>
              <a:t>, when I came out of </a:t>
            </a:r>
            <a:r>
              <a:rPr lang="en-US" sz="1400" b="1" dirty="0" smtClean="0">
                <a:solidFill>
                  <a:srgbClr val="0000FF"/>
                </a:solidFill>
                <a:latin typeface="Aharoni" panose="02010803020104030203" pitchFamily="2" charset="-79"/>
                <a:cs typeface="Aharoni" panose="02010803020104030203" pitchFamily="2" charset="-79"/>
              </a:rPr>
              <a:t>that </a:t>
            </a:r>
            <a:r>
              <a:rPr lang="en-US" sz="1400" b="1" dirty="0" smtClean="0">
                <a:solidFill>
                  <a:srgbClr val="C00000"/>
                </a:solidFill>
                <a:latin typeface="Aharoni" panose="02010803020104030203" pitchFamily="2" charset="-79"/>
                <a:cs typeface="Aharoni" panose="02010803020104030203" pitchFamily="2" charset="-79"/>
              </a:rPr>
              <a:t>[STRANGULATION INCIDENT] </a:t>
            </a:r>
            <a:r>
              <a:rPr lang="en-US" sz="1400" b="1" dirty="0">
                <a:solidFill>
                  <a:srgbClr val="0000FF"/>
                </a:solidFill>
                <a:latin typeface="Aharoni" panose="02010803020104030203" pitchFamily="2" charset="-79"/>
                <a:cs typeface="Aharoni" panose="02010803020104030203" pitchFamily="2" charset="-79"/>
              </a:rPr>
              <a:t>I was </a:t>
            </a:r>
            <a:r>
              <a:rPr lang="en-US" sz="1400" b="1" dirty="0" smtClean="0">
                <a:solidFill>
                  <a:srgbClr val="0000FF"/>
                </a:solidFill>
                <a:latin typeface="Aharoni" panose="02010803020104030203" pitchFamily="2" charset="-79"/>
                <a:cs typeface="Aharoni" panose="02010803020104030203" pitchFamily="2" charset="-79"/>
              </a:rPr>
              <a:t>more submissive</a:t>
            </a:r>
            <a:r>
              <a:rPr lang="en-US" sz="1400" b="1" dirty="0">
                <a:solidFill>
                  <a:srgbClr val="0000FF"/>
                </a:solidFill>
                <a:latin typeface="Aharoni" panose="02010803020104030203" pitchFamily="2" charset="-79"/>
                <a:cs typeface="Aharoni" panose="02010803020104030203" pitchFamily="2" charset="-79"/>
              </a:rPr>
              <a:t>. </a:t>
            </a:r>
            <a:endParaRPr lang="en-US" sz="1400" b="1" dirty="0" smtClean="0">
              <a:solidFill>
                <a:srgbClr val="0000FF"/>
              </a:solidFill>
              <a:latin typeface="Aharoni" panose="02010803020104030203" pitchFamily="2" charset="-79"/>
              <a:cs typeface="Aharoni" panose="02010803020104030203" pitchFamily="2" charset="-79"/>
            </a:endParaRPr>
          </a:p>
          <a:p>
            <a:r>
              <a:rPr lang="en-US" sz="1400" b="1" dirty="0" smtClean="0">
                <a:solidFill>
                  <a:srgbClr val="0000FF"/>
                </a:solidFill>
                <a:latin typeface="Aharoni" panose="02010803020104030203" pitchFamily="2" charset="-79"/>
                <a:cs typeface="Aharoni" panose="02010803020104030203" pitchFamily="2" charset="-79"/>
              </a:rPr>
              <a:t>More </a:t>
            </a:r>
            <a:r>
              <a:rPr lang="en-US" sz="1400" b="1" dirty="0">
                <a:solidFill>
                  <a:srgbClr val="0000FF"/>
                </a:solidFill>
                <a:latin typeface="Aharoni" panose="02010803020104030203" pitchFamily="2" charset="-79"/>
                <a:cs typeface="Aharoni" panose="02010803020104030203" pitchFamily="2" charset="-79"/>
              </a:rPr>
              <a:t>terrified that the </a:t>
            </a:r>
            <a:r>
              <a:rPr lang="en-US" sz="1400" b="1" dirty="0" smtClean="0">
                <a:solidFill>
                  <a:srgbClr val="0000FF"/>
                </a:solidFill>
                <a:latin typeface="Aharoni" panose="02010803020104030203" pitchFamily="2" charset="-79"/>
                <a:cs typeface="Aharoni" panose="02010803020104030203" pitchFamily="2" charset="-79"/>
              </a:rPr>
              <a:t>next time </a:t>
            </a:r>
            <a:r>
              <a:rPr lang="en-US" sz="1400" b="1" dirty="0">
                <a:solidFill>
                  <a:srgbClr val="0000FF"/>
                </a:solidFill>
                <a:latin typeface="Aharoni" panose="02010803020104030203" pitchFamily="2" charset="-79"/>
                <a:cs typeface="Aharoni" panose="02010803020104030203" pitchFamily="2" charset="-79"/>
              </a:rPr>
              <a:t>I might not come out—I might </a:t>
            </a:r>
            <a:r>
              <a:rPr lang="en-US" sz="1400" b="1" dirty="0" smtClean="0">
                <a:solidFill>
                  <a:srgbClr val="0000FF"/>
                </a:solidFill>
                <a:latin typeface="Aharoni" panose="02010803020104030203" pitchFamily="2" charset="-79"/>
                <a:cs typeface="Aharoni" panose="02010803020104030203" pitchFamily="2" charset="-79"/>
              </a:rPr>
              <a:t>not make </a:t>
            </a:r>
            <a:r>
              <a:rPr lang="en-US" sz="1400" b="1" dirty="0">
                <a:solidFill>
                  <a:srgbClr val="0000FF"/>
                </a:solidFill>
                <a:latin typeface="Aharoni" panose="02010803020104030203" pitchFamily="2" charset="-79"/>
                <a:cs typeface="Aharoni" panose="02010803020104030203" pitchFamily="2" charset="-79"/>
              </a:rPr>
              <a:t>it. </a:t>
            </a:r>
            <a:r>
              <a:rPr lang="en-US" sz="1400" b="1" dirty="0" smtClean="0">
                <a:solidFill>
                  <a:srgbClr val="0000FF"/>
                </a:solidFill>
                <a:latin typeface="Aharoni" panose="02010803020104030203" pitchFamily="2" charset="-79"/>
                <a:cs typeface="Aharoni" panose="02010803020104030203" pitchFamily="2" charset="-79"/>
              </a:rPr>
              <a:t>So </a:t>
            </a:r>
            <a:r>
              <a:rPr lang="en-US" sz="1400" b="1" dirty="0">
                <a:solidFill>
                  <a:srgbClr val="0000FF"/>
                </a:solidFill>
                <a:latin typeface="Aharoni" panose="02010803020104030203" pitchFamily="2" charset="-79"/>
                <a:cs typeface="Aharoni" panose="02010803020104030203" pitchFamily="2" charset="-79"/>
              </a:rPr>
              <a:t>I think I gave him all </a:t>
            </a:r>
            <a:r>
              <a:rPr lang="en-US" sz="1400" b="1" dirty="0" smtClean="0">
                <a:solidFill>
                  <a:srgbClr val="0000FF"/>
                </a:solidFill>
                <a:latin typeface="Aharoni" panose="02010803020104030203" pitchFamily="2" charset="-79"/>
                <a:cs typeface="Aharoni" panose="02010803020104030203" pitchFamily="2" charset="-79"/>
              </a:rPr>
              <a:t>my power </a:t>
            </a:r>
            <a:r>
              <a:rPr lang="en-US" sz="1400" b="1" dirty="0">
                <a:solidFill>
                  <a:srgbClr val="0000FF"/>
                </a:solidFill>
                <a:latin typeface="Aharoni" panose="02010803020104030203" pitchFamily="2" charset="-79"/>
                <a:cs typeface="Aharoni" panose="02010803020104030203" pitchFamily="2" charset="-79"/>
              </a:rPr>
              <a:t>from there, because I could </a:t>
            </a:r>
            <a:r>
              <a:rPr lang="en-US" sz="1400" b="1" dirty="0" smtClean="0">
                <a:solidFill>
                  <a:srgbClr val="0000FF"/>
                </a:solidFill>
                <a:latin typeface="Aharoni" panose="02010803020104030203" pitchFamily="2" charset="-79"/>
                <a:cs typeface="Aharoni" panose="02010803020104030203" pitchFamily="2" charset="-79"/>
              </a:rPr>
              <a:t>see how </a:t>
            </a:r>
            <a:r>
              <a:rPr lang="en-US" sz="1400" b="1" dirty="0">
                <a:solidFill>
                  <a:srgbClr val="0000FF"/>
                </a:solidFill>
                <a:latin typeface="Aharoni" panose="02010803020104030203" pitchFamily="2" charset="-79"/>
                <a:cs typeface="Aharoni" panose="02010803020104030203" pitchFamily="2" charset="-79"/>
              </a:rPr>
              <a:t>easy </a:t>
            </a:r>
            <a:r>
              <a:rPr lang="en-US" sz="1400" b="1" dirty="0" smtClean="0">
                <a:solidFill>
                  <a:srgbClr val="0000FF"/>
                </a:solidFill>
                <a:latin typeface="Aharoni" panose="02010803020104030203" pitchFamily="2" charset="-79"/>
                <a:cs typeface="Aharoni" panose="02010803020104030203" pitchFamily="2" charset="-79"/>
              </a:rPr>
              <a:t>it </a:t>
            </a:r>
            <a:r>
              <a:rPr lang="en-US" sz="1400" b="1" dirty="0">
                <a:solidFill>
                  <a:srgbClr val="0000FF"/>
                </a:solidFill>
                <a:latin typeface="Aharoni" panose="02010803020104030203" pitchFamily="2" charset="-79"/>
                <a:cs typeface="Aharoni" panose="02010803020104030203" pitchFamily="2" charset="-79"/>
              </a:rPr>
              <a:t>was for him to just take </a:t>
            </a:r>
            <a:r>
              <a:rPr lang="en-US" sz="1400" b="1" dirty="0" smtClean="0">
                <a:solidFill>
                  <a:srgbClr val="0000FF"/>
                </a:solidFill>
                <a:latin typeface="Aharoni" panose="02010803020104030203" pitchFamily="2" charset="-79"/>
                <a:cs typeface="Aharoni" panose="02010803020104030203" pitchFamily="2" charset="-79"/>
              </a:rPr>
              <a:t>my life </a:t>
            </a:r>
            <a:r>
              <a:rPr lang="en-US" sz="1400" b="1" dirty="0">
                <a:solidFill>
                  <a:srgbClr val="0000FF"/>
                </a:solidFill>
                <a:latin typeface="Aharoni" panose="02010803020104030203" pitchFamily="2" charset="-79"/>
                <a:cs typeface="Aharoni" panose="02010803020104030203" pitchFamily="2" charset="-79"/>
              </a:rPr>
              <a:t>like he had given it to me</a:t>
            </a:r>
            <a:r>
              <a:rPr lang="en-US" sz="1400" b="1" dirty="0" smtClean="0">
                <a:solidFill>
                  <a:srgbClr val="0000FF"/>
                </a:solidFill>
                <a:latin typeface="Aharoni" panose="02010803020104030203" pitchFamily="2" charset="-79"/>
                <a:cs typeface="Aharoni" panose="02010803020104030203" pitchFamily="2" charset="-79"/>
              </a:rPr>
              <a:t>.” </a:t>
            </a:r>
            <a:r>
              <a:rPr lang="en-US" sz="1400" b="1" dirty="0" smtClean="0">
                <a:latin typeface="Aharoni" panose="02010803020104030203" pitchFamily="2" charset="-79"/>
                <a:cs typeface="Aharoni" panose="02010803020104030203" pitchFamily="2" charset="-79"/>
              </a:rPr>
              <a:t>— Ruth</a:t>
            </a:r>
            <a:endParaRPr lang="en-US" sz="1400" b="1" dirty="0">
              <a:latin typeface="Aharoni" panose="02010803020104030203" pitchFamily="2" charset="-79"/>
              <a:cs typeface="Aharoni" panose="02010803020104030203" pitchFamily="2" charset="-79"/>
            </a:endParaRPr>
          </a:p>
        </p:txBody>
      </p:sp>
      <p:sp>
        <p:nvSpPr>
          <p:cNvPr id="4" name="TextBox 3"/>
          <p:cNvSpPr txBox="1"/>
          <p:nvPr/>
        </p:nvSpPr>
        <p:spPr>
          <a:xfrm rot="20592013">
            <a:off x="291706" y="553925"/>
            <a:ext cx="3268114" cy="1446550"/>
          </a:xfrm>
          <a:prstGeom prst="rect">
            <a:avLst/>
          </a:prstGeom>
          <a:noFill/>
        </p:spPr>
        <p:txBody>
          <a:bodyPr wrap="square" rtlCol="0">
            <a:spAutoFit/>
          </a:bodyPr>
          <a:lstStyle/>
          <a:p>
            <a:r>
              <a:rPr lang="en-US" sz="1400" dirty="0">
                <a:solidFill>
                  <a:srgbClr val="C00000"/>
                </a:solidFill>
              </a:rPr>
              <a:t>I was trying to get away and he grabbed me, spun me around</a:t>
            </a:r>
            <a:r>
              <a:rPr lang="en-US" sz="1400" dirty="0" smtClean="0">
                <a:solidFill>
                  <a:srgbClr val="C00000"/>
                </a:solidFill>
              </a:rPr>
              <a:t>, started </a:t>
            </a:r>
            <a:r>
              <a:rPr lang="en-US" sz="1400" dirty="0">
                <a:solidFill>
                  <a:srgbClr val="C00000"/>
                </a:solidFill>
              </a:rPr>
              <a:t>to </a:t>
            </a:r>
            <a:r>
              <a:rPr lang="en-US" sz="1600" dirty="0" smtClean="0">
                <a:solidFill>
                  <a:srgbClr val="0000FF"/>
                </a:solidFill>
              </a:rPr>
              <a:t>CHOKE</a:t>
            </a:r>
            <a:r>
              <a:rPr lang="en-US" sz="1400" dirty="0" smtClean="0">
                <a:solidFill>
                  <a:srgbClr val="0000FF"/>
                </a:solidFill>
              </a:rPr>
              <a:t> </a:t>
            </a:r>
            <a:r>
              <a:rPr lang="en-US" sz="1400" dirty="0" smtClean="0">
                <a:solidFill>
                  <a:srgbClr val="C00000"/>
                </a:solidFill>
              </a:rPr>
              <a:t>me</a:t>
            </a:r>
            <a:r>
              <a:rPr lang="en-US" sz="1400" dirty="0">
                <a:solidFill>
                  <a:srgbClr val="C00000"/>
                </a:solidFill>
              </a:rPr>
              <a:t>, brought me down to the ground, and at </a:t>
            </a:r>
            <a:r>
              <a:rPr lang="en-US" sz="1400" dirty="0" smtClean="0">
                <a:solidFill>
                  <a:srgbClr val="C00000"/>
                </a:solidFill>
              </a:rPr>
              <a:t>the same </a:t>
            </a:r>
            <a:r>
              <a:rPr lang="en-US" sz="1400" dirty="0">
                <a:solidFill>
                  <a:srgbClr val="C00000"/>
                </a:solidFill>
              </a:rPr>
              <a:t>time that he was trying to </a:t>
            </a:r>
            <a:r>
              <a:rPr lang="en-US" sz="1600" dirty="0" smtClean="0">
                <a:solidFill>
                  <a:srgbClr val="0000FF"/>
                </a:solidFill>
              </a:rPr>
              <a:t>CHOKE</a:t>
            </a:r>
            <a:r>
              <a:rPr lang="en-US" sz="1400" dirty="0" smtClean="0">
                <a:solidFill>
                  <a:srgbClr val="C00000"/>
                </a:solidFill>
              </a:rPr>
              <a:t> </a:t>
            </a:r>
            <a:r>
              <a:rPr lang="en-US" sz="1400" dirty="0">
                <a:solidFill>
                  <a:srgbClr val="C00000"/>
                </a:solidFill>
              </a:rPr>
              <a:t>me, he was trying to </a:t>
            </a:r>
            <a:r>
              <a:rPr lang="en-US" sz="1400" dirty="0" smtClean="0">
                <a:solidFill>
                  <a:srgbClr val="C00000"/>
                </a:solidFill>
              </a:rPr>
              <a:t>slam my </a:t>
            </a:r>
            <a:r>
              <a:rPr lang="en-US" sz="1400" dirty="0">
                <a:solidFill>
                  <a:srgbClr val="C00000"/>
                </a:solidFill>
              </a:rPr>
              <a:t>head on one of the rocks.”  </a:t>
            </a:r>
            <a:r>
              <a:rPr lang="en-US" sz="1400" dirty="0" smtClean="0">
                <a:solidFill>
                  <a:srgbClr val="C00000"/>
                </a:solidFill>
              </a:rPr>
              <a:t>   </a:t>
            </a:r>
            <a:r>
              <a:rPr lang="en-US" sz="1400" dirty="0" smtClean="0"/>
              <a:t>— </a:t>
            </a:r>
            <a:r>
              <a:rPr lang="en-US" sz="1400" dirty="0"/>
              <a:t>Jan</a:t>
            </a:r>
          </a:p>
        </p:txBody>
      </p:sp>
      <p:sp>
        <p:nvSpPr>
          <p:cNvPr id="6" name="TextBox 5"/>
          <p:cNvSpPr txBox="1"/>
          <p:nvPr/>
        </p:nvSpPr>
        <p:spPr>
          <a:xfrm rot="605190">
            <a:off x="4796188" y="661647"/>
            <a:ext cx="3741118" cy="1231106"/>
          </a:xfrm>
          <a:prstGeom prst="rect">
            <a:avLst/>
          </a:prstGeom>
          <a:noFill/>
        </p:spPr>
        <p:txBody>
          <a:bodyPr wrap="square" rtlCol="0">
            <a:spAutoFit/>
          </a:bodyPr>
          <a:lstStyle/>
          <a:p>
            <a:r>
              <a:rPr lang="en-US" sz="1400" b="1" dirty="0">
                <a:solidFill>
                  <a:srgbClr val="0000FF"/>
                </a:solidFill>
              </a:rPr>
              <a:t>He woke up and immediately started </a:t>
            </a:r>
            <a:r>
              <a:rPr lang="en-US" sz="1600" b="1" dirty="0" smtClean="0">
                <a:solidFill>
                  <a:srgbClr val="C00000"/>
                </a:solidFill>
              </a:rPr>
              <a:t>CHOKING</a:t>
            </a:r>
            <a:r>
              <a:rPr lang="en-US" sz="1400" b="1" dirty="0" smtClean="0">
                <a:solidFill>
                  <a:srgbClr val="C00000"/>
                </a:solidFill>
              </a:rPr>
              <a:t> </a:t>
            </a:r>
            <a:r>
              <a:rPr lang="en-US" sz="1400" b="1" dirty="0">
                <a:solidFill>
                  <a:srgbClr val="0000FF"/>
                </a:solidFill>
              </a:rPr>
              <a:t>me and put me </a:t>
            </a:r>
            <a:r>
              <a:rPr lang="en-US" sz="1400" b="1" dirty="0" smtClean="0">
                <a:solidFill>
                  <a:srgbClr val="0000FF"/>
                </a:solidFill>
              </a:rPr>
              <a:t>up against </a:t>
            </a:r>
            <a:r>
              <a:rPr lang="en-US" sz="1400" b="1" dirty="0">
                <a:solidFill>
                  <a:srgbClr val="0000FF"/>
                </a:solidFill>
              </a:rPr>
              <a:t>the wall. I fell and urinated on myself. Right after I hit him </a:t>
            </a:r>
            <a:r>
              <a:rPr lang="en-US" sz="1400" b="1" dirty="0" smtClean="0">
                <a:solidFill>
                  <a:srgbClr val="0000FF"/>
                </a:solidFill>
              </a:rPr>
              <a:t>he let </a:t>
            </a:r>
            <a:r>
              <a:rPr lang="en-US" sz="1400" b="1" dirty="0">
                <a:solidFill>
                  <a:srgbClr val="0000FF"/>
                </a:solidFill>
              </a:rPr>
              <a:t>go from </a:t>
            </a:r>
            <a:r>
              <a:rPr lang="en-US" sz="1600" b="1" dirty="0" smtClean="0">
                <a:solidFill>
                  <a:srgbClr val="C00000"/>
                </a:solidFill>
              </a:rPr>
              <a:t>CHOKING</a:t>
            </a:r>
            <a:r>
              <a:rPr lang="en-US" sz="1400" b="1" dirty="0" smtClean="0">
                <a:solidFill>
                  <a:srgbClr val="0000FF"/>
                </a:solidFill>
              </a:rPr>
              <a:t> </a:t>
            </a:r>
            <a:r>
              <a:rPr lang="en-US" sz="1400" b="1" dirty="0">
                <a:solidFill>
                  <a:srgbClr val="0000FF"/>
                </a:solidFill>
              </a:rPr>
              <a:t>me and he started punching me on the floor.” </a:t>
            </a:r>
            <a:r>
              <a:rPr lang="en-US" sz="1400" b="1" dirty="0" smtClean="0">
                <a:solidFill>
                  <a:srgbClr val="0000FF"/>
                </a:solidFill>
              </a:rPr>
              <a:t>    </a:t>
            </a:r>
            <a:r>
              <a:rPr lang="en-US" sz="1400" b="1" dirty="0" smtClean="0"/>
              <a:t>— </a:t>
            </a:r>
            <a:r>
              <a:rPr lang="en-US" sz="1400" b="1" dirty="0"/>
              <a:t>Julie</a:t>
            </a:r>
          </a:p>
        </p:txBody>
      </p:sp>
      <p:sp>
        <p:nvSpPr>
          <p:cNvPr id="7" name="TextBox 6"/>
          <p:cNvSpPr txBox="1"/>
          <p:nvPr/>
        </p:nvSpPr>
        <p:spPr>
          <a:xfrm>
            <a:off x="1410855" y="2323113"/>
            <a:ext cx="5715000" cy="1015663"/>
          </a:xfrm>
          <a:prstGeom prst="rect">
            <a:avLst/>
          </a:prstGeom>
          <a:noFill/>
        </p:spPr>
        <p:txBody>
          <a:bodyPr wrap="square" rtlCol="0">
            <a:spAutoFit/>
          </a:bodyPr>
          <a:lstStyle/>
          <a:p>
            <a:r>
              <a:rPr lang="en-US" sz="1400" b="1" i="1" dirty="0"/>
              <a:t>The very first time he was violent with me he </a:t>
            </a:r>
            <a:r>
              <a:rPr lang="en-US" sz="1600" b="1" i="1" dirty="0" smtClean="0">
                <a:solidFill>
                  <a:srgbClr val="993366"/>
                </a:solidFill>
              </a:rPr>
              <a:t>STRANGLED</a:t>
            </a:r>
            <a:r>
              <a:rPr lang="en-US" sz="1400" b="1" i="1" dirty="0" smtClean="0">
                <a:solidFill>
                  <a:srgbClr val="993366"/>
                </a:solidFill>
              </a:rPr>
              <a:t> </a:t>
            </a:r>
            <a:r>
              <a:rPr lang="en-US" sz="1400" b="1" i="1" dirty="0" smtClean="0"/>
              <a:t>me</a:t>
            </a:r>
            <a:r>
              <a:rPr lang="en-US" sz="1400" b="1" i="1" dirty="0"/>
              <a:t>. </a:t>
            </a:r>
            <a:r>
              <a:rPr lang="en-US" sz="1400" b="1" i="1" dirty="0" smtClean="0"/>
              <a:t>He pushed </a:t>
            </a:r>
            <a:r>
              <a:rPr lang="en-US" sz="1400" b="1" i="1" dirty="0"/>
              <a:t>me up against a wall. He </a:t>
            </a:r>
            <a:r>
              <a:rPr lang="en-US" sz="1600" b="1" i="1" dirty="0" smtClean="0">
                <a:solidFill>
                  <a:srgbClr val="993366"/>
                </a:solidFill>
              </a:rPr>
              <a:t>HELD HIS HANDS ON MY THROAT </a:t>
            </a:r>
            <a:r>
              <a:rPr lang="en-US" sz="1400" b="1" i="1" dirty="0" smtClean="0"/>
              <a:t>and </a:t>
            </a:r>
            <a:r>
              <a:rPr lang="en-US" sz="1400" b="1" i="1" dirty="0"/>
              <a:t>had me pinned against the wall with my feet in the air. </a:t>
            </a:r>
            <a:r>
              <a:rPr lang="en-US" sz="1400" b="1" i="1" dirty="0" smtClean="0"/>
              <a:t>At that </a:t>
            </a:r>
            <a:r>
              <a:rPr lang="en-US" sz="1400" b="1" i="1" dirty="0"/>
              <a:t>moment I really thought he was going to kill me.” </a:t>
            </a:r>
            <a:r>
              <a:rPr lang="en-US" sz="1400" b="1" i="1" dirty="0" smtClean="0"/>
              <a:t>  — </a:t>
            </a:r>
            <a:r>
              <a:rPr lang="en-US" sz="1400" b="1" i="1" dirty="0"/>
              <a:t>Lana</a:t>
            </a:r>
          </a:p>
        </p:txBody>
      </p:sp>
      <p:sp>
        <p:nvSpPr>
          <p:cNvPr id="8" name="TextBox 7"/>
          <p:cNvSpPr txBox="1"/>
          <p:nvPr/>
        </p:nvSpPr>
        <p:spPr>
          <a:xfrm rot="853513">
            <a:off x="5367482" y="5075496"/>
            <a:ext cx="3581400" cy="830997"/>
          </a:xfrm>
          <a:prstGeom prst="rect">
            <a:avLst/>
          </a:prstGeom>
          <a:noFill/>
        </p:spPr>
        <p:txBody>
          <a:bodyPr wrap="square" rtlCol="0">
            <a:spAutoFit/>
          </a:bodyPr>
          <a:lstStyle/>
          <a:p>
            <a:r>
              <a:rPr lang="en-US" sz="1200" dirty="0">
                <a:latin typeface="Biondi" panose="02000505030000020004" pitchFamily="2" charset="0"/>
              </a:rPr>
              <a:t>I would always remember soreness and bruises on my neck. [My neck] would be sore for at least four or five days.” </a:t>
            </a:r>
            <a:r>
              <a:rPr lang="en-US" sz="1200" dirty="0" smtClean="0">
                <a:latin typeface="Biondi" panose="02000505030000020004" pitchFamily="2" charset="0"/>
              </a:rPr>
              <a:t>        — </a:t>
            </a:r>
            <a:r>
              <a:rPr lang="en-US" sz="1200" dirty="0">
                <a:latin typeface="Biondi" panose="02000505030000020004" pitchFamily="2" charset="0"/>
              </a:rPr>
              <a:t>Survivor</a:t>
            </a:r>
            <a:r>
              <a:rPr lang="en-US" sz="1200" b="1" dirty="0">
                <a:latin typeface="Biondi" panose="02000505030000020004" pitchFamily="2" charset="0"/>
              </a:rPr>
              <a:t>“</a:t>
            </a:r>
            <a:endParaRPr lang="en-US" sz="1200" dirty="0">
              <a:latin typeface="Biondi" panose="02000505030000020004" pitchFamily="2" charset="0"/>
            </a:endParaRPr>
          </a:p>
        </p:txBody>
      </p:sp>
    </p:spTree>
    <p:extLst>
      <p:ext uri="{BB962C8B-B14F-4D97-AF65-F5344CB8AC3E}">
        <p14:creationId xmlns:p14="http://schemas.microsoft.com/office/powerpoint/2010/main" val="278971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3990</TotalTime>
  <Words>10309</Words>
  <Application>Microsoft Office PowerPoint</Application>
  <PresentationFormat>On-screen Show (4:3)</PresentationFormat>
  <Paragraphs>1248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DPSCS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Hagedorn, Harry W.</cp:lastModifiedBy>
  <cp:revision>273</cp:revision>
  <cp:lastPrinted>2016-12-14T18:31:32Z</cp:lastPrinted>
  <dcterms:created xsi:type="dcterms:W3CDTF">2016-11-15T12:38:14Z</dcterms:created>
  <dcterms:modified xsi:type="dcterms:W3CDTF">2016-12-28T14:00:07Z</dcterms:modified>
</cp:coreProperties>
</file>