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0.xml" ContentType="application/vnd.openxmlformats-officedocument.presentationml.tags+xml"/>
  <Override PartName="/ppt/notesSlides/notesSlide1.xml" ContentType="application/vnd.openxmlformats-officedocument.presentationml.notesSlide+xml"/>
  <Override PartName="/ppt/tags/tag61.xml" ContentType="application/vnd.openxmlformats-officedocument.presentationml.tags+xml"/>
  <Override PartName="/ppt/notesSlides/notesSlide2.xml" ContentType="application/vnd.openxmlformats-officedocument.presentationml.notesSlide+xml"/>
  <Override PartName="/ppt/tags/tag62.xml" ContentType="application/vnd.openxmlformats-officedocument.presentationml.tags+xml"/>
  <Override PartName="/ppt/notesSlides/notesSlide3.xml" ContentType="application/vnd.openxmlformats-officedocument.presentationml.notesSlide+xml"/>
  <Override PartName="/ppt/tags/tag63.xml" ContentType="application/vnd.openxmlformats-officedocument.presentationml.tags+xml"/>
  <Override PartName="/ppt/notesSlides/notesSlide4.xml" ContentType="application/vnd.openxmlformats-officedocument.presentationml.notesSlide+xml"/>
  <Override PartName="/ppt/tags/tag64.xml" ContentType="application/vnd.openxmlformats-officedocument.presentationml.tags+xml"/>
  <Override PartName="/ppt/notesSlides/notesSlide5.xml" ContentType="application/vnd.openxmlformats-officedocument.presentationml.notesSlide+xml"/>
  <Override PartName="/ppt/tags/tag65.xml" ContentType="application/vnd.openxmlformats-officedocument.presentationml.tags+xml"/>
  <Override PartName="/ppt/notesSlides/notesSlide6.xml" ContentType="application/vnd.openxmlformats-officedocument.presentationml.notesSlide+xml"/>
  <Override PartName="/ppt/tags/tag66.xml" ContentType="application/vnd.openxmlformats-officedocument.presentationml.tags+xml"/>
  <Override PartName="/ppt/notesSlides/notesSlide7.xml" ContentType="application/vnd.openxmlformats-officedocument.presentationml.notesSlide+xml"/>
  <Override PartName="/ppt/tags/tag67.xml" ContentType="application/vnd.openxmlformats-officedocument.presentationml.tags+xml"/>
  <Override PartName="/ppt/notesSlides/notesSlide8.xml" ContentType="application/vnd.openxmlformats-officedocument.presentationml.notesSlide+xml"/>
  <Override PartName="/ppt/tags/tag68.xml" ContentType="application/vnd.openxmlformats-officedocument.presentationml.tags+xml"/>
  <Override PartName="/ppt/notesSlides/notesSlide9.xml" ContentType="application/vnd.openxmlformats-officedocument.presentationml.notesSlide+xml"/>
  <Override PartName="/ppt/tags/tag69.xml" ContentType="application/vnd.openxmlformats-officedocument.presentationml.tags+xml"/>
  <Override PartName="/ppt/notesSlides/notesSlide10.xml" ContentType="application/vnd.openxmlformats-officedocument.presentationml.notesSlide+xml"/>
  <Override PartName="/ppt/tags/tag70.xml" ContentType="application/vnd.openxmlformats-officedocument.presentationml.tags+xml"/>
  <Override PartName="/ppt/notesSlides/notesSlide11.xml" ContentType="application/vnd.openxmlformats-officedocument.presentationml.notesSlide+xml"/>
  <Override PartName="/ppt/tags/tag71.xml" ContentType="application/vnd.openxmlformats-officedocument.presentationml.tags+xml"/>
  <Override PartName="/ppt/notesSlides/notesSlide12.xml" ContentType="application/vnd.openxmlformats-officedocument.presentationml.notesSlide+xml"/>
  <Override PartName="/ppt/tags/tag72.xml" ContentType="application/vnd.openxmlformats-officedocument.presentationml.tags+xml"/>
  <Override PartName="/ppt/notesSlides/notesSlide13.xml" ContentType="application/vnd.openxmlformats-officedocument.presentationml.notesSlide+xml"/>
  <Override PartName="/ppt/tags/tag73.xml" ContentType="application/vnd.openxmlformats-officedocument.presentationml.tags+xml"/>
  <Override PartName="/ppt/notesSlides/notesSlide14.xml" ContentType="application/vnd.openxmlformats-officedocument.presentationml.notesSlide+xml"/>
  <Override PartName="/ppt/tags/tag74.xml" ContentType="application/vnd.openxmlformats-officedocument.presentationml.tags+xml"/>
  <Override PartName="/ppt/notesSlides/notesSlide15.xml" ContentType="application/vnd.openxmlformats-officedocument.presentationml.notesSlide+xml"/>
  <Override PartName="/ppt/tags/tag75.xml" ContentType="application/vnd.openxmlformats-officedocument.presentationml.tags+xml"/>
  <Override PartName="/ppt/notesSlides/notesSlide16.xml" ContentType="application/vnd.openxmlformats-officedocument.presentationml.notesSlide+xml"/>
  <Override PartName="/ppt/tags/tag76.xml" ContentType="application/vnd.openxmlformats-officedocument.presentationml.tags+xml"/>
  <Override PartName="/ppt/notesSlides/notesSlide17.xml" ContentType="application/vnd.openxmlformats-officedocument.presentationml.notesSlide+xml"/>
  <Override PartName="/ppt/tags/tag77.xml" ContentType="application/vnd.openxmlformats-officedocument.presentationml.tags+xml"/>
  <Override PartName="/ppt/notesSlides/notesSlide18.xml" ContentType="application/vnd.openxmlformats-officedocument.presentationml.notesSlide+xml"/>
  <Override PartName="/ppt/tags/tag78.xml" ContentType="application/vnd.openxmlformats-officedocument.presentationml.tags+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79.xml" ContentType="application/vnd.openxmlformats-officedocument.presentationml.tags+xml"/>
  <Override PartName="/ppt/notesSlides/notesSlide20.xml" ContentType="application/vnd.openxmlformats-officedocument.presentationml.notesSlide+xml"/>
  <Override PartName="/ppt/tags/tag80.xml" ContentType="application/vnd.openxmlformats-officedocument.presentationml.tags+xml"/>
  <Override PartName="/ppt/notesSlides/notesSlide21.xml" ContentType="application/vnd.openxmlformats-officedocument.presentationml.notesSlide+xml"/>
  <Override PartName="/ppt/tags/tag81.xml" ContentType="application/vnd.openxmlformats-officedocument.presentationml.tags+xml"/>
  <Override PartName="/ppt/notesSlides/notesSlide22.xml" ContentType="application/vnd.openxmlformats-officedocument.presentationml.notesSlide+xml"/>
  <Override PartName="/ppt/tags/tag82.xml" ContentType="application/vnd.openxmlformats-officedocument.presentationml.tags+xml"/>
  <Override PartName="/ppt/notesSlides/notesSlide23.xml" ContentType="application/vnd.openxmlformats-officedocument.presentationml.notesSlide+xml"/>
  <Override PartName="/ppt/tags/tag83.xml" ContentType="application/vnd.openxmlformats-officedocument.presentationml.tags+xml"/>
  <Override PartName="/ppt/notesSlides/notesSlide24.xml" ContentType="application/vnd.openxmlformats-officedocument.presentationml.notesSlide+xml"/>
  <Override PartName="/ppt/tags/tag84.xml" ContentType="application/vnd.openxmlformats-officedocument.presentationml.tags+xml"/>
  <Override PartName="/ppt/notesSlides/notesSlide25.xml" ContentType="application/vnd.openxmlformats-officedocument.presentationml.notesSlide+xml"/>
  <Override PartName="/ppt/tags/tag85.xml" ContentType="application/vnd.openxmlformats-officedocument.presentationml.tags+xml"/>
  <Override PartName="/ppt/notesSlides/notesSlide26.xml" ContentType="application/vnd.openxmlformats-officedocument.presentationml.notesSlide+xml"/>
  <Override PartName="/ppt/tags/tag86.xml" ContentType="application/vnd.openxmlformats-officedocument.presentationml.tags+xml"/>
  <Override PartName="/ppt/notesSlides/notesSlide27.xml" ContentType="application/vnd.openxmlformats-officedocument.presentationml.notesSlide+xml"/>
  <Override PartName="/ppt/tags/tag87.xml" ContentType="application/vnd.openxmlformats-officedocument.presentationml.tags+xml"/>
  <Override PartName="/ppt/notesSlides/notesSlide28.xml" ContentType="application/vnd.openxmlformats-officedocument.presentationml.notesSlide+xml"/>
  <Override PartName="/ppt/tags/tag88.xml" ContentType="application/vnd.openxmlformats-officedocument.presentationml.tags+xml"/>
  <Override PartName="/ppt/notesSlides/notesSlide29.xml" ContentType="application/vnd.openxmlformats-officedocument.presentationml.notesSlide+xml"/>
  <Override PartName="/ppt/tags/tag89.xml" ContentType="application/vnd.openxmlformats-officedocument.presentationml.tags+xml"/>
  <Override PartName="/ppt/notesSlides/notesSlide30.xml" ContentType="application/vnd.openxmlformats-officedocument.presentationml.notesSlide+xml"/>
  <Override PartName="/ppt/tags/tag90.xml" ContentType="application/vnd.openxmlformats-officedocument.presentationml.tags+xml"/>
  <Override PartName="/ppt/notesSlides/notesSlide31.xml" ContentType="application/vnd.openxmlformats-officedocument.presentationml.notesSlide+xml"/>
  <Override PartName="/ppt/tags/tag91.xml" ContentType="application/vnd.openxmlformats-officedocument.presentationml.tags+xml"/>
  <Override PartName="/ppt/notesSlides/notesSlide32.xml" ContentType="application/vnd.openxmlformats-officedocument.presentationml.notesSlide+xml"/>
  <Override PartName="/ppt/tags/tag92.xml" ContentType="application/vnd.openxmlformats-officedocument.presentationml.tags+xml"/>
  <Override PartName="/ppt/notesSlides/notesSlide33.xml" ContentType="application/vnd.openxmlformats-officedocument.presentationml.notesSlide+xml"/>
  <Override PartName="/ppt/tags/tag93.xml" ContentType="application/vnd.openxmlformats-officedocument.presentationml.tags+xml"/>
  <Override PartName="/ppt/notesSlides/notesSlide34.xml" ContentType="application/vnd.openxmlformats-officedocument.presentationml.notesSlide+xml"/>
  <Override PartName="/ppt/tags/tag94.xml" ContentType="application/vnd.openxmlformats-officedocument.presentationml.tags+xml"/>
  <Override PartName="/ppt/notesSlides/notesSlide35.xml" ContentType="application/vnd.openxmlformats-officedocument.presentationml.notesSlide+xml"/>
  <Override PartName="/ppt/tags/tag95.xml" ContentType="application/vnd.openxmlformats-officedocument.presentationml.tags+xml"/>
  <Override PartName="/ppt/notesSlides/notesSlide36.xml" ContentType="application/vnd.openxmlformats-officedocument.presentationml.notesSlide+xml"/>
  <Override PartName="/ppt/tags/tag96.xml" ContentType="application/vnd.openxmlformats-officedocument.presentationml.tags+xml"/>
  <Override PartName="/ppt/notesSlides/notesSlide37.xml" ContentType="application/vnd.openxmlformats-officedocument.presentationml.notesSlide+xml"/>
  <Override PartName="/ppt/tags/tag97.xml" ContentType="application/vnd.openxmlformats-officedocument.presentationml.tags+xml"/>
  <Override PartName="/ppt/notesSlides/notesSlide38.xml" ContentType="application/vnd.openxmlformats-officedocument.presentationml.notesSlide+xml"/>
  <Override PartName="/ppt/tags/tag98.xml" ContentType="application/vnd.openxmlformats-officedocument.presentationml.tags+xml"/>
  <Override PartName="/ppt/notesSlides/notesSlide39.xml" ContentType="application/vnd.openxmlformats-officedocument.presentationml.notesSlide+xml"/>
  <Override PartName="/ppt/tags/tag99.xml" ContentType="application/vnd.openxmlformats-officedocument.presentationml.tags+xml"/>
  <Override PartName="/ppt/notesSlides/notesSlide40.xml" ContentType="application/vnd.openxmlformats-officedocument.presentationml.notesSlide+xml"/>
  <Override PartName="/ppt/tags/tag100.xml" ContentType="application/vnd.openxmlformats-officedocument.presentationml.tags+xml"/>
  <Override PartName="/ppt/notesSlides/notesSlide41.xml" ContentType="application/vnd.openxmlformats-officedocument.presentationml.notesSlide+xml"/>
  <Override PartName="/ppt/tags/tag101.xml" ContentType="application/vnd.openxmlformats-officedocument.presentationml.tags+xml"/>
  <Override PartName="/ppt/notesSlides/notesSlide42.xml" ContentType="application/vnd.openxmlformats-officedocument.presentationml.notesSlide+xml"/>
  <Override PartName="/ppt/tags/tag102.xml" ContentType="application/vnd.openxmlformats-officedocument.presentationml.tags+xml"/>
  <Override PartName="/ppt/notesSlides/notesSlide43.xml" ContentType="application/vnd.openxmlformats-officedocument.presentationml.notesSlide+xml"/>
  <Override PartName="/ppt/tags/tag103.xml" ContentType="application/vnd.openxmlformats-officedocument.presentationml.tags+xml"/>
  <Override PartName="/ppt/notesSlides/notesSlide44.xml" ContentType="application/vnd.openxmlformats-officedocument.presentationml.notesSlide+xml"/>
  <Override PartName="/ppt/tags/tag104.xml" ContentType="application/vnd.openxmlformats-officedocument.presentationml.tags+xml"/>
  <Override PartName="/ppt/notesSlides/notesSlide45.xml" ContentType="application/vnd.openxmlformats-officedocument.presentationml.notesSlide+xml"/>
  <Override PartName="/ppt/tags/tag105.xml" ContentType="application/vnd.openxmlformats-officedocument.presentationml.tags+xml"/>
  <Override PartName="/ppt/notesSlides/notesSlide46.xml" ContentType="application/vnd.openxmlformats-officedocument.presentationml.notesSlide+xml"/>
  <Override PartName="/ppt/tags/tag106.xml" ContentType="application/vnd.openxmlformats-officedocument.presentationml.tags+xml"/>
  <Override PartName="/ppt/notesSlides/notesSlide47.xml" ContentType="application/vnd.openxmlformats-officedocument.presentationml.notesSlide+xml"/>
  <Override PartName="/ppt/tags/tag107.xml" ContentType="application/vnd.openxmlformats-officedocument.presentationml.tags+xml"/>
  <Override PartName="/ppt/notesSlides/notesSlide48.xml" ContentType="application/vnd.openxmlformats-officedocument.presentationml.notesSlide+xml"/>
  <Override PartName="/ppt/tags/tag108.xml" ContentType="application/vnd.openxmlformats-officedocument.presentationml.tags+xml"/>
  <Override PartName="/ppt/notesSlides/notesSlide49.xml" ContentType="application/vnd.openxmlformats-officedocument.presentationml.notesSlide+xml"/>
  <Override PartName="/ppt/tags/tag109.xml" ContentType="application/vnd.openxmlformats-officedocument.presentationml.tags+xml"/>
  <Override PartName="/ppt/notesSlides/notesSlide50.xml" ContentType="application/vnd.openxmlformats-officedocument.presentationml.notesSlide+xml"/>
  <Override PartName="/ppt/tags/tag110.xml" ContentType="application/vnd.openxmlformats-officedocument.presentationml.tags+xml"/>
  <Override PartName="/ppt/notesSlides/notesSlide51.xml" ContentType="application/vnd.openxmlformats-officedocument.presentationml.notesSlide+xml"/>
  <Override PartName="/ppt/tags/tag111.xml" ContentType="application/vnd.openxmlformats-officedocument.presentationml.tags+xml"/>
  <Override PartName="/ppt/notesSlides/notesSlide52.xml" ContentType="application/vnd.openxmlformats-officedocument.presentationml.notesSlide+xml"/>
  <Override PartName="/ppt/tags/tag112.xml" ContentType="application/vnd.openxmlformats-officedocument.presentationml.tags+xml"/>
  <Override PartName="/ppt/notesSlides/notesSlide53.xml" ContentType="application/vnd.openxmlformats-officedocument.presentationml.notesSlide+xml"/>
  <Override PartName="/ppt/tags/tag113.xml" ContentType="application/vnd.openxmlformats-officedocument.presentationml.tags+xml"/>
  <Override PartName="/ppt/notesSlides/notesSlide54.xml" ContentType="application/vnd.openxmlformats-officedocument.presentationml.notesSlide+xml"/>
  <Override PartName="/ppt/tags/tag114.xml" ContentType="application/vnd.openxmlformats-officedocument.presentationml.tags+xml"/>
  <Override PartName="/ppt/notesSlides/notesSlide55.xml" ContentType="application/vnd.openxmlformats-officedocument.presentationml.notesSlide+xml"/>
  <Override PartName="/ppt/tags/tag115.xml" ContentType="application/vnd.openxmlformats-officedocument.presentationml.tags+xml"/>
  <Override PartName="/ppt/notesSlides/notesSlide56.xml" ContentType="application/vnd.openxmlformats-officedocument.presentationml.notesSlide+xml"/>
  <Override PartName="/ppt/tags/tag116.xml" ContentType="application/vnd.openxmlformats-officedocument.presentationml.tags+xml"/>
  <Override PartName="/ppt/notesSlides/notesSlide57.xml" ContentType="application/vnd.openxmlformats-officedocument.presentationml.notesSlide+xml"/>
  <Override PartName="/ppt/tags/tag117.xml" ContentType="application/vnd.openxmlformats-officedocument.presentationml.tags+xml"/>
  <Override PartName="/ppt/notesSlides/notesSlide58.xml" ContentType="application/vnd.openxmlformats-officedocument.presentationml.notesSlide+xml"/>
  <Override PartName="/ppt/tags/tag118.xml" ContentType="application/vnd.openxmlformats-officedocument.presentationml.tags+xml"/>
  <Override PartName="/ppt/notesSlides/notesSlide59.xml" ContentType="application/vnd.openxmlformats-officedocument.presentationml.notesSlide+xml"/>
  <Override PartName="/ppt/tags/tag119.xml" ContentType="application/vnd.openxmlformats-officedocument.presentationml.tags+xml"/>
  <Override PartName="/ppt/notesSlides/notesSlide60.xml" ContentType="application/vnd.openxmlformats-officedocument.presentationml.notesSlide+xml"/>
  <Override PartName="/ppt/tags/tag120.xml" ContentType="application/vnd.openxmlformats-officedocument.presentationml.tags+xml"/>
  <Override PartName="/ppt/notesSlides/notesSlide61.xml" ContentType="application/vnd.openxmlformats-officedocument.presentationml.notesSlide+xml"/>
  <Override PartName="/ppt/tags/tag121.xml" ContentType="application/vnd.openxmlformats-officedocument.presentationml.tags+xml"/>
  <Override PartName="/ppt/notesSlides/notesSlide62.xml" ContentType="application/vnd.openxmlformats-officedocument.presentationml.notesSlide+xml"/>
  <Override PartName="/ppt/tags/tag122.xml" ContentType="application/vnd.openxmlformats-officedocument.presentationml.tags+xml"/>
  <Override PartName="/ppt/notesSlides/notesSlide63.xml" ContentType="application/vnd.openxmlformats-officedocument.presentationml.notesSlide+xml"/>
  <Override PartName="/ppt/tags/tag123.xml" ContentType="application/vnd.openxmlformats-officedocument.presentationml.tags+xml"/>
  <Override PartName="/ppt/notesSlides/notesSlide64.xml" ContentType="application/vnd.openxmlformats-officedocument.presentationml.notesSlide+xml"/>
  <Override PartName="/ppt/tags/tag124.xml" ContentType="application/vnd.openxmlformats-officedocument.presentationml.tags+xml"/>
  <Override PartName="/ppt/notesSlides/notesSlide65.xml" ContentType="application/vnd.openxmlformats-officedocument.presentationml.notesSlide+xml"/>
  <Override PartName="/ppt/tags/tag125.xml" ContentType="application/vnd.openxmlformats-officedocument.presentationml.tags+xml"/>
  <Override PartName="/ppt/notesSlides/notesSlide66.xml" ContentType="application/vnd.openxmlformats-officedocument.presentationml.notesSlide+xml"/>
  <Override PartName="/ppt/tags/tag126.xml" ContentType="application/vnd.openxmlformats-officedocument.presentationml.tags+xml"/>
  <Override PartName="/ppt/notesSlides/notesSlide67.xml" ContentType="application/vnd.openxmlformats-officedocument.presentationml.notesSlide+xml"/>
  <Override PartName="/ppt/tags/tag127.xml" ContentType="application/vnd.openxmlformats-officedocument.presentationml.tags+xml"/>
  <Override PartName="/ppt/notesSlides/notesSlide68.xml" ContentType="application/vnd.openxmlformats-officedocument.presentationml.notesSlide+xml"/>
  <Override PartName="/ppt/tags/tag128.xml" ContentType="application/vnd.openxmlformats-officedocument.presentationml.tags+xml"/>
  <Override PartName="/ppt/notesSlides/notesSlide69.xml" ContentType="application/vnd.openxmlformats-officedocument.presentationml.notesSlide+xml"/>
  <Override PartName="/ppt/tags/tag129.xml" ContentType="application/vnd.openxmlformats-officedocument.presentationml.tags+xml"/>
  <Override PartName="/ppt/notesSlides/notesSlide70.xml" ContentType="application/vnd.openxmlformats-officedocument.presentationml.notesSlide+xml"/>
  <Override PartName="/ppt/tags/tag130.xml" ContentType="application/vnd.openxmlformats-officedocument.presentationml.tags+xml"/>
  <Override PartName="/ppt/notesSlides/notesSlide71.xml" ContentType="application/vnd.openxmlformats-officedocument.presentationml.notesSlide+xml"/>
  <Override PartName="/ppt/tags/tag131.xml" ContentType="application/vnd.openxmlformats-officedocument.presentationml.tags+xml"/>
  <Override PartName="/ppt/notesSlides/notesSlide72.xml" ContentType="application/vnd.openxmlformats-officedocument.presentationml.notesSlide+xml"/>
  <Override PartName="/ppt/tags/tag132.xml" ContentType="application/vnd.openxmlformats-officedocument.presentationml.tags+xml"/>
  <Override PartName="/ppt/notesSlides/notesSlide73.xml" ContentType="application/vnd.openxmlformats-officedocument.presentationml.notesSlide+xml"/>
  <Override PartName="/ppt/tags/tag133.xml" ContentType="application/vnd.openxmlformats-officedocument.presentationml.tags+xml"/>
  <Override PartName="/ppt/notesSlides/notesSlide74.xml" ContentType="application/vnd.openxmlformats-officedocument.presentationml.notesSlide+xml"/>
  <Override PartName="/ppt/tags/tag134.xml" ContentType="application/vnd.openxmlformats-officedocument.presentationml.tags+xml"/>
  <Override PartName="/ppt/notesSlides/notesSlide75.xml" ContentType="application/vnd.openxmlformats-officedocument.presentationml.notesSlide+xml"/>
  <Override PartName="/ppt/tags/tag135.xml" ContentType="application/vnd.openxmlformats-officedocument.presentationml.tags+xml"/>
  <Override PartName="/ppt/notesSlides/notesSlide76.xml" ContentType="application/vnd.openxmlformats-officedocument.presentationml.notesSlide+xml"/>
  <Override PartName="/ppt/tags/tag136.xml" ContentType="application/vnd.openxmlformats-officedocument.presentationml.tags+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tags/tag137.xml" ContentType="application/vnd.openxmlformats-officedocument.presentationml.tags+xml"/>
  <Override PartName="/ppt/notesSlides/notesSlide79.xml" ContentType="application/vnd.openxmlformats-officedocument.presentationml.notesSlide+xml"/>
  <Override PartName="/ppt/tags/tag138.xml" ContentType="application/vnd.openxmlformats-officedocument.presentationml.tags+xml"/>
  <Override PartName="/ppt/notesSlides/notesSlide80.xml" ContentType="application/vnd.openxmlformats-officedocument.presentationml.notesSlide+xml"/>
  <Override PartName="/ppt/tags/tag139.xml" ContentType="application/vnd.openxmlformats-officedocument.presentationml.tags+xml"/>
  <Override PartName="/ppt/notesSlides/notesSlide81.xml" ContentType="application/vnd.openxmlformats-officedocument.presentationml.notesSlide+xml"/>
  <Override PartName="/ppt/tags/tag140.xml" ContentType="application/vnd.openxmlformats-officedocument.presentationml.tags+xml"/>
  <Override PartName="/ppt/notesSlides/notesSlide82.xml" ContentType="application/vnd.openxmlformats-officedocument.presentationml.notesSlide+xml"/>
  <Override PartName="/ppt/tags/tag141.xml" ContentType="application/vnd.openxmlformats-officedocument.presentationml.tags+xml"/>
  <Override PartName="/ppt/notesSlides/notesSlide83.xml" ContentType="application/vnd.openxmlformats-officedocument.presentationml.notesSlide+xml"/>
  <Override PartName="/ppt/tags/tag142.xml" ContentType="application/vnd.openxmlformats-officedocument.presentationml.tags+xml"/>
  <Override PartName="/ppt/notesSlides/notesSlide84.xml" ContentType="application/vnd.openxmlformats-officedocument.presentationml.notesSlide+xml"/>
  <Override PartName="/ppt/tags/tag143.xml" ContentType="application/vnd.openxmlformats-officedocument.presentationml.tags+xml"/>
  <Override PartName="/ppt/notesSlides/notesSlide85.xml" ContentType="application/vnd.openxmlformats-officedocument.presentationml.notesSlide+xml"/>
  <Override PartName="/ppt/tags/tag144.xml" ContentType="application/vnd.openxmlformats-officedocument.presentationml.tags+xml"/>
  <Override PartName="/ppt/notesSlides/notesSlide86.xml" ContentType="application/vnd.openxmlformats-officedocument.presentationml.notesSlide+xml"/>
  <Override PartName="/ppt/tags/tag145.xml" ContentType="application/vnd.openxmlformats-officedocument.presentationml.tags+xml"/>
  <Override PartName="/ppt/notesSlides/notesSlide87.xml" ContentType="application/vnd.openxmlformats-officedocument.presentationml.notesSlide+xml"/>
  <Override PartName="/ppt/tags/tag146.xml" ContentType="application/vnd.openxmlformats-officedocument.presentationml.tags+xml"/>
  <Override PartName="/ppt/notesSlides/notesSlide88.xml" ContentType="application/vnd.openxmlformats-officedocument.presentationml.notesSlide+xml"/>
  <Override PartName="/ppt/tags/tag147.xml" ContentType="application/vnd.openxmlformats-officedocument.presentationml.tags+xml"/>
  <Override PartName="/ppt/notesSlides/notesSlide89.xml" ContentType="application/vnd.openxmlformats-officedocument.presentationml.notesSlide+xml"/>
  <Override PartName="/ppt/tags/tag148.xml" ContentType="application/vnd.openxmlformats-officedocument.presentationml.tags+xml"/>
  <Override PartName="/ppt/notesSlides/notesSlide90.xml" ContentType="application/vnd.openxmlformats-officedocument.presentationml.notesSlide+xml"/>
  <Override PartName="/ppt/tags/tag149.xml" ContentType="application/vnd.openxmlformats-officedocument.presentationml.tags+xml"/>
  <Override PartName="/ppt/notesSlides/notesSlide91.xml" ContentType="application/vnd.openxmlformats-officedocument.presentationml.notesSlide+xml"/>
  <Override PartName="/ppt/tags/tag150.xml" ContentType="application/vnd.openxmlformats-officedocument.presentationml.tags+xml"/>
  <Override PartName="/ppt/notesSlides/notesSlide92.xml" ContentType="application/vnd.openxmlformats-officedocument.presentationml.notesSlide+xml"/>
  <Override PartName="/ppt/tags/tag151.xml" ContentType="application/vnd.openxmlformats-officedocument.presentationml.tags+xml"/>
  <Override PartName="/ppt/notesSlides/notesSlide93.xml" ContentType="application/vnd.openxmlformats-officedocument.presentationml.notesSlide+xml"/>
  <Override PartName="/ppt/tags/tag152.xml" ContentType="application/vnd.openxmlformats-officedocument.presentationml.tags+xml"/>
  <Override PartName="/ppt/notesSlides/notesSlide94.xml" ContentType="application/vnd.openxmlformats-officedocument.presentationml.notesSlide+xml"/>
  <Override PartName="/ppt/tags/tag153.xml" ContentType="application/vnd.openxmlformats-officedocument.presentationml.tags+xml"/>
  <Override PartName="/ppt/notesSlides/notesSlide95.xml" ContentType="application/vnd.openxmlformats-officedocument.presentationml.notesSlide+xml"/>
  <Override PartName="/ppt/tags/tag154.xml" ContentType="application/vnd.openxmlformats-officedocument.presentationml.tags+xml"/>
  <Override PartName="/ppt/notesSlides/notesSlide96.xml" ContentType="application/vnd.openxmlformats-officedocument.presentationml.notesSlide+xml"/>
  <Override PartName="/ppt/tags/tag155.xml" ContentType="application/vnd.openxmlformats-officedocument.presentationml.tags+xml"/>
  <Override PartName="/ppt/notesSlides/notesSlide9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6" r:id="rId1"/>
  </p:sldMasterIdLst>
  <p:notesMasterIdLst>
    <p:notesMasterId r:id="rId99"/>
  </p:notesMasterIdLst>
  <p:handoutMasterIdLst>
    <p:handoutMasterId r:id="rId100"/>
  </p:handoutMasterIdLst>
  <p:sldIdLst>
    <p:sldId id="303" r:id="rId2"/>
    <p:sldId id="258" r:id="rId3"/>
    <p:sldId id="304" r:id="rId4"/>
    <p:sldId id="307" r:id="rId5"/>
    <p:sldId id="305" r:id="rId6"/>
    <p:sldId id="306"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4" r:id="rId41"/>
    <p:sldId id="345" r:id="rId42"/>
    <p:sldId id="346" r:id="rId43"/>
    <p:sldId id="347" r:id="rId44"/>
    <p:sldId id="348" r:id="rId45"/>
    <p:sldId id="349" r:id="rId46"/>
    <p:sldId id="350" r:id="rId47"/>
    <p:sldId id="351" r:id="rId48"/>
    <p:sldId id="352" r:id="rId49"/>
    <p:sldId id="353" r:id="rId50"/>
    <p:sldId id="354" r:id="rId51"/>
    <p:sldId id="355" r:id="rId52"/>
    <p:sldId id="356" r:id="rId53"/>
    <p:sldId id="357" r:id="rId54"/>
    <p:sldId id="358" r:id="rId55"/>
    <p:sldId id="359" r:id="rId56"/>
    <p:sldId id="360" r:id="rId57"/>
    <p:sldId id="361" r:id="rId58"/>
    <p:sldId id="362" r:id="rId59"/>
    <p:sldId id="363" r:id="rId60"/>
    <p:sldId id="364" r:id="rId61"/>
    <p:sldId id="365" r:id="rId62"/>
    <p:sldId id="366" r:id="rId63"/>
    <p:sldId id="367" r:id="rId64"/>
    <p:sldId id="368" r:id="rId65"/>
    <p:sldId id="369" r:id="rId66"/>
    <p:sldId id="370" r:id="rId67"/>
    <p:sldId id="371" r:id="rId68"/>
    <p:sldId id="372" r:id="rId69"/>
    <p:sldId id="373" r:id="rId70"/>
    <p:sldId id="374" r:id="rId71"/>
    <p:sldId id="375" r:id="rId72"/>
    <p:sldId id="376" r:id="rId73"/>
    <p:sldId id="377" r:id="rId74"/>
    <p:sldId id="378" r:id="rId75"/>
    <p:sldId id="379" r:id="rId76"/>
    <p:sldId id="380" r:id="rId77"/>
    <p:sldId id="381" r:id="rId78"/>
    <p:sldId id="382" r:id="rId79"/>
    <p:sldId id="383" r:id="rId80"/>
    <p:sldId id="384" r:id="rId81"/>
    <p:sldId id="385" r:id="rId82"/>
    <p:sldId id="386" r:id="rId83"/>
    <p:sldId id="387" r:id="rId84"/>
    <p:sldId id="388" r:id="rId85"/>
    <p:sldId id="389" r:id="rId86"/>
    <p:sldId id="390" r:id="rId87"/>
    <p:sldId id="391" r:id="rId88"/>
    <p:sldId id="392" r:id="rId89"/>
    <p:sldId id="393" r:id="rId90"/>
    <p:sldId id="394" r:id="rId91"/>
    <p:sldId id="395" r:id="rId92"/>
    <p:sldId id="396" r:id="rId93"/>
    <p:sldId id="397" r:id="rId94"/>
    <p:sldId id="398" r:id="rId95"/>
    <p:sldId id="399" r:id="rId96"/>
    <p:sldId id="400" r:id="rId97"/>
    <p:sldId id="401" r:id="rId98"/>
  </p:sldIdLst>
  <p:sldSz cx="9144000" cy="6858000" type="screen4x3"/>
  <p:notesSz cx="7010400" cy="9296400"/>
  <p:custDataLst>
    <p:tags r:id="rId10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60" autoAdjust="0"/>
    <p:restoredTop sz="73741" autoAdjust="0"/>
  </p:normalViewPr>
  <p:slideViewPr>
    <p:cSldViewPr>
      <p:cViewPr varScale="1">
        <p:scale>
          <a:sx n="67" d="100"/>
          <a:sy n="67" d="100"/>
        </p:scale>
        <p:origin x="-1968" y="-96"/>
      </p:cViewPr>
      <p:guideLst>
        <p:guide orient="horz" pos="2160"/>
        <p:guide pos="2880"/>
      </p:guideLst>
    </p:cSldViewPr>
  </p:slideViewPr>
  <p:notesTextViewPr>
    <p:cViewPr>
      <p:scale>
        <a:sx n="1" d="1"/>
        <a:sy n="1" d="1"/>
      </p:scale>
      <p:origin x="0" y="0"/>
    </p:cViewPr>
  </p:notesTextViewPr>
  <p:notesViewPr>
    <p:cSldViewPr showGuides="1">
      <p:cViewPr varScale="1">
        <p:scale>
          <a:sx n="39" d="100"/>
          <a:sy n="39" d="100"/>
        </p:scale>
        <p:origin x="1500" y="6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D09970-307C-492B-8346-D53B1EEC6B51}" type="doc">
      <dgm:prSet loTypeId="urn:microsoft.com/office/officeart/2005/8/layout/arrow4" loCatId="relationship" qsTypeId="urn:microsoft.com/office/officeart/2005/8/quickstyle/simple5" qsCatId="simple" csTypeId="urn:microsoft.com/office/officeart/2005/8/colors/accent1_2" csCatId="accent1" phldr="1"/>
      <dgm:spPr/>
      <dgm:t>
        <a:bodyPr/>
        <a:lstStyle/>
        <a:p>
          <a:endParaRPr lang="en-US"/>
        </a:p>
      </dgm:t>
    </dgm:pt>
    <dgm:pt modelId="{CEFAD956-F162-4561-8B85-E0C570BFE07E}">
      <dgm:prSet phldrT="[Text]"/>
      <dgm:spPr/>
      <dgm:t>
        <a:bodyPr/>
        <a:lstStyle/>
        <a:p>
          <a:r>
            <a:rPr lang="en-US" dirty="0"/>
            <a:t>Anxiety</a:t>
          </a:r>
        </a:p>
      </dgm:t>
    </dgm:pt>
    <dgm:pt modelId="{EDA46953-0009-4547-A6B0-768B6E6B3ACA}" type="parTrans" cxnId="{589715DE-3004-429A-9BFC-ACE74F61AFFB}">
      <dgm:prSet/>
      <dgm:spPr/>
      <dgm:t>
        <a:bodyPr/>
        <a:lstStyle/>
        <a:p>
          <a:endParaRPr lang="en-US"/>
        </a:p>
      </dgm:t>
    </dgm:pt>
    <dgm:pt modelId="{D212DFA7-BFD8-41D6-BAEB-6F285C2C0F76}" type="sibTrans" cxnId="{589715DE-3004-429A-9BFC-ACE74F61AFFB}">
      <dgm:prSet/>
      <dgm:spPr/>
      <dgm:t>
        <a:bodyPr/>
        <a:lstStyle/>
        <a:p>
          <a:endParaRPr lang="en-US"/>
        </a:p>
      </dgm:t>
    </dgm:pt>
    <dgm:pt modelId="{79238440-72AD-43D4-8488-DD2E29308796}">
      <dgm:prSet phldrT="[Text]"/>
      <dgm:spPr/>
      <dgm:t>
        <a:bodyPr/>
        <a:lstStyle/>
        <a:p>
          <a:r>
            <a:rPr lang="en-US" dirty="0"/>
            <a:t>Processing</a:t>
          </a:r>
        </a:p>
      </dgm:t>
    </dgm:pt>
    <dgm:pt modelId="{4B810A52-9058-4737-BA97-DF818EC679DF}" type="sibTrans" cxnId="{A4A731D7-8294-47A7-8F83-FBFF3AD97B6E}">
      <dgm:prSet/>
      <dgm:spPr/>
      <dgm:t>
        <a:bodyPr/>
        <a:lstStyle/>
        <a:p>
          <a:endParaRPr lang="en-US"/>
        </a:p>
      </dgm:t>
    </dgm:pt>
    <dgm:pt modelId="{C318416B-0D56-4A40-808B-8E3C96FA798A}" type="parTrans" cxnId="{A4A731D7-8294-47A7-8F83-FBFF3AD97B6E}">
      <dgm:prSet/>
      <dgm:spPr/>
      <dgm:t>
        <a:bodyPr/>
        <a:lstStyle/>
        <a:p>
          <a:endParaRPr lang="en-US"/>
        </a:p>
      </dgm:t>
    </dgm:pt>
    <dgm:pt modelId="{416CD4C4-CD95-4A87-91C8-CD7C17181166}" type="pres">
      <dgm:prSet presAssocID="{09D09970-307C-492B-8346-D53B1EEC6B51}" presName="compositeShape" presStyleCnt="0">
        <dgm:presLayoutVars>
          <dgm:chMax val="2"/>
          <dgm:dir/>
          <dgm:resizeHandles val="exact"/>
        </dgm:presLayoutVars>
      </dgm:prSet>
      <dgm:spPr/>
      <dgm:t>
        <a:bodyPr/>
        <a:lstStyle/>
        <a:p>
          <a:endParaRPr lang="en-US"/>
        </a:p>
      </dgm:t>
    </dgm:pt>
    <dgm:pt modelId="{D0942869-9E30-4BB5-9240-F8B90380125D}" type="pres">
      <dgm:prSet presAssocID="{CEFAD956-F162-4561-8B85-E0C570BFE07E}" presName="upArrow" presStyleLbl="node1" presStyleIdx="0" presStyleCnt="2" custScaleY="208333" custLinFactNeighborX="-356" custLinFactNeighborY="58073"/>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dgm:spPr>
    </dgm:pt>
    <dgm:pt modelId="{72D487BD-7C9D-4336-8676-9A0F6B8CF724}" type="pres">
      <dgm:prSet presAssocID="{CEFAD956-F162-4561-8B85-E0C570BFE07E}" presName="upArrowText" presStyleLbl="revTx" presStyleIdx="0" presStyleCnt="2" custAng="16200000" custScaleX="59822" custScaleY="81771" custLinFactNeighborX="-79730" custLinFactNeighborY="41407">
        <dgm:presLayoutVars>
          <dgm:chMax val="0"/>
          <dgm:bulletEnabled val="1"/>
        </dgm:presLayoutVars>
      </dgm:prSet>
      <dgm:spPr/>
      <dgm:t>
        <a:bodyPr/>
        <a:lstStyle/>
        <a:p>
          <a:endParaRPr lang="en-US"/>
        </a:p>
      </dgm:t>
    </dgm:pt>
    <dgm:pt modelId="{516CF20D-4041-434B-9F13-9A3A81845015}" type="pres">
      <dgm:prSet presAssocID="{79238440-72AD-43D4-8488-DD2E29308796}" presName="downArrow" presStyleLbl="node1" presStyleIdx="1" presStyleCnt="2" custScaleY="208333" custLinFactX="47675" custLinFactNeighborX="100000" custLinFactNeighborY="-54167"/>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dgm:spPr>
    </dgm:pt>
    <dgm:pt modelId="{5432B110-2F46-4D29-BCE5-B2B0EA168001}" type="pres">
      <dgm:prSet presAssocID="{79238440-72AD-43D4-8488-DD2E29308796}" presName="downArrowText" presStyleLbl="revTx" presStyleIdx="1" presStyleCnt="2" custAng="16200000" custScaleX="86162" custScaleY="87500" custLinFactNeighborX="11371" custLinFactNeighborY="-75129">
        <dgm:presLayoutVars>
          <dgm:chMax val="0"/>
          <dgm:bulletEnabled val="1"/>
        </dgm:presLayoutVars>
      </dgm:prSet>
      <dgm:spPr/>
      <dgm:t>
        <a:bodyPr/>
        <a:lstStyle/>
        <a:p>
          <a:endParaRPr lang="en-US"/>
        </a:p>
      </dgm:t>
    </dgm:pt>
  </dgm:ptLst>
  <dgm:cxnLst>
    <dgm:cxn modelId="{589715DE-3004-429A-9BFC-ACE74F61AFFB}" srcId="{09D09970-307C-492B-8346-D53B1EEC6B51}" destId="{CEFAD956-F162-4561-8B85-E0C570BFE07E}" srcOrd="0" destOrd="0" parTransId="{EDA46953-0009-4547-A6B0-768B6E6B3ACA}" sibTransId="{D212DFA7-BFD8-41D6-BAEB-6F285C2C0F76}"/>
    <dgm:cxn modelId="{45B52007-8C10-4ADB-83C3-6117AC7D786D}" type="presOf" srcId="{79238440-72AD-43D4-8488-DD2E29308796}" destId="{5432B110-2F46-4D29-BCE5-B2B0EA168001}" srcOrd="0" destOrd="0" presId="urn:microsoft.com/office/officeart/2005/8/layout/arrow4"/>
    <dgm:cxn modelId="{A4A731D7-8294-47A7-8F83-FBFF3AD97B6E}" srcId="{09D09970-307C-492B-8346-D53B1EEC6B51}" destId="{79238440-72AD-43D4-8488-DD2E29308796}" srcOrd="1" destOrd="0" parTransId="{C318416B-0D56-4A40-808B-8E3C96FA798A}" sibTransId="{4B810A52-9058-4737-BA97-DF818EC679DF}"/>
    <dgm:cxn modelId="{14C9F781-3DC6-429B-AC6B-99244563FF77}" type="presOf" srcId="{CEFAD956-F162-4561-8B85-E0C570BFE07E}" destId="{72D487BD-7C9D-4336-8676-9A0F6B8CF724}" srcOrd="0" destOrd="0" presId="urn:microsoft.com/office/officeart/2005/8/layout/arrow4"/>
    <dgm:cxn modelId="{20A09F7C-5EE4-48EA-9251-AD471D8FB995}" type="presOf" srcId="{09D09970-307C-492B-8346-D53B1EEC6B51}" destId="{416CD4C4-CD95-4A87-91C8-CD7C17181166}" srcOrd="0" destOrd="0" presId="urn:microsoft.com/office/officeart/2005/8/layout/arrow4"/>
    <dgm:cxn modelId="{D7810094-1E19-44CE-8B48-92BE1CD4B502}" type="presParOf" srcId="{416CD4C4-CD95-4A87-91C8-CD7C17181166}" destId="{D0942869-9E30-4BB5-9240-F8B90380125D}" srcOrd="0" destOrd="0" presId="urn:microsoft.com/office/officeart/2005/8/layout/arrow4"/>
    <dgm:cxn modelId="{89672C03-CCB4-4021-8C88-14E4E25A85E1}" type="presParOf" srcId="{416CD4C4-CD95-4A87-91C8-CD7C17181166}" destId="{72D487BD-7C9D-4336-8676-9A0F6B8CF724}" srcOrd="1" destOrd="0" presId="urn:microsoft.com/office/officeart/2005/8/layout/arrow4"/>
    <dgm:cxn modelId="{4BB70B74-394B-47B0-8DA8-BD54F752DE7B}" type="presParOf" srcId="{416CD4C4-CD95-4A87-91C8-CD7C17181166}" destId="{516CF20D-4041-434B-9F13-9A3A81845015}" srcOrd="2" destOrd="0" presId="urn:microsoft.com/office/officeart/2005/8/layout/arrow4"/>
    <dgm:cxn modelId="{382B45A7-7AC6-43EF-8D53-89D7A30D3F0F}" type="presParOf" srcId="{416CD4C4-CD95-4A87-91C8-CD7C17181166}" destId="{5432B110-2F46-4D29-BCE5-B2B0EA168001}" srcOrd="3" destOrd="0" presId="urn:microsoft.com/office/officeart/2005/8/layout/arrow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924CEDBB-F61F-4D38-90E7-40A275B3676C}" type="datetimeFigureOut">
              <a:rPr lang="en-US" smtClean="0"/>
              <a:t>2/9/2024</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130D1D6-4AA5-473E-B80C-79BB2020F4D2}" type="slidenum">
              <a:rPr lang="en-US" smtClean="0"/>
              <a:t>‹#›</a:t>
            </a:fld>
            <a:endParaRPr lang="en-US"/>
          </a:p>
        </p:txBody>
      </p:sp>
    </p:spTree>
    <p:extLst>
      <p:ext uri="{BB962C8B-B14F-4D97-AF65-F5344CB8AC3E}">
        <p14:creationId xmlns:p14="http://schemas.microsoft.com/office/powerpoint/2010/main" val="4099554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43F81A5-7DAD-495D-87F4-0106CCBD2B02}" type="datetimeFigureOut">
              <a:rPr lang="en-US" smtClean="0"/>
              <a:t>2/9/2024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E33D2F8-A957-49EB-84D5-7090DA688490}" type="slidenum">
              <a:rPr lang="en-US" smtClean="0"/>
              <a:t>‹#›</a:t>
            </a:fld>
            <a:endParaRPr lang="en-US"/>
          </a:p>
        </p:txBody>
      </p:sp>
    </p:spTree>
    <p:extLst>
      <p:ext uri="{BB962C8B-B14F-4D97-AF65-F5344CB8AC3E}">
        <p14:creationId xmlns:p14="http://schemas.microsoft.com/office/powerpoint/2010/main" val="2523877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youtube.com/watch?v=HRVdBYI1RQM&amp;list=PLs_B4O_w_1TZelJmqhHGifxxvsf4cEFYm&amp;index=3"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s://www.youtube.com/watch?v=49b8EJFqqPQ&amp;list=PLs_B4O_w_1TZelJmqhHGifxxvsf4cEFYm&amp;index=5"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COURSE TITLE</a:t>
            </a:r>
            <a:r>
              <a:rPr lang="en-US" sz="1200" kern="1200" dirty="0">
                <a:solidFill>
                  <a:schemeClr val="tx1"/>
                </a:solidFill>
                <a:effectLst/>
                <a:latin typeface="+mn-lt"/>
                <a:ea typeface="+mn-ea"/>
                <a:cs typeface="+mn-cs"/>
              </a:rPr>
              <a:t>: Law Enforcement and People with Intellectual Disabilities and/or Developmental Disabilities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LESSON</a:t>
            </a:r>
            <a:r>
              <a:rPr lang="en-US" sz="1200" b="1" kern="1200" baseline="0" dirty="0">
                <a:solidFill>
                  <a:schemeClr val="tx1"/>
                </a:solidFill>
                <a:effectLst/>
                <a:latin typeface="+mn-lt"/>
                <a:ea typeface="+mn-ea"/>
                <a:cs typeface="+mn-cs"/>
              </a:rPr>
              <a:t> TITLE:</a:t>
            </a:r>
            <a:r>
              <a:rPr lang="en-US" sz="1200" b="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Law Enforcement and People with Intellectual Disabilities and/or Developmental Disabilities</a:t>
            </a:r>
          </a:p>
          <a:p>
            <a:r>
              <a:rPr lang="en-US" sz="1200" b="1" kern="1200" dirty="0">
                <a:solidFill>
                  <a:schemeClr val="tx1"/>
                </a:solidFill>
                <a:effectLst/>
                <a:latin typeface="+mn-lt"/>
                <a:ea typeface="+mn-ea"/>
                <a:cs typeface="+mn-cs"/>
              </a:rPr>
              <a:t>PREPARED BY:  </a:t>
            </a:r>
            <a:r>
              <a:rPr lang="en-US" sz="1200" b="0" kern="1200" dirty="0">
                <a:solidFill>
                  <a:schemeClr val="tx1"/>
                </a:solidFill>
                <a:effectLst/>
                <a:latin typeface="+mn-lt"/>
                <a:ea typeface="+mn-ea"/>
                <a:cs typeface="+mn-cs"/>
              </a:rPr>
              <a:t>J.A. Beskid   </a:t>
            </a:r>
            <a:r>
              <a:rPr lang="en-US" sz="1200" b="1" kern="1200" dirty="0">
                <a:solidFill>
                  <a:schemeClr val="tx1"/>
                </a:solidFill>
                <a:effectLst/>
                <a:latin typeface="+mn-lt"/>
                <a:ea typeface="+mn-ea"/>
                <a:cs typeface="+mn-cs"/>
              </a:rPr>
              <a:t>DATE:  </a:t>
            </a:r>
            <a:r>
              <a:rPr lang="en-US" sz="1200" b="0" kern="1200" dirty="0">
                <a:solidFill>
                  <a:schemeClr val="tx1"/>
                </a:solidFill>
                <a:effectLst/>
                <a:latin typeface="+mn-lt"/>
                <a:ea typeface="+mn-ea"/>
                <a:cs typeface="+mn-cs"/>
              </a:rPr>
              <a:t>January 7, 2015  </a:t>
            </a:r>
          </a:p>
          <a:p>
            <a:r>
              <a:rPr lang="en-US" sz="1200" b="1" kern="1200" dirty="0">
                <a:solidFill>
                  <a:schemeClr val="tx1"/>
                </a:solidFill>
                <a:effectLst/>
                <a:latin typeface="+mn-lt"/>
                <a:ea typeface="+mn-ea"/>
                <a:cs typeface="+mn-cs"/>
              </a:rPr>
              <a:t>REVISED BY:</a:t>
            </a:r>
            <a:r>
              <a:rPr lang="en-US" sz="1200" b="0" kern="1200" dirty="0">
                <a:solidFill>
                  <a:schemeClr val="tx1"/>
                </a:solidFill>
                <a:effectLst/>
                <a:latin typeface="+mn-lt"/>
                <a:ea typeface="+mn-ea"/>
                <a:cs typeface="+mn-cs"/>
              </a:rPr>
              <a:t> Maryland Department</a:t>
            </a:r>
            <a:r>
              <a:rPr lang="en-US" sz="1200" b="0" kern="1200" baseline="0" dirty="0">
                <a:solidFill>
                  <a:schemeClr val="tx1"/>
                </a:solidFill>
                <a:effectLst/>
                <a:latin typeface="+mn-lt"/>
                <a:ea typeface="+mn-ea"/>
                <a:cs typeface="+mn-cs"/>
              </a:rPr>
              <a:t> of Disabilities, Ethan Saylor Alliance Steering Committee  </a:t>
            </a:r>
            <a:r>
              <a:rPr lang="en-US" sz="1200" b="1" kern="1200" baseline="0" dirty="0">
                <a:solidFill>
                  <a:schemeClr val="tx1"/>
                </a:solidFill>
                <a:effectLst/>
                <a:latin typeface="+mn-lt"/>
                <a:ea typeface="+mn-ea"/>
                <a:cs typeface="+mn-cs"/>
              </a:rPr>
              <a:t>DATE: </a:t>
            </a:r>
            <a:r>
              <a:rPr lang="en-US" sz="1200" b="0" kern="1200" baseline="0" dirty="0">
                <a:solidFill>
                  <a:schemeClr val="tx1"/>
                </a:solidFill>
                <a:effectLst/>
                <a:latin typeface="+mn-lt"/>
                <a:ea typeface="+mn-ea"/>
                <a:cs typeface="+mn-cs"/>
              </a:rPr>
              <a:t>April 2021</a:t>
            </a:r>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REVIEWED</a:t>
            </a:r>
            <a:r>
              <a:rPr lang="en-US" sz="1200" b="1" kern="1200" baseline="0" dirty="0">
                <a:solidFill>
                  <a:schemeClr val="tx1"/>
                </a:solidFill>
                <a:effectLst/>
                <a:latin typeface="+mn-lt"/>
                <a:ea typeface="+mn-ea"/>
                <a:cs typeface="+mn-cs"/>
              </a:rPr>
              <a:t> BY:                                               DATE:</a:t>
            </a:r>
          </a:p>
          <a:p>
            <a:r>
              <a:rPr lang="en-US" sz="1200" b="1" kern="1200" dirty="0">
                <a:solidFill>
                  <a:schemeClr val="tx1"/>
                </a:solidFill>
                <a:effectLst/>
                <a:latin typeface="+mn-lt"/>
                <a:ea typeface="+mn-ea"/>
                <a:cs typeface="+mn-cs"/>
              </a:rPr>
              <a:t>TIME FRAME: </a:t>
            </a:r>
            <a:r>
              <a:rPr lang="en-US" sz="1200" b="0" kern="1200" dirty="0">
                <a:solidFill>
                  <a:schemeClr val="tx1"/>
                </a:solidFill>
                <a:effectLst/>
                <a:latin typeface="+mn-lt"/>
                <a:ea typeface="+mn-ea"/>
                <a:cs typeface="+mn-cs"/>
              </a:rPr>
              <a:t> 2-4</a:t>
            </a:r>
            <a:r>
              <a:rPr lang="en-US" sz="1200" b="0" kern="1200" baseline="0" dirty="0">
                <a:solidFill>
                  <a:schemeClr val="tx1"/>
                </a:solidFill>
                <a:effectLst/>
                <a:latin typeface="+mn-lt"/>
                <a:ea typeface="+mn-ea"/>
                <a:cs typeface="+mn-cs"/>
              </a:rPr>
              <a:t> hours  </a:t>
            </a:r>
          </a:p>
          <a:p>
            <a:r>
              <a:rPr lang="en-US" sz="1200" b="1" kern="1200" baseline="0" dirty="0">
                <a:solidFill>
                  <a:schemeClr val="tx1"/>
                </a:solidFill>
                <a:effectLst/>
                <a:latin typeface="+mn-lt"/>
                <a:ea typeface="+mn-ea"/>
                <a:cs typeface="+mn-cs"/>
              </a:rPr>
              <a:t>AUDIENCE:</a:t>
            </a:r>
            <a:r>
              <a:rPr lang="en-US" sz="1200" b="0" kern="1200" baseline="0" dirty="0">
                <a:solidFill>
                  <a:schemeClr val="tx1"/>
                </a:solidFill>
                <a:effectLst/>
                <a:latin typeface="+mn-lt"/>
                <a:ea typeface="+mn-ea"/>
                <a:cs typeface="+mn-cs"/>
              </a:rPr>
              <a:t> Entrance Level Law Enforcement</a:t>
            </a:r>
            <a:endParaRPr lang="en-US" sz="1200" b="1" kern="1200" baseline="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NUMBER:</a:t>
            </a:r>
            <a:r>
              <a:rPr lang="en-US" sz="1200" b="1" kern="1200" baseline="0" dirty="0">
                <a:solidFill>
                  <a:schemeClr val="tx1"/>
                </a:solidFill>
                <a:effectLst/>
                <a:latin typeface="+mn-lt"/>
                <a:ea typeface="+mn-ea"/>
                <a:cs typeface="+mn-cs"/>
              </a:rPr>
              <a:t> </a:t>
            </a:r>
            <a:r>
              <a:rPr lang="en-US" sz="1200" b="0" kern="1200" baseline="0" dirty="0">
                <a:solidFill>
                  <a:schemeClr val="tx1"/>
                </a:solidFill>
                <a:effectLst/>
                <a:latin typeface="+mn-lt"/>
                <a:ea typeface="+mn-ea"/>
                <a:cs typeface="+mn-cs"/>
              </a:rPr>
              <a:t>2-30</a:t>
            </a:r>
          </a:p>
          <a:p>
            <a:r>
              <a:rPr lang="en-US" sz="1200" b="1" kern="1200" baseline="0" dirty="0">
                <a:solidFill>
                  <a:schemeClr val="tx1"/>
                </a:solidFill>
                <a:effectLst/>
                <a:latin typeface="+mn-lt"/>
                <a:ea typeface="+mn-ea"/>
                <a:cs typeface="+mn-cs"/>
              </a:rPr>
              <a:t>SPACE:</a:t>
            </a:r>
            <a:r>
              <a:rPr lang="en-US" sz="1200" b="0" kern="1200" baseline="0" dirty="0">
                <a:solidFill>
                  <a:schemeClr val="tx1"/>
                </a:solidFill>
                <a:effectLst/>
                <a:latin typeface="+mn-lt"/>
                <a:ea typeface="+mn-ea"/>
                <a:cs typeface="+mn-cs"/>
              </a:rPr>
              <a:t> Classroom</a:t>
            </a:r>
          </a:p>
          <a:p>
            <a:endParaRPr lang="en-US" sz="1200" b="0" kern="1200" baseline="0" dirty="0">
              <a:solidFill>
                <a:schemeClr val="tx1"/>
              </a:solidFill>
              <a:effectLst/>
              <a:latin typeface="+mn-lt"/>
              <a:ea typeface="+mn-ea"/>
              <a:cs typeface="+mn-cs"/>
            </a:endParaRPr>
          </a:p>
          <a:p>
            <a:r>
              <a:rPr lang="en-US" sz="1200" b="1" kern="1200" baseline="0" dirty="0">
                <a:solidFill>
                  <a:schemeClr val="tx1"/>
                </a:solidFill>
                <a:effectLst/>
                <a:latin typeface="+mn-lt"/>
                <a:ea typeface="+mn-ea"/>
                <a:cs typeface="+mn-cs"/>
              </a:rPr>
              <a:t>PERFORMANCE OBJECTIVES: </a:t>
            </a:r>
            <a:r>
              <a:rPr lang="en-US" sz="1200" b="0" kern="1200" baseline="0" dirty="0">
                <a:solidFill>
                  <a:schemeClr val="tx1"/>
                </a:solidFill>
                <a:effectLst/>
                <a:latin typeface="+mn-lt"/>
                <a:ea typeface="+mn-ea"/>
                <a:cs typeface="+mn-cs"/>
              </a:rPr>
              <a:t>09.18 Demonstrate communication techniques required to effectively interact with a person who has an intellectual/developmental disability.  09.21 Demonstrate the procedures that an officer uses to ensure compliance with the Americans with Disabilities Act when encountering a person with an intellectual, developmental, or physical disability.</a:t>
            </a:r>
          </a:p>
          <a:p>
            <a:r>
              <a:rPr lang="en-US" sz="1200" b="1" kern="1200" baseline="0" dirty="0">
                <a:solidFill>
                  <a:schemeClr val="tx1"/>
                </a:solidFill>
                <a:effectLst/>
                <a:latin typeface="+mn-lt"/>
                <a:ea typeface="+mn-ea"/>
                <a:cs typeface="+mn-cs"/>
              </a:rPr>
              <a:t>PRACTICAL OBJECTIVES:</a:t>
            </a:r>
            <a:r>
              <a:rPr lang="en-US" sz="1200" b="0" kern="1200" baseline="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a:solidFill>
                  <a:schemeClr val="tx1"/>
                </a:solidFill>
                <a:effectLst/>
                <a:latin typeface="+mn-lt"/>
                <a:ea typeface="+mn-ea"/>
                <a:cs typeface="+mn-cs"/>
              </a:rPr>
              <a:t>ASSESSMENT TECHNIQUES: </a:t>
            </a:r>
            <a:r>
              <a:rPr lang="en-US" sz="1200" kern="1200" dirty="0">
                <a:solidFill>
                  <a:schemeClr val="tx1"/>
                </a:solidFill>
                <a:effectLst/>
                <a:latin typeface="+mn-lt"/>
                <a:ea typeface="+mn-ea"/>
                <a:cs typeface="+mn-cs"/>
              </a:rPr>
              <a:t>Through a facilitated discussion, student’s level of comprehension of the topic (Intellectual</a:t>
            </a:r>
            <a:r>
              <a:rPr lang="en-US" sz="1200" kern="1200" baseline="0" dirty="0">
                <a:solidFill>
                  <a:schemeClr val="tx1"/>
                </a:solidFill>
                <a:effectLst/>
                <a:latin typeface="+mn-lt"/>
                <a:ea typeface="+mn-ea"/>
                <a:cs typeface="+mn-cs"/>
              </a:rPr>
              <a:t> Disabilities and Developmental Disabilities) </a:t>
            </a:r>
            <a:r>
              <a:rPr lang="en-US" sz="1200" kern="1200" dirty="0">
                <a:solidFill>
                  <a:schemeClr val="tx1"/>
                </a:solidFill>
                <a:effectLst/>
                <a:latin typeface="+mn-lt"/>
                <a:ea typeface="+mn-ea"/>
                <a:cs typeface="+mn-cs"/>
              </a:rPr>
              <a:t>and the stated Objectives will be defined through feedback, review, lecture, performance,</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written test.</a:t>
            </a:r>
          </a:p>
          <a:p>
            <a:r>
              <a:rPr lang="en-US" sz="1200" b="1" kern="1200" baseline="0" dirty="0">
                <a:solidFill>
                  <a:schemeClr val="tx1"/>
                </a:solidFill>
                <a:effectLst/>
                <a:latin typeface="+mn-lt"/>
                <a:ea typeface="+mn-ea"/>
                <a:cs typeface="+mn-cs"/>
              </a:rPr>
              <a:t>INSTRUCTOR MATERIALS:</a:t>
            </a:r>
            <a:r>
              <a:rPr lang="en-US" sz="1200" b="0" kern="1200" baseline="0" dirty="0">
                <a:solidFill>
                  <a:schemeClr val="tx1"/>
                </a:solidFill>
                <a:effectLst/>
                <a:latin typeface="+mn-lt"/>
                <a:ea typeface="+mn-ea"/>
                <a:cs typeface="+mn-cs"/>
              </a:rPr>
              <a:t> PowerPoint and videos</a:t>
            </a:r>
          </a:p>
          <a:p>
            <a:r>
              <a:rPr lang="en-US" sz="1200" b="1" kern="1200" baseline="0" dirty="0">
                <a:solidFill>
                  <a:schemeClr val="tx1"/>
                </a:solidFill>
                <a:effectLst/>
                <a:latin typeface="+mn-lt"/>
                <a:ea typeface="+mn-ea"/>
                <a:cs typeface="+mn-cs"/>
              </a:rPr>
              <a:t>EQUIPMENT NEEDED:</a:t>
            </a:r>
            <a:r>
              <a:rPr lang="en-US" sz="1200" b="0" kern="1200" baseline="0" dirty="0">
                <a:solidFill>
                  <a:schemeClr val="tx1"/>
                </a:solidFill>
                <a:effectLst/>
                <a:latin typeface="+mn-lt"/>
                <a:ea typeface="+mn-ea"/>
                <a:cs typeface="+mn-cs"/>
              </a:rPr>
              <a:t> computer, projector, speakers, internet access</a:t>
            </a:r>
          </a:p>
          <a:p>
            <a:r>
              <a:rPr lang="en-US" sz="1200" b="1" kern="1200" baseline="0" dirty="0">
                <a:solidFill>
                  <a:schemeClr val="tx1"/>
                </a:solidFill>
                <a:effectLst/>
                <a:latin typeface="+mn-lt"/>
                <a:ea typeface="+mn-ea"/>
                <a:cs typeface="+mn-cs"/>
              </a:rPr>
              <a:t>STUDENT HANDOUTS:</a:t>
            </a:r>
            <a:r>
              <a:rPr lang="en-US" sz="1200" b="0" kern="1200" baseline="0" dirty="0">
                <a:solidFill>
                  <a:schemeClr val="tx1"/>
                </a:solidFill>
                <a:effectLst/>
                <a:latin typeface="+mn-lt"/>
                <a:ea typeface="+mn-ea"/>
                <a:cs typeface="+mn-cs"/>
              </a:rPr>
              <a:t> PowerPoint, 1 per student</a:t>
            </a:r>
          </a:p>
          <a:p>
            <a:r>
              <a:rPr lang="en-US" sz="1200" b="1" kern="1200" baseline="0" dirty="0">
                <a:solidFill>
                  <a:schemeClr val="tx1"/>
                </a:solidFill>
                <a:effectLst/>
                <a:latin typeface="+mn-lt"/>
                <a:ea typeface="+mn-ea"/>
                <a:cs typeface="+mn-cs"/>
              </a:rPr>
              <a:t>REFERENCES:</a:t>
            </a:r>
            <a:r>
              <a:rPr lang="en-US" sz="1200" b="0" kern="1200" baseline="0" dirty="0">
                <a:solidFill>
                  <a:schemeClr val="tx1"/>
                </a:solidFill>
                <a:effectLst/>
                <a:latin typeface="+mn-lt"/>
                <a:ea typeface="+mn-ea"/>
                <a:cs typeface="+mn-cs"/>
              </a:rPr>
              <a:t> COMAR, Entry Level Objectives; </a:t>
            </a:r>
            <a:r>
              <a:rPr lang="en-US" sz="1200" dirty="0">
                <a:cs typeface="Arial" panose="020B0604020202020204" pitchFamily="34" charset="0"/>
              </a:rPr>
              <a:t>American Association on Intellectual and Developmental Disabilities;</a:t>
            </a:r>
          </a:p>
          <a:p>
            <a:r>
              <a:rPr lang="en-US" sz="1200" dirty="0">
                <a:cs typeface="Arial" panose="020B0604020202020204" pitchFamily="34" charset="0"/>
              </a:rPr>
              <a:t>American Psychological Association, Diagnostic and Statistical Manual of Mental Disorders, V; Arc National Center on Criminal Justice and Disability;</a:t>
            </a:r>
            <a:r>
              <a:rPr lang="en-US" sz="1200" baseline="0" dirty="0">
                <a:cs typeface="Arial" panose="020B0604020202020204" pitchFamily="34" charset="0"/>
              </a:rPr>
              <a:t> </a:t>
            </a:r>
            <a:r>
              <a:rPr lang="en-US" sz="1200" dirty="0">
                <a:cs typeface="Arial" panose="020B0604020202020204" pitchFamily="34" charset="0"/>
              </a:rPr>
              <a:t>Arc North Carolina (Partners in Justice); Autism Society of Central Texas; CDC (US Centers for Disease Prevention and Control); Dennis </a:t>
            </a:r>
            <a:r>
              <a:rPr lang="en-US" sz="1200" dirty="0" err="1">
                <a:cs typeface="Arial" panose="020B0604020202020204" pitchFamily="34" charset="0"/>
              </a:rPr>
              <a:t>Debbaudt</a:t>
            </a:r>
            <a:r>
              <a:rPr lang="en-US" sz="1200" dirty="0">
                <a:cs typeface="Arial" panose="020B0604020202020204" pitchFamily="34" charset="0"/>
              </a:rPr>
              <a:t>, Autism Risk Management; Disability Justice Initiative; Interactive Autism Network, </a:t>
            </a:r>
            <a:r>
              <a:rPr lang="en-US" sz="1200" i="1" dirty="0">
                <a:cs typeface="Arial" panose="020B0604020202020204" pitchFamily="34" charset="0"/>
              </a:rPr>
              <a:t>What Do We Really Know about Autism and Crime; </a:t>
            </a:r>
            <a:r>
              <a:rPr lang="en-US" sz="1200" dirty="0">
                <a:cs typeface="Arial" panose="020B0604020202020204" pitchFamily="34" charset="0"/>
              </a:rPr>
              <a:t>International Association of Chiefs of Police, Alexandria, VA; Maryland Department of Disabilities, Governor’s Commission for Effective Community Inclusion of National Autism Association; Pathfinders for Autism</a:t>
            </a:r>
          </a:p>
          <a:p>
            <a:r>
              <a:rPr lang="en-US" sz="1200" b="1" kern="1200" baseline="0" dirty="0">
                <a:solidFill>
                  <a:schemeClr val="tx1"/>
                </a:solidFill>
                <a:effectLst/>
                <a:latin typeface="+mn-lt"/>
                <a:ea typeface="+mn-ea"/>
                <a:cs typeface="+mn-cs"/>
              </a:rPr>
              <a:t>ANTICIPATORY SET: </a:t>
            </a:r>
            <a:r>
              <a:rPr lang="en-US" sz="1200" b="0" kern="1200" baseline="0" dirty="0">
                <a:solidFill>
                  <a:schemeClr val="tx1"/>
                </a:solidFill>
                <a:effectLst/>
                <a:latin typeface="+mn-lt"/>
                <a:ea typeface="+mn-ea"/>
                <a:cs typeface="+mn-cs"/>
              </a:rPr>
              <a:t>none</a:t>
            </a:r>
          </a:p>
          <a:p>
            <a:r>
              <a:rPr lang="en-US" sz="1200" b="1" kern="1200" baseline="0" dirty="0">
                <a:solidFill>
                  <a:schemeClr val="tx1"/>
                </a:solidFill>
                <a:effectLst/>
                <a:latin typeface="+mn-lt"/>
                <a:ea typeface="+mn-ea"/>
                <a:cs typeface="+mn-cs"/>
              </a:rPr>
              <a:t>LP TRACKING DATA:</a:t>
            </a:r>
            <a:r>
              <a:rPr lang="en-US" sz="1200" b="0" kern="1200" baseline="0" dirty="0">
                <a:solidFill>
                  <a:schemeClr val="tx1"/>
                </a:solidFill>
                <a:effectLst/>
                <a:latin typeface="+mn-lt"/>
                <a:ea typeface="+mn-ea"/>
                <a:cs typeface="+mn-cs"/>
              </a:rPr>
              <a:t> Lesson Plan should be reviewed annually and any changes, reviews, or updates should be documented</a:t>
            </a:r>
            <a:endParaRPr lang="en-US" sz="1200" b="1" kern="1200" baseline="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33D2F8-A957-49EB-84D5-7090DA688490}" type="slidenum">
              <a:rPr lang="en-US" smtClean="0"/>
              <a:t>1</a:t>
            </a:fld>
            <a:endParaRPr lang="en-US"/>
          </a:p>
        </p:txBody>
      </p:sp>
    </p:spTree>
    <p:extLst>
      <p:ext uri="{BB962C8B-B14F-4D97-AF65-F5344CB8AC3E}">
        <p14:creationId xmlns:p14="http://schemas.microsoft.com/office/powerpoint/2010/main" val="3338988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endParaRPr lang="en-US" sz="1200" dirty="0">
              <a:latin typeface="+mn-lt"/>
              <a:cs typeface="Arial" panose="020B0604020202020204" pitchFamily="34" charset="0"/>
            </a:endParaRPr>
          </a:p>
          <a:p>
            <a:endParaRPr lang="en-US" sz="1200" dirty="0">
              <a:latin typeface="+mn-lt"/>
              <a:cs typeface="Arial" panose="020B0604020202020204" pitchFamily="34" charset="0"/>
            </a:endParaRPr>
          </a:p>
          <a:p>
            <a:r>
              <a:rPr lang="en-US" dirty="0"/>
              <a:t>What is an intellectual disability?</a:t>
            </a:r>
          </a:p>
          <a:p>
            <a:endParaRPr lang="en-US" dirty="0"/>
          </a:p>
          <a:p>
            <a:r>
              <a:rPr lang="en-US" dirty="0"/>
              <a:t>A disorder</a:t>
            </a:r>
            <a:r>
              <a:rPr lang="en-US" baseline="0" dirty="0"/>
              <a:t> </a:t>
            </a:r>
            <a:r>
              <a:rPr lang="en-US" dirty="0"/>
              <a:t>characterized by limitations</a:t>
            </a:r>
            <a:r>
              <a:rPr lang="en-US" baseline="0" dirty="0"/>
              <a:t> both in </a:t>
            </a:r>
            <a:r>
              <a:rPr lang="en-US" dirty="0"/>
              <a:t>intellectual functioning (reasoning, learning, and problem solving)</a:t>
            </a:r>
            <a:r>
              <a:rPr lang="en-US" baseline="0" dirty="0"/>
              <a:t> </a:t>
            </a:r>
            <a:r>
              <a:rPr lang="en-US" dirty="0"/>
              <a:t>and in adaptive behaviors,</a:t>
            </a:r>
            <a:r>
              <a:rPr lang="en-US" baseline="0" dirty="0"/>
              <a:t> which covers a range of everyday social and practical skills.</a:t>
            </a:r>
          </a:p>
          <a:p>
            <a:endParaRPr lang="en-US" dirty="0"/>
          </a:p>
          <a:p>
            <a:r>
              <a:rPr lang="en-US" dirty="0"/>
              <a:t>Formerly called “MR” or</a:t>
            </a:r>
            <a:r>
              <a:rPr lang="en-US" baseline="0" dirty="0"/>
              <a:t> mental retardation. As you heard in the video from Rosa, thanks to Rosa’s Law both words have been replaced by intellectual disability.</a:t>
            </a:r>
          </a:p>
          <a:p>
            <a:endParaRPr lang="en-US" baseline="0"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10</a:t>
            </a:fld>
            <a:endParaRPr lang="en-US" dirty="0"/>
          </a:p>
        </p:txBody>
      </p:sp>
    </p:spTree>
    <p:extLst>
      <p:ext uri="{BB962C8B-B14F-4D97-AF65-F5344CB8AC3E}">
        <p14:creationId xmlns:p14="http://schemas.microsoft.com/office/powerpoint/2010/main" val="3975526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dirty="0">
                <a:latin typeface="+mn-lt"/>
                <a:cs typeface="Arial" panose="020B0604020202020204" pitchFamily="34" charset="0"/>
              </a:rPr>
              <a:t>09.16	Identify the indicators that a person may have an ID/DD</a:t>
            </a:r>
          </a:p>
          <a:p>
            <a:endParaRPr lang="en-US" sz="1200" b="1" dirty="0">
              <a:latin typeface="+mn-lt"/>
              <a:cs typeface="Arial" panose="020B0604020202020204" pitchFamily="34" charset="0"/>
            </a:endParaRPr>
          </a:p>
          <a:p>
            <a:endParaRPr lang="en-US" sz="1200" b="1" dirty="0">
              <a:latin typeface="+mn-lt"/>
              <a:cs typeface="Arial" panose="020B0604020202020204" pitchFamily="34" charset="0"/>
            </a:endParaRPr>
          </a:p>
          <a:p>
            <a:r>
              <a:rPr lang="en-US" dirty="0"/>
              <a:t>What are developmental disabilities? </a:t>
            </a:r>
          </a:p>
          <a:p>
            <a:endParaRPr lang="en-US" dirty="0"/>
          </a:p>
          <a:p>
            <a:r>
              <a:rPr lang="en-US" dirty="0"/>
              <a:t>"Developmental Disabilities" is an umbrella term that includes intellectual disability but also includes other disabilities that are generally apparent </a:t>
            </a:r>
            <a:r>
              <a:rPr lang="en-US" u="sng" dirty="0"/>
              <a:t>during </a:t>
            </a:r>
            <a:r>
              <a:rPr lang="en-US" dirty="0"/>
              <a:t>childhood, originated before age 22, and are likely to continue throughout the individual’s life.</a:t>
            </a:r>
          </a:p>
          <a:p>
            <a:endParaRPr lang="en-US" dirty="0"/>
          </a:p>
          <a:p>
            <a:r>
              <a:rPr lang="en-US" dirty="0"/>
              <a:t>The most common developmental disabilities are:</a:t>
            </a:r>
          </a:p>
          <a:p>
            <a:r>
              <a:rPr lang="en-US" dirty="0"/>
              <a:t>ADHD, Autism Spectrum Disorder, Cerebral Palsy, Down Syndrome, epilepsy, fetal alcohol spectrum disorder, hearing impairment, intellectual disability, Tourette Syndrome, vision impairment</a:t>
            </a:r>
          </a:p>
          <a:p>
            <a:r>
              <a:rPr lang="en-US" dirty="0"/>
              <a:t> </a:t>
            </a: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11</a:t>
            </a:fld>
            <a:endParaRPr lang="en-US" dirty="0"/>
          </a:p>
        </p:txBody>
      </p:sp>
    </p:spTree>
    <p:extLst>
      <p:ext uri="{BB962C8B-B14F-4D97-AF65-F5344CB8AC3E}">
        <p14:creationId xmlns:p14="http://schemas.microsoft.com/office/powerpoint/2010/main" val="2588359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u="none" dirty="0">
                <a:latin typeface="+mn-lt"/>
                <a:cs typeface="Arial" panose="020B0604020202020204" pitchFamily="34" charset="0"/>
              </a:rPr>
              <a:t>09.16	Identify the indicators that a person may have an ID/DD</a:t>
            </a:r>
          </a:p>
          <a:p>
            <a:r>
              <a:rPr lang="en-US" sz="1200" b="0" i="1" baseline="0" dirty="0">
                <a:latin typeface="+mn-lt"/>
                <a:cs typeface="Arial" panose="020B0604020202020204" pitchFamily="34" charset="0"/>
              </a:rPr>
              <a:t>09.16.01 	Identify why it is important for officers to be aware of people with an I/DD, the prevalence of I/DD, and the need to reduce stigma</a:t>
            </a:r>
          </a:p>
          <a:p>
            <a:r>
              <a:rPr lang="en-US" sz="1200" b="0" i="1" baseline="0" dirty="0">
                <a:latin typeface="+mn-lt"/>
                <a:cs typeface="Arial" panose="020B0604020202020204" pitchFamily="34" charset="0"/>
              </a:rPr>
              <a:t>09.16.02	Identify what is meant by hidden disabilities</a:t>
            </a:r>
          </a:p>
          <a:p>
            <a:r>
              <a:rPr lang="en-US" sz="1200" b="0" i="1" u="none" baseline="0" dirty="0">
                <a:latin typeface="+mn-lt"/>
                <a:cs typeface="Arial" panose="020B0604020202020204" pitchFamily="34" charset="0"/>
              </a:rPr>
              <a:t>09.16.05	Identify the difference between a person with an intellectual/developmental disability and a person with a mental illness</a:t>
            </a:r>
            <a:r>
              <a:rPr lang="en-US" sz="1200" i="1" u="none" dirty="0">
                <a:latin typeface="+mn-lt"/>
                <a:cs typeface="Arial" panose="020B0604020202020204" pitchFamily="34" charset="0"/>
              </a:rPr>
              <a:t/>
            </a:r>
            <a:br>
              <a:rPr lang="en-US" sz="1200" i="1" u="none" dirty="0">
                <a:latin typeface="+mn-lt"/>
                <a:cs typeface="Arial" panose="020B0604020202020204" pitchFamily="34" charset="0"/>
              </a:rPr>
            </a:br>
            <a:endParaRPr lang="en-US" sz="1200" i="1" u="none" dirty="0">
              <a:latin typeface="+mn-lt"/>
              <a:cs typeface="Arial" panose="020B0604020202020204" pitchFamily="34" charset="0"/>
            </a:endParaRPr>
          </a:p>
          <a:p>
            <a:endParaRPr lang="en-US" dirty="0">
              <a:latin typeface="+mn-lt"/>
            </a:endParaRPr>
          </a:p>
          <a:p>
            <a:r>
              <a:rPr lang="en-US" dirty="0">
                <a:latin typeface="+mn-lt"/>
              </a:rPr>
              <a:t>There are more than 200 known developmental disabilities. Some might consist of physical or sensory impairments, such as blindness or deafness from birth, while others may affect movement or language.</a:t>
            </a:r>
          </a:p>
          <a:p>
            <a:r>
              <a:rPr lang="en-US" dirty="0">
                <a:latin typeface="+mn-lt"/>
              </a:rPr>
              <a:t> </a:t>
            </a:r>
          </a:p>
          <a:p>
            <a:r>
              <a:rPr lang="en-US" dirty="0">
                <a:latin typeface="+mn-lt"/>
              </a:rPr>
              <a:t>Most people (87%) with developmental disabilities are only mildly affected and are not easily recognized as having a disability.</a:t>
            </a:r>
          </a:p>
          <a:p>
            <a:endParaRPr lang="en-US" dirty="0">
              <a:latin typeface="+mn-lt"/>
            </a:endParaRPr>
          </a:p>
          <a:p>
            <a:pPr defTabSz="931774"/>
            <a:r>
              <a:rPr lang="en-US" dirty="0">
                <a:latin typeface="+mn-lt"/>
                <a:cs typeface="Arial" panose="020B0604020202020204" pitchFamily="34" charset="0"/>
              </a:rPr>
              <a:t>Many people with developmental disabilities have co-occurring psychiatric issues (e.g. anxiety, depression, OCD, bipolar disorder).</a:t>
            </a: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12</a:t>
            </a:fld>
            <a:endParaRPr lang="en-US" dirty="0"/>
          </a:p>
        </p:txBody>
      </p:sp>
    </p:spTree>
    <p:extLst>
      <p:ext uri="{BB962C8B-B14F-4D97-AF65-F5344CB8AC3E}">
        <p14:creationId xmlns:p14="http://schemas.microsoft.com/office/powerpoint/2010/main" val="3141325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09.16.01	Identify why it is important for officers to be aware of people with an I/DD, the prevalence of I/DD, and the need to reduce stigma</a:t>
            </a:r>
          </a:p>
          <a:p>
            <a:endParaRPr lang="en-US" sz="1200" dirty="0">
              <a:latin typeface="+mn-lt"/>
              <a:cs typeface="Arial" panose="020B0604020202020204" pitchFamily="34" charset="0"/>
            </a:endParaRPr>
          </a:p>
          <a:p>
            <a:endParaRPr lang="en-US" sz="1200" dirty="0">
              <a:latin typeface="+mn-lt"/>
              <a:cs typeface="Arial" panose="020B0604020202020204" pitchFamily="34" charset="0"/>
            </a:endParaRPr>
          </a:p>
          <a:p>
            <a:r>
              <a:rPr lang="en-US" sz="1200" dirty="0">
                <a:latin typeface="+mn-lt"/>
                <a:cs typeface="Arial" panose="020B0604020202020204" pitchFamily="34" charset="0"/>
              </a:rPr>
              <a:t>About 1 in every 6 children</a:t>
            </a:r>
            <a:r>
              <a:rPr lang="en-US" sz="1200" baseline="0" dirty="0">
                <a:latin typeface="+mn-lt"/>
                <a:cs typeface="Arial" panose="020B0604020202020204" pitchFamily="34" charset="0"/>
              </a:rPr>
              <a:t> has been identified with a developmental disability according to the Centers for Disease Control. </a:t>
            </a:r>
            <a:endParaRPr lang="en-US" sz="1200" dirty="0">
              <a:latin typeface="+mn-lt"/>
              <a:cs typeface="Arial" panose="020B0604020202020204" pitchFamily="34" charset="0"/>
            </a:endParaRPr>
          </a:p>
          <a:p>
            <a:endParaRPr lang="en-US" sz="1200" dirty="0">
              <a:latin typeface="+mn-lt"/>
              <a:cs typeface="Arial" panose="020B0604020202020204" pitchFamily="34" charset="0"/>
            </a:endParaRPr>
          </a:p>
          <a:p>
            <a:r>
              <a:rPr lang="en-US" sz="1200" dirty="0">
                <a:latin typeface="+mn-lt"/>
                <a:cs typeface="Arial" panose="020B0604020202020204" pitchFamily="34" charset="0"/>
              </a:rPr>
              <a:t>These high numbers show that our families, schools, and communities </a:t>
            </a:r>
            <a:r>
              <a:rPr lang="en-US" sz="1200" u="sng" dirty="0">
                <a:latin typeface="+mn-lt"/>
                <a:cs typeface="Arial" panose="020B0604020202020204" pitchFamily="34" charset="0"/>
              </a:rPr>
              <a:t>are </a:t>
            </a:r>
            <a:r>
              <a:rPr lang="en-US" sz="1200" dirty="0">
                <a:latin typeface="+mn-lt"/>
                <a:cs typeface="Arial" panose="020B0604020202020204" pitchFamily="34" charset="0"/>
              </a:rPr>
              <a:t>touched by various</a:t>
            </a:r>
            <a:r>
              <a:rPr lang="en-US" sz="1200" baseline="0" dirty="0">
                <a:latin typeface="+mn-lt"/>
                <a:cs typeface="Arial" panose="020B0604020202020204" pitchFamily="34" charset="0"/>
              </a:rPr>
              <a:t> disabilities. You are likely to have many opportunities to interact with people with disabilities in your everyday work and lives. </a:t>
            </a: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13</a:t>
            </a:fld>
            <a:endParaRPr lang="en-US" dirty="0"/>
          </a:p>
        </p:txBody>
      </p:sp>
    </p:spTree>
    <p:extLst>
      <p:ext uri="{BB962C8B-B14F-4D97-AF65-F5344CB8AC3E}">
        <p14:creationId xmlns:p14="http://schemas.microsoft.com/office/powerpoint/2010/main" val="2658834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09.16.01	Identify why it is important for officers to be aware of people with an I/DD, the prevalence of I/DD, and the need to reduce stigma</a:t>
            </a:r>
          </a:p>
          <a:p>
            <a:endParaRPr lang="en-US" sz="1200" dirty="0">
              <a:latin typeface="+mn-lt"/>
              <a:cs typeface="Arial" panose="020B0604020202020204" pitchFamily="34" charset="0"/>
            </a:endParaRPr>
          </a:p>
          <a:p>
            <a:endParaRPr lang="en-US" sz="1200" dirty="0">
              <a:latin typeface="+mn-lt"/>
              <a:cs typeface="Arial" panose="020B0604020202020204" pitchFamily="34" charset="0"/>
            </a:endParaRPr>
          </a:p>
          <a:p>
            <a:r>
              <a:rPr lang="en-US" sz="1200" dirty="0">
                <a:latin typeface="+mn-lt"/>
                <a:cs typeface="Arial" panose="020B0604020202020204" pitchFamily="34" charset="0"/>
              </a:rPr>
              <a:t>Before discussing how intellectual or developmental disabilities may impact a person’s interactions with law enforcement, it is important to consider our own personal perceptions of disability. </a:t>
            </a:r>
          </a:p>
          <a:p>
            <a:endParaRPr lang="en-US" sz="1200" dirty="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Too often, we mistakenly view people with disabilities as “outside of” the norm . . . to the point of exclusion. </a:t>
            </a:r>
            <a:r>
              <a:rPr lang="en-US" sz="1200" baseline="0" dirty="0">
                <a:latin typeface="+mn-lt"/>
                <a:cs typeface="Arial" panose="020B0604020202020204" pitchFamily="34" charset="0"/>
              </a:rPr>
              <a:t> Assumptions are often made based on how a person looks, talks, or moves.</a:t>
            </a:r>
            <a:endParaRPr lang="en-US" sz="1200" dirty="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n-lt"/>
              <a:cs typeface="Arial" panose="020B0604020202020204" pitchFamily="34" charset="0"/>
            </a:endParaRPr>
          </a:p>
          <a:p>
            <a:r>
              <a:rPr lang="en-US" sz="1200" dirty="0">
                <a:latin typeface="+mn-lt"/>
                <a:cs typeface="Arial" panose="020B0604020202020204" pitchFamily="34" charset="0"/>
              </a:rPr>
              <a:t>In</a:t>
            </a:r>
            <a:r>
              <a:rPr lang="en-US" sz="1200" baseline="0" dirty="0">
                <a:latin typeface="+mn-lt"/>
                <a:cs typeface="Arial" panose="020B0604020202020204" pitchFamily="34" charset="0"/>
              </a:rPr>
              <a:t> any presentation about a “group” of people, it is easy to make generalizations. Though we may reference “people with [this]or[that],” we recognize that every person is different. </a:t>
            </a:r>
          </a:p>
          <a:p>
            <a:endParaRPr lang="en-US" sz="1200" baseline="0" dirty="0">
              <a:latin typeface="+mn-lt"/>
              <a:cs typeface="Arial" panose="020B0604020202020204" pitchFamily="34" charset="0"/>
            </a:endParaRPr>
          </a:p>
          <a:p>
            <a:r>
              <a:rPr lang="en-US" sz="1200" baseline="0" dirty="0">
                <a:latin typeface="+mn-lt"/>
                <a:cs typeface="Arial" panose="020B0604020202020204" pitchFamily="34" charset="0"/>
              </a:rPr>
              <a:t>Terms like “high functioning” or “low functioning” can be ambiguous because there is not one definition for each of those terms. It’s like saying someone is talented.  Talented in everything, or just in one specific area?</a:t>
            </a:r>
          </a:p>
          <a:p>
            <a:endParaRPr lang="en-US" sz="1200" baseline="0" dirty="0">
              <a:latin typeface="+mn-lt"/>
              <a:cs typeface="Arial" panose="020B0604020202020204" pitchFamily="34" charset="0"/>
            </a:endParaRPr>
          </a:p>
          <a:p>
            <a:r>
              <a:rPr lang="en-US" sz="1200" baseline="0" dirty="0">
                <a:latin typeface="+mn-lt"/>
                <a:cs typeface="Arial" panose="020B0604020202020204" pitchFamily="34" charset="0"/>
              </a:rPr>
              <a:t>High functioning in self-help skills, but low functioning in math? Rather than use such terms, we should view people with disabilities in the same way we view everyone else—with a wide range of abilities, skills, and talents, as well as a wide range of challenges.</a:t>
            </a:r>
          </a:p>
          <a:p>
            <a:endParaRPr lang="en-US" sz="1200" dirty="0">
              <a:latin typeface="+mn-lt"/>
              <a:cs typeface="Arial" panose="020B0604020202020204" pitchFamily="34" charset="0"/>
            </a:endParaRPr>
          </a:p>
          <a:p>
            <a:r>
              <a:rPr lang="en-US" sz="1200" dirty="0">
                <a:latin typeface="+mn-lt"/>
                <a:cs typeface="Arial" panose="020B0604020202020204" pitchFamily="34" charset="0"/>
              </a:rPr>
              <a:t>Many people with disabilities live very independent lives, work, go to college or trade schools, marry, parent, and enjoy their communities, </a:t>
            </a:r>
            <a:r>
              <a:rPr lang="en-US" sz="1200" i="1" dirty="0">
                <a:latin typeface="+mn-lt"/>
                <a:cs typeface="Arial" panose="020B0604020202020204" pitchFamily="34" charset="0"/>
              </a:rPr>
              <a:t>just like</a:t>
            </a:r>
            <a:r>
              <a:rPr lang="en-US" sz="1200" dirty="0">
                <a:latin typeface="+mn-lt"/>
                <a:cs typeface="Arial" panose="020B0604020202020204" pitchFamily="34" charset="0"/>
              </a:rPr>
              <a:t> people without disabilities.</a:t>
            </a:r>
          </a:p>
          <a:p>
            <a:endParaRPr lang="en-US" sz="1200" dirty="0">
              <a:latin typeface="+mn-lt"/>
              <a:cs typeface="Arial" panose="020B0604020202020204" pitchFamily="34" charset="0"/>
            </a:endParaRPr>
          </a:p>
          <a:p>
            <a:endParaRPr lang="en-US" dirty="0">
              <a:latin typeface="+mn-lt"/>
            </a:endParaRP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14</a:t>
            </a:fld>
            <a:endParaRPr lang="en-US" dirty="0"/>
          </a:p>
        </p:txBody>
      </p:sp>
    </p:spTree>
    <p:extLst>
      <p:ext uri="{BB962C8B-B14F-4D97-AF65-F5344CB8AC3E}">
        <p14:creationId xmlns:p14="http://schemas.microsoft.com/office/powerpoint/2010/main" val="582032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09.16.02	Identify what is meant by hidden disabilities</a:t>
            </a:r>
          </a:p>
          <a:p>
            <a:r>
              <a:rPr lang="en-US" sz="1200" b="0" i="1" u="none" baseline="0" dirty="0">
                <a:latin typeface="+mn-lt"/>
                <a:cs typeface="Arial" panose="020B0604020202020204" pitchFamily="34" charset="0"/>
              </a:rPr>
              <a:t>09.16.03	Describe general behaviors associated with persons with I/DD</a:t>
            </a:r>
          </a:p>
          <a:p>
            <a:endParaRPr lang="en-US" sz="1200" dirty="0">
              <a:latin typeface="+mn-lt"/>
              <a:cs typeface="Arial" panose="020B0604020202020204" pitchFamily="34" charset="0"/>
            </a:endParaRPr>
          </a:p>
          <a:p>
            <a:endParaRPr lang="en-US" sz="1200" dirty="0">
              <a:latin typeface="+mn-lt"/>
              <a:cs typeface="Arial" panose="020B0604020202020204" pitchFamily="34" charset="0"/>
            </a:endParaRPr>
          </a:p>
          <a:p>
            <a:r>
              <a:rPr lang="en-US" sz="1200" dirty="0">
                <a:latin typeface="+mn-lt"/>
                <a:cs typeface="Arial" panose="020B0604020202020204" pitchFamily="34" charset="0"/>
              </a:rPr>
              <a:t>Developmental disabilities</a:t>
            </a:r>
            <a:r>
              <a:rPr lang="en-US" sz="1200" baseline="0" dirty="0">
                <a:latin typeface="+mn-lt"/>
                <a:cs typeface="Arial" panose="020B0604020202020204" pitchFamily="34" charset="0"/>
              </a:rPr>
              <a:t> generally impact five core areas:</a:t>
            </a:r>
          </a:p>
          <a:p>
            <a:endParaRPr lang="en-US" sz="1200" dirty="0">
              <a:latin typeface="+mn-lt"/>
              <a:cs typeface="Arial" panose="020B0604020202020204" pitchFamily="34" charset="0"/>
            </a:endParaRPr>
          </a:p>
          <a:p>
            <a:r>
              <a:rPr lang="en-US" sz="1200" dirty="0">
                <a:latin typeface="+mn-lt"/>
                <a:cs typeface="Arial" panose="020B0604020202020204" pitchFamily="34" charset="0"/>
              </a:rPr>
              <a:t>Communication</a:t>
            </a:r>
          </a:p>
          <a:p>
            <a:r>
              <a:rPr lang="en-US" sz="1200" dirty="0">
                <a:latin typeface="+mn-lt"/>
                <a:cs typeface="Arial" panose="020B0604020202020204" pitchFamily="34" charset="0"/>
              </a:rPr>
              <a:t>Language processing</a:t>
            </a:r>
          </a:p>
          <a:p>
            <a:r>
              <a:rPr lang="en-US" sz="1200" dirty="0">
                <a:latin typeface="+mn-lt"/>
                <a:cs typeface="Arial" panose="020B0604020202020204" pitchFamily="34" charset="0"/>
              </a:rPr>
              <a:t>Sensory processing</a:t>
            </a:r>
          </a:p>
          <a:p>
            <a:r>
              <a:rPr lang="en-US" sz="1200" dirty="0">
                <a:latin typeface="+mn-lt"/>
                <a:cs typeface="Arial" panose="020B0604020202020204" pitchFamily="34" charset="0"/>
              </a:rPr>
              <a:t>Social interaction</a:t>
            </a:r>
          </a:p>
          <a:p>
            <a:r>
              <a:rPr lang="en-US" sz="1200" dirty="0">
                <a:latin typeface="+mn-lt"/>
                <a:cs typeface="Arial" panose="020B0604020202020204" pitchFamily="34" charset="0"/>
              </a:rPr>
              <a:t>Behavior   </a:t>
            </a:r>
          </a:p>
        </p:txBody>
      </p:sp>
      <p:sp>
        <p:nvSpPr>
          <p:cNvPr id="4" name="Slide Number Placeholder 3"/>
          <p:cNvSpPr>
            <a:spLocks noGrp="1"/>
          </p:cNvSpPr>
          <p:nvPr>
            <p:ph type="sldNum" sz="quarter" idx="10"/>
          </p:nvPr>
        </p:nvSpPr>
        <p:spPr/>
        <p:txBody>
          <a:bodyPr/>
          <a:lstStyle/>
          <a:p>
            <a:fld id="{02C24529-E252-4424-AEA4-82F80A59A729}" type="slidenum">
              <a:rPr lang="en-US" smtClean="0"/>
              <a:pPr/>
              <a:t>15</a:t>
            </a:fld>
            <a:endParaRPr lang="en-US" dirty="0"/>
          </a:p>
        </p:txBody>
      </p:sp>
    </p:spTree>
    <p:extLst>
      <p:ext uri="{BB962C8B-B14F-4D97-AF65-F5344CB8AC3E}">
        <p14:creationId xmlns:p14="http://schemas.microsoft.com/office/powerpoint/2010/main" val="2183196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09.16.03	Describe general behaviors associated with persons with I/DD</a:t>
            </a:r>
          </a:p>
          <a:p>
            <a:endParaRPr lang="en-US" sz="1200" dirty="0">
              <a:latin typeface="+mn-lt"/>
            </a:endParaRPr>
          </a:p>
          <a:p>
            <a:endParaRPr lang="en-US" sz="1200" dirty="0">
              <a:latin typeface="+mn-lt"/>
            </a:endParaRPr>
          </a:p>
          <a:p>
            <a:r>
              <a:rPr lang="en-US" sz="1200" dirty="0">
                <a:latin typeface="+mn-lt"/>
              </a:rPr>
              <a:t>People communicate with the skills</a:t>
            </a:r>
            <a:r>
              <a:rPr lang="en-US" sz="1200" baseline="0" dirty="0">
                <a:latin typeface="+mn-lt"/>
              </a:rPr>
              <a:t> they have to convey their thoughts and emotions.</a:t>
            </a:r>
          </a:p>
          <a:p>
            <a:r>
              <a:rPr lang="en-US" sz="1200" dirty="0">
                <a:latin typeface="+mn-lt"/>
                <a:cs typeface="Arial" panose="020B0604020202020204" pitchFamily="34" charset="0"/>
              </a:rPr>
              <a:t>Someone with developmental disabilities may have fewer tools to express thoughts, emotions, and needs.</a:t>
            </a:r>
          </a:p>
          <a:p>
            <a:endParaRPr lang="en-US" sz="1200" dirty="0">
              <a:latin typeface="+mn-lt"/>
              <a:cs typeface="Arial" panose="020B0604020202020204" pitchFamily="34" charset="0"/>
            </a:endParaRPr>
          </a:p>
          <a:p>
            <a:r>
              <a:rPr lang="en-US" sz="1200" dirty="0">
                <a:latin typeface="+mn-lt"/>
                <a:cs typeface="Arial" panose="020B0604020202020204" pitchFamily="34" charset="0"/>
              </a:rPr>
              <a:t>When a</a:t>
            </a:r>
            <a:r>
              <a:rPr lang="en-US" sz="1200" baseline="0" dirty="0">
                <a:latin typeface="+mn-lt"/>
                <a:cs typeface="Arial" panose="020B0604020202020204" pitchFamily="34" charset="0"/>
              </a:rPr>
              <a:t> person cannot verbally communicate, or their communication is not easily understood, they communicate with nonverbal language, such as body language, facial expressions, and actions. </a:t>
            </a:r>
          </a:p>
          <a:p>
            <a:endParaRPr lang="en-US" sz="1200" baseline="0" dirty="0">
              <a:latin typeface="+mn-lt"/>
              <a:cs typeface="Arial" panose="020B0604020202020204" pitchFamily="34" charset="0"/>
            </a:endParaRPr>
          </a:p>
          <a:p>
            <a:r>
              <a:rPr lang="en-US" sz="1200" baseline="0" dirty="0">
                <a:latin typeface="+mn-lt"/>
                <a:cs typeface="Arial" panose="020B0604020202020204" pitchFamily="34" charset="0"/>
              </a:rPr>
              <a:t>Imagine trying to communicate frustration, pain, or other emotions without using spoken language. </a:t>
            </a:r>
          </a:p>
          <a:p>
            <a:endParaRPr lang="en-US" sz="1200" baseline="0"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16</a:t>
            </a:fld>
            <a:endParaRPr lang="en-US" dirty="0"/>
          </a:p>
        </p:txBody>
      </p:sp>
    </p:spTree>
    <p:extLst>
      <p:ext uri="{BB962C8B-B14F-4D97-AF65-F5344CB8AC3E}">
        <p14:creationId xmlns:p14="http://schemas.microsoft.com/office/powerpoint/2010/main" val="2799668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09.16.03	Describe general behaviors associated with persons with I/DD</a:t>
            </a:r>
          </a:p>
          <a:p>
            <a:endParaRPr lang="en-US" dirty="0">
              <a:latin typeface="+mn-lt"/>
              <a:cs typeface="Arial" panose="020B0604020202020204" pitchFamily="34" charset="0"/>
            </a:endParaRPr>
          </a:p>
          <a:p>
            <a:endParaRPr lang="en-US" dirty="0">
              <a:latin typeface="+mn-lt"/>
              <a:cs typeface="Arial" panose="020B0604020202020204" pitchFamily="34" charset="0"/>
            </a:endParaRPr>
          </a:p>
          <a:p>
            <a:r>
              <a:rPr lang="en-US" dirty="0">
                <a:latin typeface="+mn-lt"/>
                <a:cs typeface="Arial" panose="020B0604020202020204" pitchFamily="34" charset="0"/>
              </a:rPr>
              <a:t>Common communication challenges: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mn-lt"/>
                <a:cs typeface="Arial" panose="020B0604020202020204" pitchFamily="34" charset="0"/>
              </a:rPr>
              <a:t>--atypical communication patterns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mn-lt"/>
                <a:cs typeface="Arial" panose="020B0604020202020204" pitchFamily="34" charset="0"/>
              </a:rPr>
              <a:t>--greater difficulty with expressive language than receptive language</a:t>
            </a:r>
            <a:r>
              <a:rPr lang="en-US" baseline="0" dirty="0">
                <a:latin typeface="+mn-lt"/>
                <a:cs typeface="Arial" panose="020B0604020202020204" pitchFamily="34" charset="0"/>
              </a:rPr>
              <a:t> – may understand what is being said (receptively) but may not be able to communicate their thoughts (expressive)</a:t>
            </a:r>
            <a:endParaRPr lang="en-US" dirty="0">
              <a:latin typeface="+mn-lt"/>
              <a:cs typeface="Arial" panose="020B0604020202020204" pitchFamily="34" charset="0"/>
            </a:endParaRPr>
          </a:p>
          <a:p>
            <a:r>
              <a:rPr lang="en-US" dirty="0">
                <a:latin typeface="+mn-lt"/>
                <a:cs typeface="Arial" panose="020B0604020202020204" pitchFamily="34" charset="0"/>
              </a:rPr>
              <a:t>--slurred speech</a:t>
            </a:r>
          </a:p>
          <a:p>
            <a:r>
              <a:rPr lang="en-US" dirty="0">
                <a:solidFill>
                  <a:schemeClr val="tx1"/>
                </a:solidFill>
                <a:latin typeface="+mn-lt"/>
                <a:cs typeface="Arial" panose="020B0604020202020204" pitchFamily="34" charset="0"/>
              </a:rPr>
              <a:t>--</a:t>
            </a:r>
            <a:r>
              <a:rPr lang="en-US" dirty="0">
                <a:solidFill>
                  <a:srgbClr val="FF0000"/>
                </a:solidFill>
                <a:latin typeface="+mn-lt"/>
                <a:cs typeface="Arial" panose="020B0604020202020204" pitchFamily="34" charset="0"/>
              </a:rPr>
              <a:t>apraxia – a</a:t>
            </a:r>
            <a:r>
              <a:rPr lang="en-US" baseline="0" dirty="0">
                <a:solidFill>
                  <a:srgbClr val="FF0000"/>
                </a:solidFill>
                <a:latin typeface="+mn-lt"/>
                <a:cs typeface="Arial" panose="020B0604020202020204" pitchFamily="34" charset="0"/>
              </a:rPr>
              <a:t> motor-speech disorder resulting in slurred or unintelligible speech, similar to how someone is affected by stroke or cerebral palsy.</a:t>
            </a:r>
            <a:endParaRPr lang="en-US" dirty="0">
              <a:solidFill>
                <a:srgbClr val="FF0000"/>
              </a:solidFill>
              <a:latin typeface="+mn-lt"/>
              <a:cs typeface="Arial" panose="020B0604020202020204" pitchFamily="34" charset="0"/>
            </a:endParaRPr>
          </a:p>
          <a:p>
            <a:r>
              <a:rPr lang="en-US" dirty="0">
                <a:latin typeface="+mn-lt"/>
                <a:cs typeface="Arial" panose="020B0604020202020204" pitchFamily="34" charset="0"/>
              </a:rPr>
              <a:t>--challenges interpreting nonverbal signals</a:t>
            </a:r>
          </a:p>
          <a:p>
            <a:endParaRPr lang="en-US" dirty="0">
              <a:latin typeface="+mn-lt"/>
            </a:endParaRP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17</a:t>
            </a:fld>
            <a:endParaRPr lang="en-US" dirty="0"/>
          </a:p>
        </p:txBody>
      </p:sp>
    </p:spTree>
    <p:extLst>
      <p:ext uri="{BB962C8B-B14F-4D97-AF65-F5344CB8AC3E}">
        <p14:creationId xmlns:p14="http://schemas.microsoft.com/office/powerpoint/2010/main" val="1097163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09.16.03	Describe general behaviors associated with persons with I/DD</a:t>
            </a:r>
          </a:p>
          <a:p>
            <a:endParaRPr lang="en-US" sz="1200" dirty="0">
              <a:latin typeface="+mn-lt"/>
              <a:cs typeface="Arial" panose="020B0604020202020204" pitchFamily="34" charset="0"/>
            </a:endParaRPr>
          </a:p>
          <a:p>
            <a:endParaRPr lang="en-US" sz="1200" dirty="0">
              <a:latin typeface="+mn-lt"/>
              <a:cs typeface="Arial" panose="020B0604020202020204" pitchFamily="34" charset="0"/>
            </a:endParaRPr>
          </a:p>
          <a:p>
            <a:r>
              <a:rPr lang="en-US" sz="1200" dirty="0">
                <a:latin typeface="+mn-lt"/>
                <a:cs typeface="Arial" panose="020B0604020202020204" pitchFamily="34" charset="0"/>
              </a:rPr>
              <a:t>Language Processing Challenges: </a:t>
            </a:r>
          </a:p>
          <a:p>
            <a:r>
              <a:rPr lang="en-US" sz="1200" dirty="0">
                <a:latin typeface="+mn-lt"/>
                <a:cs typeface="Arial" panose="020B0604020202020204" pitchFamily="34" charset="0"/>
              </a:rPr>
              <a:t>Officers should be aware that interactions with people with developmental disabilities will require more time due to the manner in which the person may understand, process</a:t>
            </a:r>
            <a:r>
              <a:rPr lang="en-US" sz="1200" baseline="0" dirty="0">
                <a:latin typeface="+mn-lt"/>
                <a:cs typeface="Arial" panose="020B0604020202020204" pitchFamily="34" charset="0"/>
              </a:rPr>
              <a:t> language,</a:t>
            </a:r>
            <a:r>
              <a:rPr lang="en-US" sz="1200" dirty="0">
                <a:latin typeface="+mn-lt"/>
                <a:cs typeface="Arial" panose="020B0604020202020204" pitchFamily="34" charset="0"/>
              </a:rPr>
              <a:t> and communicate.</a:t>
            </a:r>
          </a:p>
          <a:p>
            <a:endParaRPr lang="en-US" sz="1200" dirty="0">
              <a:latin typeface="+mn-lt"/>
              <a:cs typeface="Arial" panose="020B0604020202020204" pitchFamily="34" charset="0"/>
            </a:endParaRPr>
          </a:p>
          <a:p>
            <a:r>
              <a:rPr lang="en-US" sz="1200" b="1" dirty="0">
                <a:latin typeface="+mn-lt"/>
                <a:cs typeface="Arial" panose="020B0604020202020204" pitchFamily="34" charset="0"/>
              </a:rPr>
              <a:t>[put 20 seconds on your phone’s timer; let the timer countdown 20 seconds.]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This is how long it may take someone to understand </a:t>
            </a:r>
            <a:r>
              <a:rPr lang="en-US" sz="1200" u="sng" dirty="0">
                <a:latin typeface="+mn-lt"/>
                <a:cs typeface="Arial" panose="020B0604020202020204" pitchFamily="34" charset="0"/>
              </a:rPr>
              <a:t>one</a:t>
            </a:r>
            <a:r>
              <a:rPr lang="en-US" sz="1200" dirty="0">
                <a:latin typeface="+mn-lt"/>
                <a:cs typeface="Arial" panose="020B0604020202020204" pitchFamily="34" charset="0"/>
              </a:rPr>
              <a:t> question you have asked or direction given. </a:t>
            </a:r>
          </a:p>
          <a:p>
            <a:endParaRPr lang="en-US" sz="1200" dirty="0">
              <a:latin typeface="+mn-lt"/>
              <a:cs typeface="Arial" panose="020B0604020202020204" pitchFamily="34" charset="0"/>
            </a:endParaRPr>
          </a:p>
          <a:p>
            <a:r>
              <a:rPr lang="en-US" sz="1200" dirty="0">
                <a:latin typeface="+mn-lt"/>
                <a:cs typeface="Arial" panose="020B0604020202020204" pitchFamily="34" charset="0"/>
              </a:rPr>
              <a:t>Think about how impatient you may become in 20 seconds. </a:t>
            </a:r>
          </a:p>
          <a:p>
            <a:r>
              <a:rPr lang="en-US" sz="1200" dirty="0">
                <a:latin typeface="+mn-lt"/>
                <a:cs typeface="Arial" panose="020B0604020202020204" pitchFamily="34" charset="0"/>
              </a:rPr>
              <a:t>Would you likely repeat your question, ask another, ask several other questions in that 20 seconds if you got no response?</a:t>
            </a:r>
          </a:p>
          <a:p>
            <a:endParaRPr lang="en-US" sz="1200" dirty="0">
              <a:latin typeface="+mn-lt"/>
              <a:cs typeface="Arial" panose="020B0604020202020204" pitchFamily="34" charset="0"/>
            </a:endParaRPr>
          </a:p>
          <a:p>
            <a:endParaRPr lang="en-US" sz="1200"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18</a:t>
            </a:fld>
            <a:endParaRPr lang="en-US" dirty="0"/>
          </a:p>
        </p:txBody>
      </p:sp>
    </p:spTree>
    <p:extLst>
      <p:ext uri="{BB962C8B-B14F-4D97-AF65-F5344CB8AC3E}">
        <p14:creationId xmlns:p14="http://schemas.microsoft.com/office/powerpoint/2010/main" val="1899896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09.16.03	Describe general behaviors associated with persons with I/DD</a:t>
            </a:r>
          </a:p>
          <a:p>
            <a:endParaRPr lang="en-US" dirty="0"/>
          </a:p>
          <a:p>
            <a:endParaRPr lang="en-US" dirty="0"/>
          </a:p>
          <a:p>
            <a:r>
              <a:rPr lang="en-US" dirty="0"/>
              <a:t>When interacting with a person with a developmental disability, as anxiety increases, the ability to process language  decreases. </a:t>
            </a: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19</a:t>
            </a:fld>
            <a:endParaRPr lang="en-US" dirty="0"/>
          </a:p>
        </p:txBody>
      </p:sp>
    </p:spTree>
    <p:extLst>
      <p:ext uri="{BB962C8B-B14F-4D97-AF65-F5344CB8AC3E}">
        <p14:creationId xmlns:p14="http://schemas.microsoft.com/office/powerpoint/2010/main" val="3149660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rPr>
              <a:t>Invite audience to answer the question:  </a:t>
            </a:r>
          </a:p>
          <a:p>
            <a:r>
              <a:rPr lang="en-US" b="1" dirty="0">
                <a:latin typeface="+mn-lt"/>
              </a:rPr>
              <a:t>Have you ever known someone or had an interaction with someone with an intellectual disability</a:t>
            </a:r>
            <a:r>
              <a:rPr lang="en-US" b="1" baseline="0" dirty="0">
                <a:latin typeface="+mn-lt"/>
              </a:rPr>
              <a:t> </a:t>
            </a:r>
            <a:r>
              <a:rPr lang="en-US" b="1" dirty="0">
                <a:latin typeface="+mn-lt"/>
              </a:rPr>
              <a:t>or a developmental disability?</a:t>
            </a:r>
          </a:p>
          <a:p>
            <a:r>
              <a:rPr lang="en-US" b="1" dirty="0">
                <a:latin typeface="+mn-lt"/>
              </a:rPr>
              <a:t>If so, what was your experience, what was the interaction?</a:t>
            </a:r>
          </a:p>
          <a:p>
            <a:r>
              <a:rPr lang="en-US" b="1" dirty="0">
                <a:latin typeface="+mn-lt"/>
              </a:rPr>
              <a:t> </a:t>
            </a:r>
            <a:endParaRPr lang="en-US" dirty="0">
              <a:latin typeface="+mn-lt"/>
            </a:endParaRPr>
          </a:p>
          <a:p>
            <a:r>
              <a:rPr lang="en-US" dirty="0">
                <a:latin typeface="+mn-lt"/>
              </a:rPr>
              <a:t>People with disabilities live, work, and participate in </a:t>
            </a:r>
            <a:r>
              <a:rPr lang="en-US" b="1" dirty="0">
                <a:latin typeface="+mn-lt"/>
              </a:rPr>
              <a:t>our</a:t>
            </a:r>
            <a:r>
              <a:rPr lang="en-US" dirty="0">
                <a:latin typeface="+mn-lt"/>
              </a:rPr>
              <a:t> community. </a:t>
            </a:r>
          </a:p>
          <a:p>
            <a:r>
              <a:rPr lang="en-US" dirty="0">
                <a:latin typeface="+mn-lt"/>
              </a:rPr>
              <a:t>We live among people with developmental disabilities whether we know it or not. </a:t>
            </a:r>
          </a:p>
          <a:p>
            <a:endParaRPr lang="en-US" dirty="0">
              <a:latin typeface="+mn-lt"/>
            </a:endParaRPr>
          </a:p>
          <a:p>
            <a:r>
              <a:rPr lang="en-US" dirty="0">
                <a:latin typeface="+mn-lt"/>
              </a:rPr>
              <a:t>While some</a:t>
            </a:r>
            <a:r>
              <a:rPr lang="en-US" baseline="0" dirty="0">
                <a:latin typeface="+mn-lt"/>
              </a:rPr>
              <a:t> may assume that </a:t>
            </a:r>
            <a:r>
              <a:rPr lang="en-US" dirty="0">
                <a:latin typeface="+mn-lt"/>
              </a:rPr>
              <a:t>all people with an intellectual or developmental disability live in special settings,</a:t>
            </a:r>
            <a:r>
              <a:rPr lang="en-US" baseline="0" dirty="0">
                <a:latin typeface="+mn-lt"/>
              </a:rPr>
              <a:t> that’s not the reality.</a:t>
            </a:r>
          </a:p>
          <a:p>
            <a:endParaRPr lang="en-US" dirty="0">
              <a:latin typeface="+mn-lt"/>
            </a:endParaRPr>
          </a:p>
          <a:p>
            <a:r>
              <a:rPr lang="en-US" dirty="0">
                <a:latin typeface="+mn-lt"/>
              </a:rPr>
              <a:t>The</a:t>
            </a:r>
            <a:r>
              <a:rPr lang="en-US" baseline="0" dirty="0">
                <a:latin typeface="+mn-lt"/>
              </a:rPr>
              <a:t> reality is that</a:t>
            </a:r>
            <a:r>
              <a:rPr lang="en-US" dirty="0">
                <a:latin typeface="+mn-lt"/>
              </a:rPr>
              <a:t> more than 75% of adults with developmental disabilities live in their family home. The other 25% live in group homes or other</a:t>
            </a:r>
            <a:r>
              <a:rPr lang="en-US" baseline="0" dirty="0">
                <a:latin typeface="+mn-lt"/>
              </a:rPr>
              <a:t> settings.  </a:t>
            </a:r>
          </a:p>
          <a:p>
            <a:r>
              <a:rPr lang="en-US" baseline="0" dirty="0">
                <a:latin typeface="+mn-lt"/>
              </a:rPr>
              <a:t>But </a:t>
            </a:r>
            <a:r>
              <a:rPr lang="en-US" b="1" baseline="0" dirty="0">
                <a:latin typeface="+mn-lt"/>
              </a:rPr>
              <a:t>ALL live </a:t>
            </a:r>
            <a:r>
              <a:rPr lang="en-US" b="1" i="0" u="sng" dirty="0">
                <a:latin typeface="+mn-lt"/>
              </a:rPr>
              <a:t>in our community</a:t>
            </a:r>
            <a:r>
              <a:rPr lang="en-US" b="1" i="1" dirty="0">
                <a:latin typeface="+mn-lt"/>
              </a:rPr>
              <a:t>. </a:t>
            </a:r>
            <a:endParaRPr lang="en-US" b="1" dirty="0">
              <a:latin typeface="+mn-lt"/>
            </a:endParaRPr>
          </a:p>
          <a:p>
            <a:r>
              <a:rPr lang="en-US" dirty="0">
                <a:latin typeface="+mn-lt"/>
              </a:rPr>
              <a:t> </a:t>
            </a:r>
          </a:p>
          <a:p>
            <a:r>
              <a:rPr lang="en-US" dirty="0">
                <a:latin typeface="+mn-lt"/>
              </a:rPr>
              <a:t>With greater community inclusion of people with disabilities, there comes a need for greater awareness.  </a:t>
            </a:r>
          </a:p>
          <a:p>
            <a:endParaRPr lang="en-US" dirty="0">
              <a:latin typeface="+mn-lt"/>
            </a:endParaRPr>
          </a:p>
          <a:p>
            <a:r>
              <a:rPr lang="en-US" dirty="0">
                <a:latin typeface="+mn-lt"/>
              </a:rPr>
              <a:t> </a:t>
            </a: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a:t>
            </a:fld>
            <a:endParaRPr lang="en-US" dirty="0"/>
          </a:p>
        </p:txBody>
      </p:sp>
    </p:spTree>
    <p:extLst>
      <p:ext uri="{BB962C8B-B14F-4D97-AF65-F5344CB8AC3E}">
        <p14:creationId xmlns:p14="http://schemas.microsoft.com/office/powerpoint/2010/main" val="29574513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09.16.03	Describe general behaviors associated with persons with I/DD</a:t>
            </a:r>
          </a:p>
          <a:p>
            <a:endParaRPr lang="en-US" b="1" dirty="0"/>
          </a:p>
          <a:p>
            <a:endParaRPr lang="en-US" b="1" dirty="0"/>
          </a:p>
          <a:p>
            <a:r>
              <a:rPr lang="en-US" b="1" dirty="0"/>
              <a:t>The Fox Story</a:t>
            </a:r>
            <a:endParaRPr lang="en-US" b="0" dirty="0"/>
          </a:p>
          <a:p>
            <a:r>
              <a:rPr lang="en-US" b="0" dirty="0"/>
              <a:t>This</a:t>
            </a:r>
            <a:r>
              <a:rPr lang="en-US" b="0" baseline="0" dirty="0"/>
              <a:t> is a group activity to illustrate again that communication for people with autism may take more time because it is a cognitive task. It requires listening to what someone says, processing it, and then responding to it.</a:t>
            </a:r>
          </a:p>
          <a:p>
            <a:endParaRPr lang="en-US" b="0" baseline="0" dirty="0"/>
          </a:p>
          <a:p>
            <a:r>
              <a:rPr lang="en-US" b="0" baseline="0" dirty="0"/>
              <a:t>I will begin with the sentence “The red fox jumped over the fence.” </a:t>
            </a:r>
          </a:p>
          <a:p>
            <a:r>
              <a:rPr lang="en-US" b="0" baseline="0" dirty="0"/>
              <a:t>When I call on you, simply add to the sentence, and we’ll create a story together.</a:t>
            </a:r>
          </a:p>
          <a:p>
            <a:r>
              <a:rPr lang="en-US" b="1" baseline="0" dirty="0"/>
              <a:t>[go around the room and ask people to add to the sentence – no stress, no time limit]</a:t>
            </a:r>
          </a:p>
          <a:p>
            <a:endParaRPr lang="en-US" b="0" baseline="0" dirty="0"/>
          </a:p>
          <a:p>
            <a:r>
              <a:rPr lang="en-US" b="0" baseline="0" dirty="0"/>
              <a:t>Now, I am going to ask you to do the same thing, only this time faster, and this time you cannot use any words that have the letter “a” in them.</a:t>
            </a:r>
          </a:p>
          <a:p>
            <a:r>
              <a:rPr lang="en-US" b="0" baseline="0" dirty="0"/>
              <a:t>“The red fox jumped over the fence . . .”</a:t>
            </a:r>
          </a:p>
          <a:p>
            <a:r>
              <a:rPr lang="en-US" b="1" baseline="0" dirty="0"/>
              <a:t>[put some pressure on people to respond quickly; move from one person to the next at a fast pace]</a:t>
            </a:r>
          </a:p>
          <a:p>
            <a:r>
              <a:rPr lang="en-US" b="0" baseline="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Did</a:t>
            </a:r>
            <a:r>
              <a:rPr lang="en-US" baseline="0" dirty="0"/>
              <a:t> anyone’s anxiety increase?</a:t>
            </a:r>
            <a:endParaRPr lang="en-US" dirty="0"/>
          </a:p>
          <a:p>
            <a:endParaRPr lang="en-US" dirty="0"/>
          </a:p>
          <a:p>
            <a:r>
              <a:rPr lang="en-US" dirty="0"/>
              <a:t>As your anxiety increased, what did you notice</a:t>
            </a:r>
            <a:r>
              <a:rPr lang="en-US" baseline="0" dirty="0"/>
              <a:t> about your </a:t>
            </a:r>
            <a:r>
              <a:rPr lang="en-US" dirty="0"/>
              <a:t>communication?</a:t>
            </a:r>
          </a:p>
          <a:p>
            <a:r>
              <a:rPr lang="en-US" dirty="0"/>
              <a:t>--took longer</a:t>
            </a:r>
          </a:p>
          <a:p>
            <a:r>
              <a:rPr lang="en-US" dirty="0"/>
              <a:t>--sentences were shorter, less creative</a:t>
            </a:r>
          </a:p>
          <a:p>
            <a:r>
              <a:rPr lang="en-US" dirty="0"/>
              <a:t>--the process was more frustrating</a:t>
            </a:r>
          </a:p>
          <a:p>
            <a:endParaRPr lang="en-US" dirty="0"/>
          </a:p>
          <a:p>
            <a:r>
              <a:rPr lang="en-US" dirty="0"/>
              <a:t>Imagine how an officer’s presence alone may affect </a:t>
            </a:r>
            <a:r>
              <a:rPr lang="en-US" baseline="0" dirty="0"/>
              <a:t>a person who is struggling to process a situation. </a:t>
            </a:r>
            <a:endParaRPr lang="en-US" dirty="0"/>
          </a:p>
          <a:p>
            <a:endParaRPr lang="en-US" sz="1200"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20</a:t>
            </a:fld>
            <a:endParaRPr lang="en-US" dirty="0"/>
          </a:p>
        </p:txBody>
      </p:sp>
    </p:spTree>
    <p:extLst>
      <p:ext uri="{BB962C8B-B14F-4D97-AF65-F5344CB8AC3E}">
        <p14:creationId xmlns:p14="http://schemas.microsoft.com/office/powerpoint/2010/main" val="962126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09.16.03	Describe general behaviors associated with persons with I/DD</a:t>
            </a:r>
          </a:p>
          <a:p>
            <a:pPr marL="0" indent="0">
              <a:buNone/>
            </a:pPr>
            <a:endParaRPr lang="en-US" sz="1200" dirty="0">
              <a:latin typeface="Arial" panose="020B0604020202020204" pitchFamily="34" charset="0"/>
              <a:cs typeface="Arial" panose="020B0604020202020204" pitchFamily="34" charset="0"/>
            </a:endParaRPr>
          </a:p>
          <a:p>
            <a:pPr marL="0" indent="0">
              <a:buNone/>
            </a:pPr>
            <a:endParaRPr lang="en-US" sz="1200" dirty="0">
              <a:latin typeface="Arial" panose="020B0604020202020204" pitchFamily="34" charset="0"/>
              <a:cs typeface="Arial" panose="020B0604020202020204" pitchFamily="34" charset="0"/>
            </a:endParaRPr>
          </a:p>
          <a:p>
            <a:pPr marL="0" indent="0">
              <a:buNone/>
            </a:pPr>
            <a:r>
              <a:rPr lang="en-US" sz="1200" dirty="0">
                <a:latin typeface="Arial" panose="020B0604020202020204" pitchFamily="34" charset="0"/>
                <a:cs typeface="Arial" panose="020B0604020202020204" pitchFamily="34" charset="0"/>
              </a:rPr>
              <a:t>Echolalia—repeating what is said</a:t>
            </a:r>
          </a:p>
          <a:p>
            <a:pPr marL="0" indent="0">
              <a:buNone/>
            </a:pPr>
            <a:r>
              <a:rPr lang="en-US" sz="1200" dirty="0">
                <a:latin typeface="Arial" panose="020B0604020202020204" pitchFamily="34" charset="0"/>
                <a:cs typeface="Arial" panose="020B0604020202020204" pitchFamily="34" charset="0"/>
              </a:rPr>
              <a:t>For example, if</a:t>
            </a:r>
            <a:r>
              <a:rPr lang="en-US" sz="1200" baseline="0" dirty="0">
                <a:latin typeface="Arial" panose="020B0604020202020204" pitchFamily="34" charset="0"/>
                <a:cs typeface="Arial" panose="020B0604020202020204" pitchFamily="34" charset="0"/>
              </a:rPr>
              <a:t> you say “Hi young man. Are you ok?” the person may respond, “Hi young man. Are you ok?”</a:t>
            </a:r>
            <a:endParaRPr lang="en-US" sz="1200" dirty="0">
              <a:latin typeface="Arial" panose="020B0604020202020204" pitchFamily="34" charset="0"/>
              <a:cs typeface="Arial" panose="020B0604020202020204" pitchFamily="34" charset="0"/>
            </a:endParaRPr>
          </a:p>
          <a:p>
            <a:pPr marL="0" indent="0">
              <a:buNone/>
            </a:pPr>
            <a:endParaRPr lang="en-US" sz="1200" dirty="0">
              <a:latin typeface="Arial" panose="020B0604020202020204" pitchFamily="34" charset="0"/>
              <a:cs typeface="Arial" panose="020B0604020202020204" pitchFamily="34" charset="0"/>
            </a:endParaRPr>
          </a:p>
          <a:p>
            <a:pPr marL="0" indent="0">
              <a:buNone/>
            </a:pPr>
            <a:r>
              <a:rPr lang="en-US" sz="1200" dirty="0">
                <a:latin typeface="Arial" panose="020B0604020202020204" pitchFamily="34" charset="0"/>
                <a:cs typeface="Arial" panose="020B0604020202020204" pitchFamily="34" charset="0"/>
              </a:rPr>
              <a:t>Word retrieval -- difficulty formulating a response to questions, especially open-ended questions. The default may be a rote or irrelevant response that does not apply to or answer the question asked.</a:t>
            </a:r>
          </a:p>
          <a:p>
            <a:pPr marL="0" indent="0">
              <a:buNone/>
            </a:pPr>
            <a:r>
              <a:rPr lang="en-US" sz="1200" dirty="0">
                <a:latin typeface="Arial" panose="020B0604020202020204" pitchFamily="34" charset="0"/>
                <a:cs typeface="Arial" panose="020B0604020202020204" pitchFamily="34" charset="0"/>
              </a:rPr>
              <a:t>For example, if</a:t>
            </a:r>
            <a:r>
              <a:rPr lang="en-US" sz="1200" baseline="0" dirty="0">
                <a:latin typeface="Arial" panose="020B0604020202020204" pitchFamily="34" charset="0"/>
                <a:cs typeface="Arial" panose="020B0604020202020204" pitchFamily="34" charset="0"/>
              </a:rPr>
              <a:t> you ask someone who is obviously upset “are you upset?” they may respond “I feel fine.”  It is clear they are not, but in the moment that is their rote response.</a:t>
            </a:r>
          </a:p>
          <a:p>
            <a:pPr marL="0" indent="0">
              <a:buNone/>
            </a:pPr>
            <a:endParaRPr lang="en-US" sz="1200" baseline="0" dirty="0">
              <a:latin typeface="Arial" panose="020B0604020202020204" pitchFamily="34" charset="0"/>
              <a:cs typeface="Arial" panose="020B0604020202020204" pitchFamily="34" charset="0"/>
            </a:endParaRPr>
          </a:p>
          <a:p>
            <a:pPr marL="0" indent="0">
              <a:buNone/>
            </a:pPr>
            <a:r>
              <a:rPr lang="en-US" sz="1200" baseline="0" dirty="0">
                <a:latin typeface="Arial" panose="020B0604020202020204" pitchFamily="34" charset="0"/>
                <a:cs typeface="Arial" panose="020B0604020202020204" pitchFamily="34" charset="0"/>
              </a:rPr>
              <a:t>While some people are very capable of self-reporting—making an assessment of how they are doing—others may be very challenged to do so.</a:t>
            </a:r>
            <a:endParaRPr lang="en-US" sz="1200" dirty="0">
              <a:latin typeface="+mn-lt"/>
              <a:cs typeface="Arial" panose="020B0604020202020204" pitchFamily="34" charset="0"/>
            </a:endParaRPr>
          </a:p>
          <a:p>
            <a:endParaRPr lang="en-US" sz="1200"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21</a:t>
            </a:fld>
            <a:endParaRPr lang="en-US" dirty="0"/>
          </a:p>
        </p:txBody>
      </p:sp>
    </p:spTree>
    <p:extLst>
      <p:ext uri="{BB962C8B-B14F-4D97-AF65-F5344CB8AC3E}">
        <p14:creationId xmlns:p14="http://schemas.microsoft.com/office/powerpoint/2010/main" val="33877235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09.16.03	Describe general behaviors associated with persons with I/DD</a:t>
            </a:r>
          </a:p>
          <a:p>
            <a:r>
              <a:rPr lang="en-US" sz="1200" b="0" i="1" u="none" baseline="0" dirty="0">
                <a:latin typeface="+mn-lt"/>
                <a:cs typeface="Arial" panose="020B0604020202020204" pitchFamily="34" charset="0"/>
              </a:rPr>
              <a:t>09.16.04	Identify non-verbal distractions, both personal and environmental, that may affect an encounter with a person that has an I/DD</a:t>
            </a:r>
          </a:p>
          <a:p>
            <a:pPr defTabSz="931774"/>
            <a:endParaRPr lang="en-US" sz="1200" dirty="0">
              <a:latin typeface="+mn-lt"/>
              <a:cs typeface="Arial" panose="020B0604020202020204" pitchFamily="34" charset="0"/>
            </a:endParaRPr>
          </a:p>
          <a:p>
            <a:pPr defTabSz="931774"/>
            <a:endParaRPr lang="en-US" sz="1200" dirty="0">
              <a:latin typeface="+mn-lt"/>
              <a:cs typeface="Arial" panose="020B0604020202020204" pitchFamily="34" charset="0"/>
            </a:endParaRPr>
          </a:p>
          <a:p>
            <a:pPr defTabSz="931774"/>
            <a:r>
              <a:rPr lang="en-US" sz="1200" dirty="0">
                <a:latin typeface="+mn-lt"/>
                <a:cs typeface="Arial" panose="020B0604020202020204" pitchFamily="34" charset="0"/>
              </a:rPr>
              <a:t>Many people with developmental disabilities have different responses to the input their body receives through their five senses. </a:t>
            </a:r>
            <a:r>
              <a:rPr lang="en-US" sz="1200" b="1" dirty="0">
                <a:latin typeface="+mn-lt"/>
                <a:cs typeface="Arial" panose="020B0604020202020204" pitchFamily="34" charset="0"/>
              </a:rPr>
              <a:t>This can cause over- or under-sensitivity</a:t>
            </a:r>
            <a:r>
              <a:rPr lang="en-US" sz="1200" dirty="0">
                <a:latin typeface="+mn-lt"/>
                <a:cs typeface="Arial" panose="020B0604020202020204" pitchFamily="34" charset="0"/>
              </a:rPr>
              <a:t>. </a:t>
            </a:r>
          </a:p>
        </p:txBody>
      </p:sp>
      <p:sp>
        <p:nvSpPr>
          <p:cNvPr id="4" name="Slide Number Placeholder 3"/>
          <p:cNvSpPr>
            <a:spLocks noGrp="1"/>
          </p:cNvSpPr>
          <p:nvPr>
            <p:ph type="sldNum" sz="quarter" idx="10"/>
          </p:nvPr>
        </p:nvSpPr>
        <p:spPr/>
        <p:txBody>
          <a:bodyPr/>
          <a:lstStyle/>
          <a:p>
            <a:fld id="{02C24529-E252-4424-AEA4-82F80A59A729}" type="slidenum">
              <a:rPr lang="en-US" smtClean="0"/>
              <a:pPr/>
              <a:t>22</a:t>
            </a:fld>
            <a:endParaRPr lang="en-US" dirty="0"/>
          </a:p>
        </p:txBody>
      </p:sp>
    </p:spTree>
    <p:extLst>
      <p:ext uri="{BB962C8B-B14F-4D97-AF65-F5344CB8AC3E}">
        <p14:creationId xmlns:p14="http://schemas.microsoft.com/office/powerpoint/2010/main" val="16319085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09.16.03	Describe general behaviors associated with persons with I/DD</a:t>
            </a:r>
          </a:p>
          <a:p>
            <a:r>
              <a:rPr lang="en-US" sz="1200" b="0" i="1" u="none" baseline="0" dirty="0">
                <a:latin typeface="+mn-lt"/>
                <a:cs typeface="Arial" panose="020B0604020202020204" pitchFamily="34" charset="0"/>
              </a:rPr>
              <a:t>09.16.04	Identify non-verbal distractions, both personal and environmental, that may affect an encounter with a person that has an I/DD</a:t>
            </a:r>
          </a:p>
          <a:p>
            <a:endParaRPr lang="en-US" sz="1200" dirty="0">
              <a:latin typeface="+mn-lt"/>
              <a:cs typeface="Arial" panose="020B0604020202020204" pitchFamily="34" charset="0"/>
            </a:endParaRPr>
          </a:p>
          <a:p>
            <a:endParaRPr lang="en-US" sz="1200" dirty="0">
              <a:latin typeface="+mn-lt"/>
              <a:cs typeface="Arial" panose="020B0604020202020204" pitchFamily="34" charset="0"/>
            </a:endParaRPr>
          </a:p>
          <a:p>
            <a:r>
              <a:rPr lang="en-US" sz="1200" dirty="0">
                <a:latin typeface="+mn-lt"/>
                <a:cs typeface="Arial" panose="020B0604020202020204" pitchFamily="34" charset="0"/>
              </a:rPr>
              <a:t>Common sensory processing issues:</a:t>
            </a:r>
          </a:p>
          <a:p>
            <a:endParaRPr lang="en-US" sz="1200" dirty="0">
              <a:latin typeface="+mn-lt"/>
              <a:cs typeface="Arial" panose="020B0604020202020204" pitchFamily="34" charset="0"/>
            </a:endParaRPr>
          </a:p>
          <a:p>
            <a:r>
              <a:rPr lang="en-US" sz="1200" dirty="0">
                <a:latin typeface="+mn-lt"/>
                <a:cs typeface="Arial" panose="020B0604020202020204" pitchFamily="34" charset="0"/>
              </a:rPr>
              <a:t>--greater sensitivity to lights or sounds</a:t>
            </a:r>
          </a:p>
          <a:p>
            <a:r>
              <a:rPr lang="en-US" sz="1200" dirty="0">
                <a:latin typeface="+mn-lt"/>
                <a:cs typeface="Arial" panose="020B0604020202020204" pitchFamily="34" charset="0"/>
              </a:rPr>
              <a:t>--over-stimulation from the environment </a:t>
            </a:r>
            <a:r>
              <a:rPr lang="en-US" sz="1200" i="0" dirty="0">
                <a:latin typeface="+mn-lt"/>
                <a:cs typeface="Arial" panose="020B0604020202020204" pitchFamily="34" charset="0"/>
              </a:rPr>
              <a:t>may</a:t>
            </a:r>
            <a:r>
              <a:rPr lang="en-US" sz="1200" i="0" baseline="0" dirty="0">
                <a:latin typeface="+mn-lt"/>
                <a:cs typeface="Arial" panose="020B0604020202020204" pitchFamily="34" charset="0"/>
              </a:rPr>
              <a:t> result in pacing, rocking, </a:t>
            </a:r>
            <a:r>
              <a:rPr lang="en-US" sz="1200" dirty="0">
                <a:latin typeface="+mn-lt"/>
                <a:cs typeface="Arial" panose="020B0604020202020204" pitchFamily="34" charset="0"/>
              </a:rPr>
              <a:t>constant tapping of feet or wringing of hands,</a:t>
            </a:r>
            <a:r>
              <a:rPr lang="en-US" sz="1200" baseline="0" dirty="0">
                <a:latin typeface="+mn-lt"/>
                <a:cs typeface="Arial" panose="020B0604020202020204" pitchFamily="34" charset="0"/>
              </a:rPr>
              <a:t> screaming</a:t>
            </a:r>
            <a:endParaRPr lang="en-US" sz="1200" dirty="0">
              <a:latin typeface="+mn-lt"/>
              <a:cs typeface="Arial" panose="020B0604020202020204" pitchFamily="34" charset="0"/>
            </a:endParaRPr>
          </a:p>
          <a:p>
            <a:r>
              <a:rPr lang="en-US" sz="1200" dirty="0">
                <a:latin typeface="+mn-lt"/>
                <a:cs typeface="Arial" panose="020B0604020202020204" pitchFamily="34" charset="0"/>
              </a:rPr>
              <a:t>--chewing on inedible objects</a:t>
            </a:r>
          </a:p>
          <a:p>
            <a:r>
              <a:rPr lang="en-US" sz="1200" dirty="0">
                <a:latin typeface="+mn-lt"/>
                <a:cs typeface="Arial" panose="020B0604020202020204" pitchFamily="34" charset="0"/>
              </a:rPr>
              <a:t>--difficulty with body awareness and balance</a:t>
            </a:r>
          </a:p>
          <a:p>
            <a:r>
              <a:rPr lang="en-US" sz="1200" dirty="0">
                <a:latin typeface="+mn-lt"/>
                <a:cs typeface="Arial" panose="020B0604020202020204" pitchFamily="34" charset="0"/>
              </a:rPr>
              <a:t>--higher than average tolerance to pain</a:t>
            </a:r>
          </a:p>
          <a:p>
            <a:pPr defTabSz="931774"/>
            <a:endParaRPr lang="en-US" sz="1200" dirty="0">
              <a:latin typeface="+mn-lt"/>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23</a:t>
            </a:fld>
            <a:endParaRPr lang="en-US" dirty="0"/>
          </a:p>
        </p:txBody>
      </p:sp>
    </p:spTree>
    <p:extLst>
      <p:ext uri="{BB962C8B-B14F-4D97-AF65-F5344CB8AC3E}">
        <p14:creationId xmlns:p14="http://schemas.microsoft.com/office/powerpoint/2010/main" val="41602444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u="none" baseline="0" dirty="0">
                <a:latin typeface="+mn-lt"/>
                <a:cs typeface="Arial" panose="020B0604020202020204" pitchFamily="34" charset="0"/>
              </a:rPr>
              <a:t>09.16.03	Describe general behaviors associated with persons with I/DD</a:t>
            </a:r>
          </a:p>
          <a:p>
            <a:pPr defTabSz="931774"/>
            <a:endParaRPr lang="en-US" sz="1200" dirty="0"/>
          </a:p>
          <a:p>
            <a:pPr defTabSz="931774"/>
            <a:endParaRPr lang="en-US" sz="1200" dirty="0"/>
          </a:p>
          <a:p>
            <a:pPr defTabSz="931774"/>
            <a:r>
              <a:rPr lang="en-US" sz="1200" dirty="0"/>
              <a:t>Some people with developmental disabilities may have difficulty conforming to social norms. </a:t>
            </a:r>
          </a:p>
          <a:p>
            <a:pPr defTabSz="931774"/>
            <a:endParaRPr lang="en-US" sz="1200" dirty="0"/>
          </a:p>
          <a:p>
            <a:pPr defTabSz="931774"/>
            <a:r>
              <a:rPr lang="en-US" sz="1200" dirty="0"/>
              <a:t>For some, social expectations may not be clearly understood. </a:t>
            </a:r>
          </a:p>
          <a:p>
            <a:pPr defTabSz="931774"/>
            <a:endParaRPr lang="en-US" sz="1200" dirty="0"/>
          </a:p>
          <a:p>
            <a:pPr defTabSz="931774"/>
            <a:r>
              <a:rPr lang="en-US" sz="1200" dirty="0"/>
              <a:t>For others, social expectations may be </a:t>
            </a:r>
            <a:r>
              <a:rPr lang="en-US" sz="1200" i="1" dirty="0"/>
              <a:t>too difficult</a:t>
            </a:r>
            <a:r>
              <a:rPr lang="en-US" sz="1200" dirty="0"/>
              <a:t> to follow due to their disability itself.</a:t>
            </a:r>
          </a:p>
          <a:p>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24</a:t>
            </a:fld>
            <a:endParaRPr lang="en-US" dirty="0"/>
          </a:p>
        </p:txBody>
      </p:sp>
    </p:spTree>
    <p:extLst>
      <p:ext uri="{BB962C8B-B14F-4D97-AF65-F5344CB8AC3E}">
        <p14:creationId xmlns:p14="http://schemas.microsoft.com/office/powerpoint/2010/main" val="28611460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09.16.03	Describe general behaviors associated with persons with I/DD</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Developmental disabilities may cause social interaction differences. Generally,</a:t>
            </a:r>
            <a:r>
              <a:rPr lang="en-US" sz="1200" baseline="0" dirty="0">
                <a:latin typeface="Arial" panose="020B0604020202020204" pitchFamily="34" charset="0"/>
                <a:cs typeface="Arial" panose="020B0604020202020204" pitchFamily="34" charset="0"/>
              </a:rPr>
              <a:t> we pick up on social norms just by watching people. But for many people with developmental disabilities, those social norms have to be taught. </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Some characteristics</a:t>
            </a:r>
            <a:r>
              <a:rPr lang="en-US" sz="1200" baseline="0" dirty="0">
                <a:latin typeface="Arial" panose="020B0604020202020204" pitchFamily="34" charset="0"/>
                <a:cs typeface="Arial" panose="020B0604020202020204" pitchFamily="34" charset="0"/>
              </a:rPr>
              <a:t> you may notice include:</a:t>
            </a:r>
          </a:p>
          <a:p>
            <a:r>
              <a:rPr lang="en-US" sz="1200" dirty="0">
                <a:latin typeface="Arial" panose="020B0604020202020204" pitchFamily="34" charset="0"/>
                <a:cs typeface="Arial" panose="020B0604020202020204" pitchFamily="34" charset="0"/>
              </a:rPr>
              <a:t>may be overly social </a:t>
            </a:r>
            <a:r>
              <a:rPr lang="en-US" sz="1200" baseline="0" dirty="0">
                <a:latin typeface="Arial" panose="020B0604020202020204" pitchFamily="34" charset="0"/>
                <a:cs typeface="Arial" panose="020B0604020202020204" pitchFamily="34" charset="0"/>
              </a:rPr>
              <a:t> and challenged to recognize boundaries</a:t>
            </a:r>
          </a:p>
          <a:p>
            <a:r>
              <a:rPr lang="en-US" sz="1200" dirty="0">
                <a:latin typeface="Arial" panose="020B0604020202020204" pitchFamily="34" charset="0"/>
                <a:cs typeface="Arial" panose="020B0604020202020204" pitchFamily="34" charset="0"/>
              </a:rPr>
              <a:t>may</a:t>
            </a:r>
            <a:r>
              <a:rPr lang="en-US" sz="1200" baseline="0" dirty="0">
                <a:latin typeface="Arial" panose="020B0604020202020204" pitchFamily="34" charset="0"/>
                <a:cs typeface="Arial" panose="020B0604020202020204" pitchFamily="34" charset="0"/>
              </a:rPr>
              <a:t> be overly trusting and misinterpret affection</a:t>
            </a:r>
          </a:p>
          <a:p>
            <a:r>
              <a:rPr lang="en-US" sz="1200" dirty="0">
                <a:latin typeface="Arial" panose="020B0604020202020204" pitchFamily="34" charset="0"/>
                <a:cs typeface="Arial" panose="020B0604020202020204" pitchFamily="34" charset="0"/>
              </a:rPr>
              <a:t>may have difficulty forming and maintaining peer relationships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may find eye contact difficult to make or sustain</a:t>
            </a:r>
          </a:p>
          <a:p>
            <a:r>
              <a:rPr lang="en-US" sz="1200" dirty="0">
                <a:latin typeface="Arial" panose="020B0604020202020204" pitchFamily="34" charset="0"/>
                <a:cs typeface="Arial" panose="020B0604020202020204" pitchFamily="34" charset="0"/>
              </a:rPr>
              <a:t>may have difficulty interpreting</a:t>
            </a:r>
            <a:r>
              <a:rPr lang="en-US" sz="1200" baseline="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social cues or body language</a:t>
            </a:r>
          </a:p>
          <a:p>
            <a:r>
              <a:rPr lang="en-US" sz="1200" dirty="0">
                <a:latin typeface="Arial" panose="020B0604020202020204" pitchFamily="34" charset="0"/>
                <a:cs typeface="Arial" panose="020B0604020202020204" pitchFamily="34" charset="0"/>
              </a:rPr>
              <a:t>may not understand the importance of respecting</a:t>
            </a:r>
            <a:r>
              <a:rPr lang="en-US" sz="1200" baseline="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personal space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25</a:t>
            </a:fld>
            <a:endParaRPr lang="en-US" dirty="0"/>
          </a:p>
        </p:txBody>
      </p:sp>
    </p:spTree>
    <p:extLst>
      <p:ext uri="{BB962C8B-B14F-4D97-AF65-F5344CB8AC3E}">
        <p14:creationId xmlns:p14="http://schemas.microsoft.com/office/powerpoint/2010/main" val="22029771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09.16.03	Describe general behaviors associated with persons with I/DD</a:t>
            </a:r>
          </a:p>
          <a:p>
            <a:endParaRPr lang="en-US" sz="1200" b="0" i="1" baseline="0" dirty="0">
              <a:latin typeface="+mn-lt"/>
              <a:cs typeface="Arial" panose="020B0604020202020204" pitchFamily="34" charset="0"/>
            </a:endParaRPr>
          </a:p>
          <a:p>
            <a:endParaRPr lang="en-US" sz="1200" b="0" i="1" baseline="0" dirty="0">
              <a:latin typeface="+mn-lt"/>
              <a:cs typeface="Arial" panose="020B0604020202020204" pitchFamily="34" charset="0"/>
            </a:endParaRPr>
          </a:p>
          <a:p>
            <a:r>
              <a:rPr lang="en-US" sz="1200" dirty="0">
                <a:latin typeface="Arial" panose="020B0604020202020204" pitchFamily="34" charset="0"/>
                <a:cs typeface="Arial" panose="020B0604020202020204" pitchFamily="34" charset="0"/>
              </a:rPr>
              <a:t>People with developmental disabilities may also:</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touch others excessively for sensory input</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may laugh or giggle at inappropriate times</a:t>
            </a:r>
          </a:p>
          <a:p>
            <a:r>
              <a:rPr lang="en-US" sz="1200" dirty="0">
                <a:latin typeface="Arial" panose="020B0604020202020204" pitchFamily="34" charset="0"/>
                <a:cs typeface="Arial" panose="020B0604020202020204" pitchFamily="34" charset="0"/>
              </a:rPr>
              <a:t>may have difficulty expressing emotions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may self-talk (talk aloud to themselves)</a:t>
            </a:r>
          </a:p>
          <a:p>
            <a:endParaRPr lang="en-US" sz="1200" b="0" i="1" baseline="0" dirty="0">
              <a:latin typeface="+mn-lt"/>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26</a:t>
            </a:fld>
            <a:endParaRPr lang="en-US" dirty="0"/>
          </a:p>
        </p:txBody>
      </p:sp>
    </p:spTree>
    <p:extLst>
      <p:ext uri="{BB962C8B-B14F-4D97-AF65-F5344CB8AC3E}">
        <p14:creationId xmlns:p14="http://schemas.microsoft.com/office/powerpoint/2010/main" val="2666952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09.16.03	Describe general behaviors associated with persons with I/DD</a:t>
            </a:r>
          </a:p>
          <a:p>
            <a:r>
              <a:rPr lang="en-US" sz="1200" b="0" i="1" baseline="0" dirty="0">
                <a:latin typeface="+mn-lt"/>
                <a:cs typeface="Arial" panose="020B0604020202020204" pitchFamily="34" charset="0"/>
              </a:rPr>
              <a:t>09.16.04	Identify non-verbal distractions, both personal and environmental, that may affect an encounter with a person that has an I/DD</a:t>
            </a:r>
          </a:p>
          <a:p>
            <a:endParaRPr lang="en-US" sz="1200" i="1" dirty="0">
              <a:latin typeface="+mn-lt"/>
              <a:cs typeface="Arial" panose="020B0604020202020204" pitchFamily="34" charset="0"/>
            </a:endParaRPr>
          </a:p>
          <a:p>
            <a:endParaRPr lang="en-US" sz="1200" i="1" dirty="0">
              <a:latin typeface="+mn-lt"/>
              <a:cs typeface="Arial" panose="020B0604020202020204" pitchFamily="34" charset="0"/>
            </a:endParaRPr>
          </a:p>
          <a:p>
            <a:r>
              <a:rPr lang="en-US" sz="1200" dirty="0">
                <a:latin typeface="+mn-lt"/>
                <a:cs typeface="Arial" panose="020B0604020202020204" pitchFamily="34" charset="0"/>
              </a:rPr>
              <a:t>A.K.A. “The Way a Person Acts” Differences</a:t>
            </a:r>
          </a:p>
          <a:p>
            <a:r>
              <a:rPr lang="en-US" sz="1200" dirty="0">
                <a:latin typeface="+mn-lt"/>
                <a:cs typeface="Arial" panose="020B0604020202020204" pitchFamily="34" charset="0"/>
              </a:rPr>
              <a:t>--we make this distinction</a:t>
            </a:r>
            <a:r>
              <a:rPr lang="en-US" sz="1200" baseline="0" dirty="0">
                <a:latin typeface="+mn-lt"/>
                <a:cs typeface="Arial" panose="020B0604020202020204" pitchFamily="34" charset="0"/>
              </a:rPr>
              <a:t> because often people with disabilities are assumed to have more negative “behaviors” than others. The reality is that often actions are the only way a person can be understood.</a:t>
            </a:r>
            <a:endParaRPr lang="en-US" sz="1200" dirty="0">
              <a:latin typeface="+mn-lt"/>
              <a:cs typeface="Arial" panose="020B0604020202020204" pitchFamily="34" charset="0"/>
            </a:endParaRPr>
          </a:p>
          <a:p>
            <a:pPr marL="0" indent="0">
              <a:spcBef>
                <a:spcPts val="0"/>
              </a:spcBef>
              <a:buNone/>
            </a:pPr>
            <a:endParaRPr lang="en-US" sz="1200" dirty="0">
              <a:latin typeface="Arial" panose="020B0604020202020204" pitchFamily="34" charset="0"/>
              <a:cs typeface="Arial" panose="020B0604020202020204" pitchFamily="34" charset="0"/>
            </a:endParaRPr>
          </a:p>
          <a:p>
            <a:pPr marL="0" indent="0">
              <a:spcBef>
                <a:spcPts val="0"/>
              </a:spcBef>
              <a:buNone/>
            </a:pPr>
            <a:r>
              <a:rPr lang="en-US" sz="1200" dirty="0">
                <a:latin typeface="Arial" panose="020B0604020202020204" pitchFamily="34" charset="0"/>
                <a:cs typeface="Arial" panose="020B0604020202020204" pitchFamily="34" charset="0"/>
              </a:rPr>
              <a:t>Some people may have obsessive tendencies (passions or routines) that are difficult to interrupt or may cause anxiety when interrupted.</a:t>
            </a:r>
          </a:p>
          <a:p>
            <a:pPr marL="0" indent="0">
              <a:spcBef>
                <a:spcPts val="0"/>
              </a:spcBef>
              <a:buNone/>
            </a:pPr>
            <a:endParaRPr lang="en-US" sz="1200" dirty="0">
              <a:latin typeface="Arial" panose="020B0604020202020204" pitchFamily="34" charset="0"/>
              <a:cs typeface="Arial" panose="020B0604020202020204" pitchFamily="34" charset="0"/>
            </a:endParaRPr>
          </a:p>
          <a:p>
            <a:pPr marL="0" indent="0">
              <a:spcBef>
                <a:spcPts val="0"/>
              </a:spcBef>
              <a:buNone/>
            </a:pPr>
            <a:r>
              <a:rPr lang="en-US" sz="1200" dirty="0">
                <a:latin typeface="Arial" panose="020B0604020202020204" pitchFamily="34" charset="0"/>
                <a:cs typeface="Arial" panose="020B0604020202020204" pitchFamily="34" charset="0"/>
              </a:rPr>
              <a:t>Impulse control may be significantly challenged. People may act quickly without considering or understanding consequences.</a:t>
            </a:r>
          </a:p>
          <a:p>
            <a:pPr marL="0" indent="0">
              <a:spcBef>
                <a:spcPts val="0"/>
              </a:spcBef>
              <a:buNone/>
            </a:pPr>
            <a:endParaRPr lang="en-US" sz="1200" dirty="0">
              <a:latin typeface="Arial" panose="020B0604020202020204" pitchFamily="34" charset="0"/>
              <a:cs typeface="Arial" panose="020B0604020202020204" pitchFamily="34" charset="0"/>
            </a:endParaRPr>
          </a:p>
          <a:p>
            <a:pPr marL="0" indent="0">
              <a:spcBef>
                <a:spcPts val="0"/>
              </a:spcBef>
              <a:buNone/>
            </a:pPr>
            <a:r>
              <a:rPr lang="en-US" sz="1200" dirty="0">
                <a:latin typeface="Arial" panose="020B0604020202020204" pitchFamily="34" charset="0"/>
                <a:cs typeface="Arial" panose="020B0604020202020204" pitchFamily="34" charset="0"/>
              </a:rPr>
              <a:t>Emotions, fears, or anger may be displayed through actions or outward behaviors rather than words. </a:t>
            </a:r>
          </a:p>
          <a:p>
            <a:endParaRPr lang="en-US" sz="1200" dirty="0">
              <a:latin typeface="+mn-lt"/>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27</a:t>
            </a:fld>
            <a:endParaRPr lang="en-US" dirty="0"/>
          </a:p>
        </p:txBody>
      </p:sp>
    </p:spTree>
    <p:extLst>
      <p:ext uri="{BB962C8B-B14F-4D97-AF65-F5344CB8AC3E}">
        <p14:creationId xmlns:p14="http://schemas.microsoft.com/office/powerpoint/2010/main" val="13885504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09.16.01	Identify why it is important for officers to be aware of people with an I/DD, the prevalence of I/DD, and the need to reduce stigma</a:t>
            </a:r>
          </a:p>
          <a:p>
            <a:r>
              <a:rPr lang="en-US" sz="1200" b="0" i="1" baseline="0" dirty="0">
                <a:latin typeface="+mn-lt"/>
                <a:cs typeface="Arial" panose="020B0604020202020204" pitchFamily="34" charset="0"/>
              </a:rPr>
              <a:t>09.16.03	Describe general behaviors associated with persons with I/DD</a:t>
            </a:r>
          </a:p>
          <a:p>
            <a:endParaRPr lang="en-US" dirty="0">
              <a:latin typeface="+mn-lt"/>
              <a:cs typeface="Arial" panose="020B0604020202020204" pitchFamily="34" charset="0"/>
            </a:endParaRPr>
          </a:p>
          <a:p>
            <a:endParaRPr lang="en-US" dirty="0">
              <a:latin typeface="+mn-lt"/>
              <a:cs typeface="Arial" panose="020B0604020202020204" pitchFamily="34" charset="0"/>
            </a:endParaRPr>
          </a:p>
          <a:p>
            <a:r>
              <a:rPr lang="en-US" dirty="0">
                <a:latin typeface="+mn-lt"/>
                <a:cs typeface="Arial" panose="020B0604020202020204" pitchFamily="34" charset="0"/>
              </a:rPr>
              <a:t>People with developmental disabilities generally are </a:t>
            </a:r>
            <a:r>
              <a:rPr lang="en-US" b="1" dirty="0">
                <a:latin typeface="+mn-lt"/>
                <a:cs typeface="Arial" panose="020B0604020202020204" pitchFamily="34" charset="0"/>
              </a:rPr>
              <a:t>not violent</a:t>
            </a:r>
            <a:r>
              <a:rPr lang="en-US" b="1" baseline="0" dirty="0">
                <a:latin typeface="+mn-lt"/>
                <a:cs typeface="Arial" panose="020B0604020202020204" pitchFamily="34" charset="0"/>
              </a:rPr>
              <a:t>, they are more vulnerable.</a:t>
            </a:r>
            <a:endParaRPr lang="en-US" b="1" dirty="0">
              <a:latin typeface="+mn-lt"/>
              <a:cs typeface="Arial" panose="020B0604020202020204" pitchFamily="34" charset="0"/>
            </a:endParaRPr>
          </a:p>
          <a:p>
            <a:endParaRPr lang="en-US" b="1" dirty="0">
              <a:latin typeface="+mn-lt"/>
              <a:cs typeface="Arial" panose="020B0604020202020204" pitchFamily="34" charset="0"/>
            </a:endParaRPr>
          </a:p>
          <a:p>
            <a:r>
              <a:rPr lang="en-US" dirty="0">
                <a:latin typeface="+mn-lt"/>
                <a:cs typeface="Arial" panose="020B0604020202020204" pitchFamily="34" charset="0"/>
              </a:rPr>
              <a:t>Of the few cases in which people with developmental disabilities have been involved in a Part I crime they are often influenced by other participants who do not have a disability.</a:t>
            </a:r>
          </a:p>
          <a:p>
            <a:endParaRPr lang="en-US" dirty="0">
              <a:latin typeface="+mn-lt"/>
              <a:cs typeface="Arial" panose="020B0604020202020204" pitchFamily="34" charset="0"/>
            </a:endParaRPr>
          </a:p>
          <a:p>
            <a:r>
              <a:rPr lang="en-US" dirty="0">
                <a:latin typeface="+mn-lt"/>
                <a:cs typeface="Arial" panose="020B0604020202020204" pitchFamily="34" charset="0"/>
              </a:rPr>
              <a:t>People with developmental disabilities are at greater risk of victimization  compared to people without disabilities (verbal, emotional, physical, or sexual abuse; or neglect). 1 out of every 2 females</a:t>
            </a:r>
            <a:r>
              <a:rPr lang="en-US" baseline="0" dirty="0">
                <a:latin typeface="+mn-lt"/>
                <a:cs typeface="Arial" panose="020B0604020202020204" pitchFamily="34" charset="0"/>
              </a:rPr>
              <a:t> with a developmental disability is sexually assaulted.</a:t>
            </a:r>
            <a:endParaRPr lang="en-US" dirty="0">
              <a:latin typeface="+mn-lt"/>
              <a:cs typeface="Arial" panose="020B0604020202020204" pitchFamily="34" charset="0"/>
            </a:endParaRPr>
          </a:p>
          <a:p>
            <a:endParaRPr lang="en-US" dirty="0">
              <a:latin typeface="+mn-lt"/>
            </a:endParaRPr>
          </a:p>
          <a:p>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28</a:t>
            </a:fld>
            <a:endParaRPr lang="en-US" dirty="0"/>
          </a:p>
        </p:txBody>
      </p:sp>
    </p:spTree>
    <p:extLst>
      <p:ext uri="{BB962C8B-B14F-4D97-AF65-F5344CB8AC3E}">
        <p14:creationId xmlns:p14="http://schemas.microsoft.com/office/powerpoint/2010/main" val="16485902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09.16.01	Identify why it is important for officers to be aware of people with an I/DD, the prevalence of I/DD, and the need to reduce stigma</a:t>
            </a:r>
          </a:p>
          <a:p>
            <a:r>
              <a:rPr lang="en-US" sz="1200" b="0" i="1" baseline="0" dirty="0">
                <a:latin typeface="+mn-lt"/>
                <a:cs typeface="Arial" panose="020B0604020202020204" pitchFamily="34" charset="0"/>
              </a:rPr>
              <a:t>09.16.03	Describe general behaviors associated with persons with I/DD</a:t>
            </a:r>
          </a:p>
          <a:p>
            <a:endParaRPr lang="en-US" dirty="0">
              <a:latin typeface="+mn-lt"/>
              <a:cs typeface="Arial" panose="020B0604020202020204" pitchFamily="34" charset="0"/>
            </a:endParaRPr>
          </a:p>
          <a:p>
            <a:endParaRPr lang="en-US" dirty="0">
              <a:latin typeface="+mn-lt"/>
              <a:cs typeface="Arial" panose="020B0604020202020204" pitchFamily="34" charset="0"/>
            </a:endParaRPr>
          </a:p>
          <a:p>
            <a:r>
              <a:rPr lang="en-US" dirty="0">
                <a:latin typeface="+mn-lt"/>
                <a:cs typeface="Arial" panose="020B0604020202020204" pitchFamily="34" charset="0"/>
              </a:rPr>
              <a:t>Victimization—why are people with disabilities at greater</a:t>
            </a:r>
            <a:r>
              <a:rPr lang="en-US" baseline="0" dirty="0">
                <a:latin typeface="+mn-lt"/>
                <a:cs typeface="Arial" panose="020B0604020202020204" pitchFamily="34" charset="0"/>
              </a:rPr>
              <a:t> risk?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Often,</a:t>
            </a:r>
            <a:r>
              <a:rPr lang="en-US" sz="1200" b="1" baseline="0" dirty="0">
                <a:latin typeface="Arial" panose="020B0604020202020204" pitchFamily="34" charset="0"/>
                <a:cs typeface="Arial" panose="020B0604020202020204" pitchFamily="34" charset="0"/>
              </a:rPr>
              <a:t> people with disabilities are in the care of people who exploit or mistreat them. </a:t>
            </a:r>
            <a:endParaRPr lang="en-US" sz="1200" b="1" dirty="0">
              <a:latin typeface="Arial" panose="020B0604020202020204" pitchFamily="34" charset="0"/>
              <a:cs typeface="Arial" panose="020B0604020202020204" pitchFamily="34" charset="0"/>
            </a:endParaRPr>
          </a:p>
          <a:p>
            <a:endParaRPr lang="en-US" dirty="0">
              <a:latin typeface="+mn-lt"/>
              <a:cs typeface="Arial" panose="020B0604020202020204" pitchFamily="34" charset="0"/>
            </a:endParaRPr>
          </a:p>
          <a:p>
            <a:pPr>
              <a:lnSpc>
                <a:spcPct val="150000"/>
              </a:lnSpc>
            </a:pPr>
            <a:r>
              <a:rPr lang="en-US" sz="1200" dirty="0">
                <a:latin typeface="Arial" panose="020B0604020202020204" pitchFamily="34" charset="0"/>
                <a:cs typeface="Arial" panose="020B0604020202020204" pitchFamily="34" charset="0"/>
              </a:rPr>
              <a:t>Impaired cognitive abilities and judgment</a:t>
            </a:r>
          </a:p>
          <a:p>
            <a:pPr>
              <a:lnSpc>
                <a:spcPct val="150000"/>
              </a:lnSpc>
            </a:pPr>
            <a:r>
              <a:rPr lang="en-US" sz="1200" dirty="0">
                <a:latin typeface="Arial" panose="020B0604020202020204" pitchFamily="34" charset="0"/>
                <a:cs typeface="Arial" panose="020B0604020202020204" pitchFamily="34" charset="0"/>
              </a:rPr>
              <a:t>Physical disabilities and limitations</a:t>
            </a:r>
          </a:p>
          <a:p>
            <a:pPr>
              <a:lnSpc>
                <a:spcPct val="150000"/>
              </a:lnSpc>
            </a:pPr>
            <a:r>
              <a:rPr lang="en-US" sz="1200" dirty="0">
                <a:latin typeface="Arial" panose="020B0604020202020204" pitchFamily="34" charset="0"/>
                <a:cs typeface="Arial" panose="020B0604020202020204" pitchFamily="34" charset="0"/>
              </a:rPr>
              <a:t>Eagerness to please others</a:t>
            </a:r>
          </a:p>
          <a:p>
            <a:pPr>
              <a:lnSpc>
                <a:spcPct val="150000"/>
              </a:lnSpc>
            </a:pPr>
            <a:r>
              <a:rPr lang="en-US" sz="1200" dirty="0">
                <a:latin typeface="Arial" panose="020B0604020202020204" pitchFamily="34" charset="0"/>
                <a:cs typeface="Arial" panose="020B0604020202020204" pitchFamily="34" charset="0"/>
              </a:rPr>
              <a:t>Believe perpetrator is a “friend”</a:t>
            </a:r>
          </a:p>
          <a:p>
            <a:pPr>
              <a:lnSpc>
                <a:spcPct val="150000"/>
              </a:lnSpc>
            </a:pPr>
            <a:r>
              <a:rPr lang="en-US" sz="1200" dirty="0">
                <a:latin typeface="Arial" panose="020B0604020202020204" pitchFamily="34" charset="0"/>
                <a:cs typeface="Arial" panose="020B0604020202020204" pitchFamily="34" charset="0"/>
              </a:rPr>
              <a:t>Difficulty deciphering actions that may actually constitute a crime</a:t>
            </a:r>
          </a:p>
          <a:p>
            <a:pPr>
              <a:lnSpc>
                <a:spcPct val="150000"/>
              </a:lnSpc>
            </a:pPr>
            <a:r>
              <a:rPr lang="en-US" sz="1200" dirty="0">
                <a:latin typeface="Arial" panose="020B0604020202020204" pitchFamily="34" charset="0"/>
                <a:cs typeface="Arial" panose="020B0604020202020204" pitchFamily="34" charset="0"/>
              </a:rPr>
              <a:t>Insufficient adaptive behaviors</a:t>
            </a:r>
          </a:p>
          <a:p>
            <a:pPr>
              <a:lnSpc>
                <a:spcPct val="150000"/>
              </a:lnSpc>
            </a:pPr>
            <a:r>
              <a:rPr lang="en-US" sz="1200" dirty="0">
                <a:latin typeface="Arial" panose="020B0604020202020204" pitchFamily="34" charset="0"/>
                <a:cs typeface="Arial" panose="020B0604020202020204" pitchFamily="34" charset="0"/>
              </a:rPr>
              <a:t>Difficulty understanding safety and ways to protect themselves</a:t>
            </a:r>
          </a:p>
          <a:p>
            <a:pPr>
              <a:lnSpc>
                <a:spcPct val="150000"/>
              </a:lnSpc>
            </a:pPr>
            <a:r>
              <a:rPr lang="en-US" sz="1200" dirty="0">
                <a:latin typeface="Arial" panose="020B0604020202020204" pitchFamily="34" charset="0"/>
                <a:cs typeface="Arial" panose="020B0604020202020204" pitchFamily="34" charset="0"/>
              </a:rPr>
              <a:t>Inability to report victimization or seek help</a:t>
            </a:r>
          </a:p>
        </p:txBody>
      </p:sp>
      <p:sp>
        <p:nvSpPr>
          <p:cNvPr id="4" name="Slide Number Placeholder 3"/>
          <p:cNvSpPr>
            <a:spLocks noGrp="1"/>
          </p:cNvSpPr>
          <p:nvPr>
            <p:ph type="sldNum" sz="quarter" idx="10"/>
          </p:nvPr>
        </p:nvSpPr>
        <p:spPr/>
        <p:txBody>
          <a:bodyPr/>
          <a:lstStyle/>
          <a:p>
            <a:fld id="{02C24529-E252-4424-AEA4-82F80A59A729}" type="slidenum">
              <a:rPr lang="en-US" smtClean="0"/>
              <a:pPr/>
              <a:t>29</a:t>
            </a:fld>
            <a:endParaRPr lang="en-US" dirty="0"/>
          </a:p>
        </p:txBody>
      </p:sp>
    </p:spTree>
    <p:extLst>
      <p:ext uri="{BB962C8B-B14F-4D97-AF65-F5344CB8AC3E}">
        <p14:creationId xmlns:p14="http://schemas.microsoft.com/office/powerpoint/2010/main" val="1110494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So why this particular training? </a:t>
            </a:r>
          </a:p>
          <a:p>
            <a:pPr defTabSz="931774">
              <a:defRPr/>
            </a:pPr>
            <a:endParaRPr lang="en-US" dirty="0"/>
          </a:p>
          <a:p>
            <a:pPr defTabSz="931774">
              <a:defRPr/>
            </a:pPr>
            <a:r>
              <a:rPr lang="en-US" dirty="0"/>
              <a:t>This training comes directly in response to a tragedy that occurred here in Maryland in 2013. </a:t>
            </a:r>
          </a:p>
        </p:txBody>
      </p:sp>
      <p:sp>
        <p:nvSpPr>
          <p:cNvPr id="4" name="Slide Number Placeholder 3"/>
          <p:cNvSpPr>
            <a:spLocks noGrp="1"/>
          </p:cNvSpPr>
          <p:nvPr>
            <p:ph type="sldNum" sz="quarter" idx="10"/>
          </p:nvPr>
        </p:nvSpPr>
        <p:spPr/>
        <p:txBody>
          <a:bodyPr/>
          <a:lstStyle/>
          <a:p>
            <a:fld id="{02C24529-E252-4424-AEA4-82F80A59A729}" type="slidenum">
              <a:rPr lang="en-US" smtClean="0"/>
              <a:pPr/>
              <a:t>3</a:t>
            </a:fld>
            <a:endParaRPr lang="en-US" dirty="0"/>
          </a:p>
        </p:txBody>
      </p:sp>
    </p:spTree>
    <p:extLst>
      <p:ext uri="{BB962C8B-B14F-4D97-AF65-F5344CB8AC3E}">
        <p14:creationId xmlns:p14="http://schemas.microsoft.com/office/powerpoint/2010/main" val="18441122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09.16.01	Identify why it is important for officers to be aware of people with an I/DD, the prevalence of I/DD, and the need to reduce stigma</a:t>
            </a:r>
          </a:p>
          <a:p>
            <a:r>
              <a:rPr lang="en-US" sz="1200" b="0" i="1" baseline="0" dirty="0">
                <a:latin typeface="+mn-lt"/>
                <a:cs typeface="Arial" panose="020B0604020202020204" pitchFamily="34" charset="0"/>
              </a:rPr>
              <a:t>09.16.03	Describe general behaviors associated with persons with I/DD</a:t>
            </a:r>
          </a:p>
          <a:p>
            <a:r>
              <a:rPr lang="en-US" sz="1200" b="0" i="1" baseline="0" dirty="0">
                <a:latin typeface="+mn-lt"/>
                <a:cs typeface="Arial" panose="020B0604020202020204" pitchFamily="34" charset="0"/>
              </a:rPr>
              <a:t>09.16.04	Identify non-verbal distractions, both personal and environmental, that may affect an encounter with a person that has an I/DD</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a:t>
            </a:r>
            <a:r>
              <a:rPr lang="en-US" sz="1200" kern="1200" baseline="0" dirty="0">
                <a:solidFill>
                  <a:schemeClr val="tx1"/>
                </a:solidFill>
                <a:effectLst/>
                <a:latin typeface="+mn-lt"/>
                <a:ea typeface="+mn-ea"/>
                <a:cs typeface="+mn-cs"/>
              </a:rPr>
              <a:t> video ties together many of the challenges a person with a developmental disability may have in responding to an officer. It also shows what can go wrong when there is not understanding and awareness.</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In this video, a m</a:t>
            </a:r>
            <a:r>
              <a:rPr lang="en-US" sz="1200" kern="1200" dirty="0">
                <a:solidFill>
                  <a:schemeClr val="tx1"/>
                </a:solidFill>
                <a:effectLst/>
                <a:latin typeface="+mn-lt"/>
                <a:ea typeface="+mn-ea"/>
                <a:cs typeface="+mn-cs"/>
              </a:rPr>
              <a:t>an</a:t>
            </a:r>
            <a:r>
              <a:rPr lang="en-US" sz="1200" kern="1200" baseline="0" dirty="0">
                <a:solidFill>
                  <a:schemeClr val="tx1"/>
                </a:solidFill>
                <a:effectLst/>
                <a:latin typeface="+mn-lt"/>
                <a:ea typeface="+mn-ea"/>
                <a:cs typeface="+mn-cs"/>
              </a:rPr>
              <a:t> with Down Syndrome is mistaken for someone else who committed a crime. The man does not listen or respond to the officer’s demands. He is then pepper sprayed and hit by the officer.</a:t>
            </a:r>
          </a:p>
          <a:p>
            <a:r>
              <a:rPr lang="en-US" sz="1200" kern="1200" dirty="0">
                <a:solidFill>
                  <a:schemeClr val="tx1"/>
                </a:solidFill>
                <a:effectLst/>
                <a:latin typeface="+mn-lt"/>
                <a:ea typeface="+mn-ea"/>
                <a:cs typeface="+mn-cs"/>
              </a:rPr>
              <a:t> </a:t>
            </a:r>
            <a:r>
              <a:rPr lang="en-US" dirty="0">
                <a:hlinkClick r:id="rId3"/>
              </a:rPr>
              <a:t>https://www.youtube.com/watch?v=HRVdBYI1RQM&amp;list=PLs_B4O_w_1TZelJmqhHGifxxvsf4cEFYm&amp;index=3</a:t>
            </a:r>
            <a:endParaRPr lang="en-US" dirty="0"/>
          </a:p>
          <a:p>
            <a:endParaRPr lang="en-US" sz="1200" u="sng" kern="1200" dirty="0">
              <a:solidFill>
                <a:schemeClr val="tx1"/>
              </a:solidFill>
              <a:effectLst/>
              <a:latin typeface="+mn-lt"/>
              <a:ea typeface="+mn-ea"/>
              <a:cs typeface="+mn-cs"/>
            </a:endParaRPr>
          </a:p>
          <a:p>
            <a:r>
              <a:rPr lang="en-US" sz="1200" b="1" u="none" kern="1200" dirty="0">
                <a:solidFill>
                  <a:schemeClr val="tx1"/>
                </a:solidFill>
                <a:effectLst/>
                <a:latin typeface="+mn-lt"/>
                <a:ea typeface="+mn-ea"/>
                <a:cs typeface="+mn-cs"/>
              </a:rPr>
              <a:t>PLAY VIDEO</a:t>
            </a:r>
          </a:p>
          <a:p>
            <a:endParaRPr lang="en-US" sz="1200" u="none" kern="1200" dirty="0">
              <a:solidFill>
                <a:schemeClr val="tx1"/>
              </a:solidFill>
              <a:effectLst/>
              <a:latin typeface="+mn-lt"/>
              <a:ea typeface="+mn-ea"/>
              <a:cs typeface="+mn-cs"/>
            </a:endParaRPr>
          </a:p>
          <a:p>
            <a:r>
              <a:rPr lang="en-US" sz="1200" u="none" kern="1200" dirty="0">
                <a:solidFill>
                  <a:schemeClr val="tx1"/>
                </a:solidFill>
                <a:effectLst/>
                <a:latin typeface="+mn-lt"/>
                <a:ea typeface="+mn-ea"/>
                <a:cs typeface="+mn-cs"/>
              </a:rPr>
              <a:t>Considering</a:t>
            </a:r>
            <a:r>
              <a:rPr lang="en-US" sz="1200" u="none" kern="1200" baseline="0" dirty="0">
                <a:solidFill>
                  <a:schemeClr val="tx1"/>
                </a:solidFill>
                <a:effectLst/>
                <a:latin typeface="+mn-lt"/>
                <a:ea typeface="+mn-ea"/>
                <a:cs typeface="+mn-cs"/>
              </a:rPr>
              <a:t> all of the characteristics we’ve just described, the sister’s information that the young man had Down Syndrome -- which you now know is a developmental disability with communication, processing, and behavioral differences  and is unlikely to be involved in criminal activity– perhaps your approach would have been different.</a:t>
            </a:r>
            <a:endParaRPr lang="en-US" u="none" dirty="0"/>
          </a:p>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30</a:t>
            </a:fld>
            <a:endParaRPr lang="en-US"/>
          </a:p>
        </p:txBody>
      </p:sp>
    </p:spTree>
    <p:extLst>
      <p:ext uri="{BB962C8B-B14F-4D97-AF65-F5344CB8AC3E}">
        <p14:creationId xmlns:p14="http://schemas.microsoft.com/office/powerpoint/2010/main" val="39534816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31</a:t>
            </a:fld>
            <a:endParaRPr lang="en-US"/>
          </a:p>
        </p:txBody>
      </p:sp>
    </p:spTree>
    <p:extLst>
      <p:ext uri="{BB962C8B-B14F-4D97-AF65-F5344CB8AC3E}">
        <p14:creationId xmlns:p14="http://schemas.microsoft.com/office/powerpoint/2010/main" val="38730184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09.15.02	Identify</a:t>
            </a:r>
            <a:r>
              <a:rPr lang="en-US" i="1" baseline="0" dirty="0">
                <a:cs typeface="Arial" panose="020B0604020202020204" pitchFamily="34" charset="0"/>
              </a:rPr>
              <a:t> the need to exercise ethical leadership when encountering an individual with an I/DD</a:t>
            </a:r>
          </a:p>
          <a:p>
            <a:endParaRPr lang="en-US" i="1" dirty="0">
              <a:cs typeface="Arial" panose="020B0604020202020204" pitchFamily="34" charset="0"/>
            </a:endParaRPr>
          </a:p>
          <a:p>
            <a:r>
              <a:rPr lang="en-US" sz="1200" b="1" i="1" dirty="0">
                <a:latin typeface="+mn-lt"/>
                <a:cs typeface="Arial" panose="020B0604020202020204" pitchFamily="34" charset="0"/>
              </a:rPr>
              <a:t>09.16	Identify the indicators that a person may have an</a:t>
            </a:r>
            <a:r>
              <a:rPr lang="en-US" sz="1200" b="1" i="1" baseline="0" dirty="0">
                <a:latin typeface="+mn-lt"/>
                <a:cs typeface="Arial" panose="020B0604020202020204" pitchFamily="34" charset="0"/>
              </a:rPr>
              <a:t> intellectual/developmental disability</a:t>
            </a:r>
            <a:r>
              <a:rPr lang="en-US" sz="1200" b="1" i="1" dirty="0">
                <a:latin typeface="+mn-lt"/>
                <a:cs typeface="Arial" panose="020B0604020202020204" pitchFamily="34" charset="0"/>
              </a:rPr>
              <a:t/>
            </a:r>
            <a:br>
              <a:rPr lang="en-US" sz="1200" b="1" i="1" dirty="0">
                <a:latin typeface="+mn-lt"/>
                <a:cs typeface="Arial" panose="020B0604020202020204" pitchFamily="34" charset="0"/>
              </a:rPr>
            </a:br>
            <a:r>
              <a:rPr lang="en-US" sz="1200" b="0" i="1" dirty="0">
                <a:latin typeface="+mn-lt"/>
                <a:cs typeface="Arial" panose="020B0604020202020204" pitchFamily="34" charset="0"/>
              </a:rPr>
              <a:t>09.16.01	Identify</a:t>
            </a:r>
            <a:r>
              <a:rPr lang="en-US" sz="1200" b="0" i="1" baseline="0" dirty="0">
                <a:latin typeface="+mn-lt"/>
                <a:cs typeface="Arial" panose="020B0604020202020204" pitchFamily="34" charset="0"/>
              </a:rPr>
              <a:t> why it is important for officers to be aware of people with an I/DD, the prevalence of I/DD, and the need to reduce stigma</a:t>
            </a:r>
            <a:endParaRPr lang="en-US" sz="1200" b="0" i="1" dirty="0">
              <a:latin typeface="+mn-lt"/>
              <a:cs typeface="Arial" panose="020B0604020202020204" pitchFamily="34" charset="0"/>
            </a:endParaRPr>
          </a:p>
          <a:p>
            <a:r>
              <a:rPr lang="en-US" sz="1200" b="0" i="1" dirty="0">
                <a:latin typeface="+mn-lt"/>
                <a:cs typeface="Arial" panose="020B0604020202020204" pitchFamily="34" charset="0"/>
              </a:rPr>
              <a:t>09.16.02	Identify</a:t>
            </a:r>
            <a:r>
              <a:rPr lang="en-US" sz="1200" b="0" i="1" baseline="0" dirty="0">
                <a:latin typeface="+mn-lt"/>
                <a:cs typeface="Arial" panose="020B0604020202020204" pitchFamily="34" charset="0"/>
              </a:rPr>
              <a:t> what is meant by hidden disabilities</a:t>
            </a:r>
            <a:endParaRPr lang="en-US" sz="1200" b="0" i="1" dirty="0">
              <a:latin typeface="+mn-lt"/>
              <a:cs typeface="Arial" panose="020B0604020202020204" pitchFamily="34" charset="0"/>
            </a:endParaRPr>
          </a:p>
          <a:p>
            <a:r>
              <a:rPr lang="en-US" sz="1200" b="0" i="1" dirty="0">
                <a:latin typeface="+mn-lt"/>
                <a:cs typeface="Arial" panose="020B0604020202020204" pitchFamily="34" charset="0"/>
              </a:rPr>
              <a:t>09.16.03	Describe</a:t>
            </a:r>
            <a:r>
              <a:rPr lang="en-US" sz="1200" b="0" i="1" baseline="0" dirty="0">
                <a:latin typeface="+mn-lt"/>
                <a:cs typeface="Arial" panose="020B0604020202020204" pitchFamily="34" charset="0"/>
              </a:rPr>
              <a:t> general behaviors associated with persons with I/DD</a:t>
            </a:r>
          </a:p>
          <a:p>
            <a:r>
              <a:rPr lang="en-US" sz="1200" b="0" i="1" baseline="0" dirty="0">
                <a:latin typeface="+mn-lt"/>
                <a:cs typeface="Arial" panose="020B0604020202020204" pitchFamily="34" charset="0"/>
              </a:rPr>
              <a:t>09.16.04	Identify non-verbal distractions, both personal and environmental, that may affect an encounter with a person that has an I/DD</a:t>
            </a:r>
          </a:p>
          <a:p>
            <a:r>
              <a:rPr lang="en-US" i="1" dirty="0">
                <a:cs typeface="Arial" panose="020B0604020202020204" pitchFamily="34" charset="0"/>
              </a:rPr>
              <a:t/>
            </a:r>
            <a:br>
              <a:rPr lang="en-US" i="1" dirty="0">
                <a:cs typeface="Arial" panose="020B0604020202020204" pitchFamily="34" charset="0"/>
              </a:rPr>
            </a:br>
            <a:r>
              <a:rPr lang="en-US" b="1" i="1" dirty="0">
                <a:cs typeface="Arial" panose="020B0604020202020204" pitchFamily="34" charset="0"/>
              </a:rPr>
              <a:t>09.17	Identify the procedures an officer should follow to ensure the safety and calmness of an individual that has an I/DD</a:t>
            </a:r>
          </a:p>
          <a:p>
            <a:r>
              <a:rPr lang="en-US" i="1" dirty="0">
                <a:cs typeface="Arial" panose="020B0604020202020204" pitchFamily="34" charset="0"/>
              </a:rPr>
              <a:t>09.17.01	Explain</a:t>
            </a:r>
            <a:r>
              <a:rPr lang="en-US" i="1" baseline="0" dirty="0">
                <a:cs typeface="Arial" panose="020B0604020202020204" pitchFamily="34" charset="0"/>
              </a:rPr>
              <a:t> the impact of prior trauma on interactions with a person with an I/DD (trauma-informed care)</a:t>
            </a:r>
          </a:p>
          <a:p>
            <a:r>
              <a:rPr lang="en-US" i="1" baseline="0" dirty="0">
                <a:cs typeface="Arial" panose="020B0604020202020204" pitchFamily="34" charset="0"/>
              </a:rPr>
              <a:t>09.17.02	Describe what is means to be safe from the perspective of people with an I/DD, the officer, and community</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09.17.04	Describe the impact of an officer’s attitude and actions toward people with an I/DD on the public</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dirty="0">
                <a:cs typeface="Arial" panose="020B0604020202020204" pitchFamily="34" charset="0"/>
              </a:rPr>
              <a:t>09.18	Demonstrate communication techniques required to effectively interact with a person who has an I/DD</a:t>
            </a:r>
          </a:p>
          <a:p>
            <a:r>
              <a:rPr lang="en-US" i="1" dirty="0">
                <a:cs typeface="Arial" panose="020B0604020202020204" pitchFamily="34" charset="0"/>
              </a:rPr>
              <a:t>09.18.01	Describe</a:t>
            </a:r>
            <a:r>
              <a:rPr lang="en-US" i="1" baseline="0" dirty="0">
                <a:cs typeface="Arial" panose="020B0604020202020204" pitchFamily="34" charset="0"/>
              </a:rPr>
              <a:t> “person first language” and how it should be used when encountering a person with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endParaRPr lang="en-US" baseline="0" dirty="0">
              <a:cs typeface="Arial" panose="020B0604020202020204" pitchFamily="34" charset="0"/>
            </a:endParaRPr>
          </a:p>
          <a:p>
            <a:r>
              <a:rPr lang="en-US" dirty="0">
                <a:latin typeface="+mn-lt"/>
              </a:rPr>
              <a:t>Now that we know the</a:t>
            </a:r>
            <a:r>
              <a:rPr lang="en-US" baseline="0" dirty="0">
                <a:latin typeface="+mn-lt"/>
              </a:rPr>
              <a:t> common characteristics and issues affecting people with intellectual and developmental disabilities, let’s turn to law enforcement’s response.</a:t>
            </a:r>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32</a:t>
            </a:fld>
            <a:endParaRPr lang="en-US" dirty="0"/>
          </a:p>
        </p:txBody>
      </p:sp>
    </p:spTree>
    <p:extLst>
      <p:ext uri="{BB962C8B-B14F-4D97-AF65-F5344CB8AC3E}">
        <p14:creationId xmlns:p14="http://schemas.microsoft.com/office/powerpoint/2010/main" val="37371738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i="1" dirty="0">
              <a:cs typeface="Arial" panose="020B0604020202020204" pitchFamily="34" charset="0"/>
            </a:endParaRPr>
          </a:p>
          <a:p>
            <a:r>
              <a:rPr lang="en-US" sz="1200" b="1" i="1" u="none" dirty="0">
                <a:latin typeface="+mn-lt"/>
                <a:cs typeface="Arial" panose="020B0604020202020204" pitchFamily="34" charset="0"/>
              </a:rPr>
              <a:t>09.16	Identify the indicators that a person may have an</a:t>
            </a:r>
            <a:r>
              <a:rPr lang="en-US" sz="1200" b="1" i="1" u="none" baseline="0" dirty="0">
                <a:latin typeface="+mn-lt"/>
                <a:cs typeface="Arial" panose="020B0604020202020204" pitchFamily="34" charset="0"/>
              </a:rPr>
              <a:t> intellectual/developmental disability</a:t>
            </a:r>
            <a:r>
              <a:rPr lang="en-US" sz="1200" b="1" i="1" u="none" dirty="0">
                <a:latin typeface="+mn-lt"/>
                <a:cs typeface="Arial" panose="020B0604020202020204" pitchFamily="34" charset="0"/>
              </a:rPr>
              <a:t/>
            </a:r>
            <a:br>
              <a:rPr lang="en-US" sz="1200" b="1" i="1" u="none" dirty="0">
                <a:latin typeface="+mn-lt"/>
                <a:cs typeface="Arial" panose="020B0604020202020204" pitchFamily="34" charset="0"/>
              </a:rPr>
            </a:br>
            <a:r>
              <a:rPr lang="en-US" sz="1200" b="0" i="1" dirty="0">
                <a:latin typeface="+mn-lt"/>
                <a:cs typeface="Arial" panose="020B0604020202020204" pitchFamily="34" charset="0"/>
              </a:rPr>
              <a:t>09.16.03	Describe</a:t>
            </a:r>
            <a:r>
              <a:rPr lang="en-US" sz="1200" b="0" i="1" baseline="0" dirty="0">
                <a:latin typeface="+mn-lt"/>
                <a:cs typeface="Arial" panose="020B0604020202020204" pitchFamily="34" charset="0"/>
              </a:rPr>
              <a:t> general behaviors associated with persons with I/DD</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dirty="0">
                <a:cs typeface="Arial" panose="020B0604020202020204" pitchFamily="34" charset="0"/>
              </a:rPr>
              <a:t/>
            </a:r>
            <a:br>
              <a:rPr lang="en-US" dirty="0">
                <a:cs typeface="Arial" panose="020B0604020202020204" pitchFamily="34" charset="0"/>
              </a:rPr>
            </a:br>
            <a:endParaRPr lang="en-US" dirty="0">
              <a:cs typeface="Arial" panose="020B0604020202020204" pitchFamily="34" charset="0"/>
            </a:endParaRPr>
          </a:p>
          <a:p>
            <a:endParaRPr lang="en-US" baseline="0" dirty="0"/>
          </a:p>
          <a:p>
            <a:r>
              <a:rPr lang="en-US" baseline="0" dirty="0"/>
              <a:t>It is very important to realize that your expectations may not be obvious or understood. </a:t>
            </a:r>
          </a:p>
          <a:p>
            <a:endParaRPr lang="en-US" baseline="0" dirty="0"/>
          </a:p>
          <a:p>
            <a:r>
              <a:rPr lang="en-US" sz="1200" dirty="0">
                <a:latin typeface="Arial" panose="020B0604020202020204" pitchFamily="34" charset="0"/>
                <a:cs typeface="Arial" panose="020B0604020202020204" pitchFamily="34" charset="0"/>
              </a:rPr>
              <a:t>Developmental disabilities may cause a person to:</a:t>
            </a:r>
          </a:p>
          <a:p>
            <a:endParaRPr lang="en-US" sz="12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1200" dirty="0">
                <a:latin typeface="Arial" panose="020B0604020202020204" pitchFamily="34" charset="0"/>
                <a:cs typeface="Arial" panose="020B0604020202020204" pitchFamily="34" charset="0"/>
              </a:rPr>
              <a:t>react slowly to commands</a:t>
            </a:r>
          </a:p>
          <a:p>
            <a:pPr marL="457200" indent="-457200">
              <a:buFont typeface="Arial" panose="020B0604020202020204" pitchFamily="34" charset="0"/>
              <a:buChar char="•"/>
            </a:pPr>
            <a:r>
              <a:rPr lang="en-US" sz="1200" dirty="0">
                <a:latin typeface="Arial" panose="020B0604020202020204" pitchFamily="34" charset="0"/>
                <a:cs typeface="Arial" panose="020B0604020202020204" pitchFamily="34" charset="0"/>
              </a:rPr>
              <a:t>wait for a prompt on what to do or say</a:t>
            </a:r>
          </a:p>
          <a:p>
            <a:pPr marL="457200" indent="-457200">
              <a:buFont typeface="Arial" panose="020B0604020202020204" pitchFamily="34" charset="0"/>
              <a:buChar char="•"/>
            </a:pPr>
            <a:r>
              <a:rPr lang="en-US" sz="1200" dirty="0">
                <a:latin typeface="Arial" panose="020B0604020202020204" pitchFamily="34" charset="0"/>
                <a:cs typeface="Arial" panose="020B0604020202020204" pitchFamily="34" charset="0"/>
              </a:rPr>
              <a:t>struggle to answer questions or describe details, actions, or facts</a:t>
            </a:r>
          </a:p>
          <a:p>
            <a:pPr marL="457200" indent="-457200">
              <a:buFont typeface="Arial" panose="020B0604020202020204" pitchFamily="34" charset="0"/>
              <a:buChar char="•"/>
            </a:pPr>
            <a:r>
              <a:rPr lang="en-US" sz="1200" dirty="0">
                <a:latin typeface="Arial" panose="020B0604020202020204" pitchFamily="34" charset="0"/>
                <a:cs typeface="Arial" panose="020B0604020202020204" pitchFamily="34" charset="0"/>
              </a:rPr>
              <a:t>fail to recognize your police uniform or vehicle, or the seriousness of situation </a:t>
            </a: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33</a:t>
            </a:fld>
            <a:endParaRPr lang="en-US" dirty="0"/>
          </a:p>
        </p:txBody>
      </p:sp>
    </p:spTree>
    <p:extLst>
      <p:ext uri="{BB962C8B-B14F-4D97-AF65-F5344CB8AC3E}">
        <p14:creationId xmlns:p14="http://schemas.microsoft.com/office/powerpoint/2010/main" val="26519741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pPr marL="0" indent="0">
              <a:buFont typeface="Arial" panose="020B0604020202020204" pitchFamily="34" charset="0"/>
              <a:buNone/>
            </a:pPr>
            <a:endParaRPr lang="en-US" sz="1200" dirty="0">
              <a:solidFill>
                <a:schemeClr val="tx1">
                  <a:lumMod val="75000"/>
                  <a:lumOff val="25000"/>
                </a:schemeClr>
              </a:solidFill>
              <a:cs typeface="Arial" panose="020B0604020202020204" pitchFamily="34" charset="0"/>
            </a:endParaRPr>
          </a:p>
          <a:p>
            <a:pPr marL="0" indent="0">
              <a:buFont typeface="Arial" panose="020B0604020202020204" pitchFamily="34" charset="0"/>
              <a:buNone/>
            </a:pPr>
            <a:endParaRPr lang="en-US" sz="1200" dirty="0">
              <a:solidFill>
                <a:schemeClr val="tx1">
                  <a:lumMod val="75000"/>
                  <a:lumOff val="25000"/>
                </a:schemeClr>
              </a:solidFill>
              <a:cs typeface="Arial" panose="020B0604020202020204" pitchFamily="34" charset="0"/>
            </a:endParaRP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Be patient. Be prepared</a:t>
            </a:r>
            <a:r>
              <a:rPr lang="en-US" sz="1200" baseline="0" dirty="0">
                <a:solidFill>
                  <a:schemeClr val="tx1">
                    <a:lumMod val="75000"/>
                    <a:lumOff val="25000"/>
                  </a:schemeClr>
                </a:solidFill>
                <a:cs typeface="Arial" panose="020B0604020202020204" pitchFamily="34" charset="0"/>
              </a:rPr>
              <a:t> for a potentially long encounter, as dealings with people with developmental disabilities should not be rushed unless there is an emergency situation. </a:t>
            </a:r>
          </a:p>
          <a:p>
            <a:pPr marL="0" indent="0">
              <a:buFont typeface="Arial" panose="020B0604020202020204" pitchFamily="34" charset="0"/>
              <a:buNone/>
            </a:pPr>
            <a:endParaRPr lang="en-US" sz="1200" dirty="0">
              <a:solidFill>
                <a:schemeClr val="tx1">
                  <a:lumMod val="75000"/>
                  <a:lumOff val="25000"/>
                </a:schemeClr>
              </a:solidFill>
              <a:cs typeface="Arial" panose="020B0604020202020204" pitchFamily="34" charset="0"/>
            </a:endParaRP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--listen attentively</a:t>
            </a: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--wait for the person to finish talking, typing, formulating thoughts and words</a:t>
            </a: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--provide a verbal, visual, or physical prompt if necessary</a:t>
            </a:r>
          </a:p>
        </p:txBody>
      </p:sp>
      <p:sp>
        <p:nvSpPr>
          <p:cNvPr id="4" name="Slide Number Placeholder 3"/>
          <p:cNvSpPr>
            <a:spLocks noGrp="1"/>
          </p:cNvSpPr>
          <p:nvPr>
            <p:ph type="sldNum" sz="quarter" idx="10"/>
          </p:nvPr>
        </p:nvSpPr>
        <p:spPr/>
        <p:txBody>
          <a:bodyPr/>
          <a:lstStyle/>
          <a:p>
            <a:fld id="{02C24529-E252-4424-AEA4-82F80A59A729}" type="slidenum">
              <a:rPr lang="en-US" smtClean="0"/>
              <a:pPr/>
              <a:t>34</a:t>
            </a:fld>
            <a:endParaRPr lang="en-US" dirty="0"/>
          </a:p>
        </p:txBody>
      </p:sp>
    </p:spTree>
    <p:extLst>
      <p:ext uri="{BB962C8B-B14F-4D97-AF65-F5344CB8AC3E}">
        <p14:creationId xmlns:p14="http://schemas.microsoft.com/office/powerpoint/2010/main" val="25137161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endParaRPr lang="en-US" b="1" i="1" dirty="0">
              <a:cs typeface="Arial" panose="020B0604020202020204" pitchFamily="34" charset="0"/>
            </a:endParaRP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endParaRPr lang="en-US" dirty="0"/>
          </a:p>
          <a:p>
            <a:endParaRPr lang="en-US" baseline="0" dirty="0"/>
          </a:p>
          <a:p>
            <a:r>
              <a:rPr lang="en-US" baseline="0" dirty="0"/>
              <a:t>Most communication is nonverbal. Think about your response to a smile, tears, a raised eyebrow—each of those facial expressions “communicate” something very effectively to us without one word. In fact, only 7% of any message is conveyed through words.</a:t>
            </a:r>
          </a:p>
          <a:p>
            <a:endParaRPr lang="en-US" baseline="0" dirty="0"/>
          </a:p>
          <a:p>
            <a:r>
              <a:rPr lang="en-US" baseline="0" dirty="0"/>
              <a:t>BE AWARE OF “COMMAND PRESENCE”</a:t>
            </a:r>
          </a:p>
          <a:p>
            <a:endParaRPr lang="en-US" baseline="0" dirty="0"/>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speak calmly</a:t>
            </a:r>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repeat short, direct phrases in a calm manner</a:t>
            </a:r>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use non-threatening body language, soft gestures, and avoid abrupt movements or actions</a:t>
            </a:r>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keep your hands at sides and visible when possible</a:t>
            </a:r>
          </a:p>
          <a:p>
            <a:endParaRPr lang="en-US" baseline="0"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35</a:t>
            </a:fld>
            <a:endParaRPr lang="en-US" dirty="0"/>
          </a:p>
        </p:txBody>
      </p:sp>
    </p:spTree>
    <p:extLst>
      <p:ext uri="{BB962C8B-B14F-4D97-AF65-F5344CB8AC3E}">
        <p14:creationId xmlns:p14="http://schemas.microsoft.com/office/powerpoint/2010/main" val="35887780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dirty="0">
                <a:cs typeface="Arial" panose="020B0604020202020204" pitchFamily="34" charset="0"/>
              </a:rPr>
              <a:t/>
            </a:r>
            <a:br>
              <a:rPr lang="en-US" dirty="0">
                <a:cs typeface="Arial" panose="020B0604020202020204" pitchFamily="34" charset="0"/>
              </a:rPr>
            </a:br>
            <a:endParaRPr lang="en-US" baseline="0" dirty="0"/>
          </a:p>
          <a:p>
            <a:r>
              <a:rPr lang="en-US" baseline="0" dirty="0"/>
              <a:t>Routine is often very important. If that routine is disrupted or the person’s expectations are not realized, the person with a disability may become agitated.  </a:t>
            </a:r>
          </a:p>
          <a:p>
            <a:endParaRPr lang="en-US" baseline="0" dirty="0"/>
          </a:p>
          <a:p>
            <a:r>
              <a:rPr lang="en-US" baseline="0" dirty="0"/>
              <a:t>Determine when breaking the routine is absolutely necessary. </a:t>
            </a:r>
          </a:p>
          <a:p>
            <a:endParaRPr lang="en-US" baseline="0" dirty="0"/>
          </a:p>
          <a:p>
            <a:r>
              <a:rPr lang="en-US" dirty="0"/>
              <a:t> </a:t>
            </a: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36</a:t>
            </a:fld>
            <a:endParaRPr lang="en-US" dirty="0"/>
          </a:p>
        </p:txBody>
      </p:sp>
    </p:spTree>
    <p:extLst>
      <p:ext uri="{BB962C8B-B14F-4D97-AF65-F5344CB8AC3E}">
        <p14:creationId xmlns:p14="http://schemas.microsoft.com/office/powerpoint/2010/main" val="50274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dirty="0">
                <a:cs typeface="Arial" panose="020B0604020202020204" pitchFamily="34" charset="0"/>
              </a:rPr>
              <a:t>09.17.01	Explain</a:t>
            </a:r>
            <a:r>
              <a:rPr lang="en-US" i="1" baseline="0" dirty="0">
                <a:cs typeface="Arial" panose="020B0604020202020204" pitchFamily="34" charset="0"/>
              </a:rPr>
              <a:t> the impact of prior trauma on interactions with a person with an I/DD (trauma-informed care)</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dirty="0">
                <a:cs typeface="Arial" panose="020B0604020202020204" pitchFamily="34" charset="0"/>
              </a:rPr>
              <a:t/>
            </a:r>
            <a:br>
              <a:rPr lang="en-US" dirty="0">
                <a:cs typeface="Arial" panose="020B0604020202020204" pitchFamily="34" charset="0"/>
              </a:rPr>
            </a:b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When</a:t>
            </a:r>
            <a:r>
              <a:rPr lang="en-US" b="0" baseline="0" dirty="0"/>
              <a:t> frightened or upset, people with developmental disabilities will react the same as all of us: with a fight, flight, or freeze response.</a:t>
            </a:r>
            <a:r>
              <a:rPr lang="en-US" b="0" dirty="0"/>
              <a:t> </a:t>
            </a:r>
          </a:p>
          <a:p>
            <a:endParaRPr lang="en-US" baseline="0" dirty="0"/>
          </a:p>
          <a:p>
            <a:r>
              <a:rPr lang="en-US" baseline="0" dirty="0"/>
              <a:t>Keep in mind that some people will have had previous traumas, or upsetting/harmful events that involved police officers or persons in authority. This can have a significant impact on how they respond in the current circumstance. Your presence or similarities to past events may trigger a fight or flight response.</a:t>
            </a:r>
          </a:p>
          <a:p>
            <a:endParaRPr lang="en-US" baseline="0" dirty="0"/>
          </a:p>
          <a:p>
            <a:r>
              <a:rPr lang="en-US" baseline="0" dirty="0"/>
              <a:t>Remember sensory overload is common—this includes seeing, hearing, even smelling you. All of “you” may be overwhelming all at once. </a:t>
            </a:r>
          </a:p>
          <a:p>
            <a:endParaRPr lang="en-US" baseline="0" dirty="0"/>
          </a:p>
          <a:p>
            <a:r>
              <a:rPr lang="en-US" baseline="0" dirty="0"/>
              <a:t>Allowing extra space between you and the person may be helpful.</a:t>
            </a:r>
          </a:p>
          <a:p>
            <a:endParaRPr lang="en-US" baseline="0" dirty="0"/>
          </a:p>
          <a:p>
            <a:r>
              <a:rPr lang="en-US" dirty="0"/>
              <a:t> </a:t>
            </a: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37</a:t>
            </a:fld>
            <a:endParaRPr lang="en-US" dirty="0"/>
          </a:p>
        </p:txBody>
      </p:sp>
    </p:spTree>
    <p:extLst>
      <p:ext uri="{BB962C8B-B14F-4D97-AF65-F5344CB8AC3E}">
        <p14:creationId xmlns:p14="http://schemas.microsoft.com/office/powerpoint/2010/main" val="6670897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09.17.02	Describe what is means to be safe from the perspective of people with an I/DD, the officer, and community</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endParaRPr lang="en-US" dirty="0"/>
          </a:p>
          <a:p>
            <a:pPr marL="0" indent="0">
              <a:buFont typeface="Arial" panose="020B0604020202020204" pitchFamily="34" charset="0"/>
              <a:buNone/>
            </a:pPr>
            <a:endParaRPr lang="en-US" sz="1200" b="1" dirty="0">
              <a:latin typeface="+mn-lt"/>
            </a:endParaRPr>
          </a:p>
          <a:p>
            <a:pPr marL="0" indent="0">
              <a:buFont typeface="Arial" panose="020B0604020202020204" pitchFamily="34" charset="0"/>
              <a:buNone/>
            </a:pPr>
            <a:r>
              <a:rPr lang="en-US" sz="1200" b="0" dirty="0">
                <a:latin typeface="+mn-lt"/>
              </a:rPr>
              <a:t>Reduce sources of overstimulation, if possible</a:t>
            </a:r>
            <a:br>
              <a:rPr lang="en-US" sz="1200" b="0" dirty="0">
                <a:latin typeface="+mn-lt"/>
              </a:rPr>
            </a:br>
            <a:endParaRPr lang="en-US" sz="1200" b="0" dirty="0">
              <a:latin typeface="+mn-lt"/>
            </a:endParaRP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--eliminate, to the degree possible, loud sounds, bright lights, and other sources of overstimulation</a:t>
            </a: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--turn off sirens and flashing lights</a:t>
            </a: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--ask others to move away, or move the person to quieter surroundings</a:t>
            </a: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--keep canines in the law enforcement vehicle, if possible</a:t>
            </a: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38</a:t>
            </a:fld>
            <a:endParaRPr lang="en-US" dirty="0"/>
          </a:p>
        </p:txBody>
      </p:sp>
    </p:spTree>
    <p:extLst>
      <p:ext uri="{BB962C8B-B14F-4D97-AF65-F5344CB8AC3E}">
        <p14:creationId xmlns:p14="http://schemas.microsoft.com/office/powerpoint/2010/main" val="20745593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Quite often, just saying</a:t>
            </a:r>
            <a:r>
              <a:rPr lang="en-US" baseline="0" dirty="0"/>
              <a:t> to the person “Help me understand . . .” will provide an invitation to communicate with you. </a:t>
            </a:r>
            <a:endParaRPr lang="en-US" dirty="0"/>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establish rapport—let the person know you are there to help and protect</a:t>
            </a:r>
          </a:p>
          <a:p>
            <a:pPr marL="457200" indent="-457200">
              <a:lnSpc>
                <a:spcPct val="150000"/>
              </a:lnSpc>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use your name rather than your title</a:t>
            </a:r>
          </a:p>
          <a:p>
            <a:pPr marL="457200" indent="-457200">
              <a:lnSpc>
                <a:spcPct val="150000"/>
              </a:lnSpc>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learn and use the person’s name</a:t>
            </a:r>
          </a:p>
          <a:p>
            <a:pPr marL="457200" indent="-457200">
              <a:lnSpc>
                <a:spcPct val="150000"/>
              </a:lnSpc>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keep commands and comments short</a:t>
            </a:r>
          </a:p>
          <a:p>
            <a:pPr marL="457200" indent="-457200">
              <a:lnSpc>
                <a:spcPct val="150000"/>
              </a:lnSpc>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say it and show it</a:t>
            </a:r>
          </a:p>
          <a:p>
            <a:pPr marL="457200" indent="-457200">
              <a:lnSpc>
                <a:spcPct val="150000"/>
              </a:lnSpc>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check for understanding </a:t>
            </a:r>
          </a:p>
          <a:p>
            <a:pPr marL="457200" indent="-457200">
              <a:lnSpc>
                <a:spcPct val="150000"/>
              </a:lnSpc>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explain your actions in advance</a:t>
            </a: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39</a:t>
            </a:fld>
            <a:endParaRPr lang="en-US" dirty="0"/>
          </a:p>
        </p:txBody>
      </p:sp>
    </p:spTree>
    <p:extLst>
      <p:ext uri="{BB962C8B-B14F-4D97-AF65-F5344CB8AC3E}">
        <p14:creationId xmlns:p14="http://schemas.microsoft.com/office/powerpoint/2010/main" val="364871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Interview</a:t>
            </a:r>
            <a:r>
              <a:rPr lang="en-US" baseline="0" dirty="0"/>
              <a:t> of Patti Saylor (5 minutes)</a:t>
            </a:r>
          </a:p>
          <a:p>
            <a:endParaRPr lang="en-US" baseline="0" dirty="0"/>
          </a:p>
          <a:p>
            <a:r>
              <a:rPr lang="en-US" b="1" baseline="0" dirty="0"/>
              <a:t>PLAY VIDEO</a:t>
            </a:r>
          </a:p>
          <a:p>
            <a:r>
              <a:rPr lang="en-US" b="1" baseline="0" dirty="0"/>
              <a:t>https://www.youtube.com/watch?v=gNRBpqf2-Ng&amp;list=PLs_B4O_w_1TZelJmqhHGifxxvsf4cEFYm&amp;index=1</a:t>
            </a:r>
          </a:p>
          <a:p>
            <a:endParaRPr lang="en-US" baseline="0" dirty="0"/>
          </a:p>
          <a:p>
            <a:pPr marL="0" marR="0" indent="0" algn="l" defTabSz="931774" rtl="0" eaLnBrk="1" fontAlgn="auto" latinLnBrk="0" hangingPunct="1">
              <a:lnSpc>
                <a:spcPct val="100000"/>
              </a:lnSpc>
              <a:spcBef>
                <a:spcPts val="0"/>
              </a:spcBef>
              <a:spcAft>
                <a:spcPts val="0"/>
              </a:spcAft>
              <a:buClrTx/>
              <a:buSzTx/>
              <a:buFontTx/>
              <a:buNone/>
              <a:tabLst/>
              <a:defRPr/>
            </a:pPr>
            <a:r>
              <a:rPr lang="en-US" dirty="0"/>
              <a:t>Patti Saylor, along with disability advocates</a:t>
            </a:r>
            <a:r>
              <a:rPr lang="en-US" baseline="0" dirty="0"/>
              <a:t> and the police training commission, worked for two years to design this training so that you will not find yourself in a similar situation. </a:t>
            </a:r>
          </a:p>
          <a:p>
            <a:pPr defTabSz="931774">
              <a:defRPr/>
            </a:pPr>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4</a:t>
            </a:fld>
            <a:endParaRPr lang="en-US" dirty="0"/>
          </a:p>
        </p:txBody>
      </p:sp>
    </p:spTree>
    <p:extLst>
      <p:ext uri="{BB962C8B-B14F-4D97-AF65-F5344CB8AC3E}">
        <p14:creationId xmlns:p14="http://schemas.microsoft.com/office/powerpoint/2010/main" val="17117066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endParaRPr lang="en-US" dirty="0"/>
          </a:p>
          <a:p>
            <a:endParaRPr lang="en-US" sz="1200" dirty="0">
              <a:solidFill>
                <a:schemeClr val="tx1">
                  <a:lumMod val="75000"/>
                  <a:lumOff val="25000"/>
                </a:schemeClr>
              </a:solidFill>
              <a:cs typeface="Arial" panose="020B0604020202020204" pitchFamily="34" charset="0"/>
            </a:endParaRPr>
          </a:p>
          <a:p>
            <a:r>
              <a:rPr lang="en-US" sz="1200" dirty="0">
                <a:solidFill>
                  <a:schemeClr val="tx1">
                    <a:lumMod val="75000"/>
                    <a:lumOff val="25000"/>
                  </a:schemeClr>
                </a:solidFill>
                <a:cs typeface="Arial" panose="020B0604020202020204" pitchFamily="34" charset="0"/>
              </a:rPr>
              <a:t>Be aware</a:t>
            </a:r>
            <a:r>
              <a:rPr lang="en-US" sz="1200" baseline="0" dirty="0">
                <a:solidFill>
                  <a:schemeClr val="tx1">
                    <a:lumMod val="75000"/>
                    <a:lumOff val="25000"/>
                  </a:schemeClr>
                </a:solidFill>
                <a:cs typeface="Arial" panose="020B0604020202020204" pitchFamily="34" charset="0"/>
              </a:rPr>
              <a:t> of different forms of communication (verbal and nonverbal) – such as s</a:t>
            </a:r>
            <a:r>
              <a:rPr lang="en-US" sz="1200" dirty="0">
                <a:solidFill>
                  <a:schemeClr val="tx1">
                    <a:lumMod val="75000"/>
                    <a:lumOff val="25000"/>
                  </a:schemeClr>
                </a:solidFill>
                <a:cs typeface="Arial" panose="020B0604020202020204" pitchFamily="34" charset="0"/>
              </a:rPr>
              <a:t>peech, typing, gestures, signing, picture-exchange </a:t>
            </a:r>
          </a:p>
          <a:p>
            <a:endParaRPr lang="en-US" sz="1200" dirty="0">
              <a:solidFill>
                <a:schemeClr val="tx1">
                  <a:lumMod val="75000"/>
                  <a:lumOff val="25000"/>
                </a:schemeClr>
              </a:solidFill>
              <a:cs typeface="Arial" panose="020B0604020202020204" pitchFamily="34" charset="0"/>
            </a:endParaRPr>
          </a:p>
          <a:p>
            <a:r>
              <a:rPr lang="en-US" sz="1200" dirty="0">
                <a:solidFill>
                  <a:schemeClr val="tx1">
                    <a:lumMod val="75000"/>
                    <a:lumOff val="25000"/>
                  </a:schemeClr>
                </a:solidFill>
                <a:cs typeface="Arial" panose="020B0604020202020204" pitchFamily="34" charset="0"/>
              </a:rPr>
              <a:t>Some people may carry a book of universal communication icons. Pointing to one of these icons will allow them to communicate their name, where they live, their family member or support person’s name, address, phone number, or what they might need. </a:t>
            </a:r>
          </a:p>
          <a:p>
            <a:pPr marL="457200" indent="-457200">
              <a:buFont typeface="Arial" panose="020B0604020202020204" pitchFamily="34" charset="0"/>
              <a:buChar char="•"/>
            </a:pPr>
            <a:endParaRPr lang="en-US" sz="1200" dirty="0">
              <a:solidFill>
                <a:schemeClr val="tx1">
                  <a:lumMod val="75000"/>
                  <a:lumOff val="25000"/>
                </a:schemeClr>
              </a:solidFill>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40</a:t>
            </a:fld>
            <a:endParaRPr lang="en-US" dirty="0"/>
          </a:p>
        </p:txBody>
      </p:sp>
    </p:spTree>
    <p:extLst>
      <p:ext uri="{BB962C8B-B14F-4D97-AF65-F5344CB8AC3E}">
        <p14:creationId xmlns:p14="http://schemas.microsoft.com/office/powerpoint/2010/main" val="28502639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endParaRPr lang="en-US" dirty="0"/>
          </a:p>
          <a:p>
            <a:endParaRPr lang="en-US" dirty="0"/>
          </a:p>
          <a:p>
            <a:r>
              <a:rPr lang="en-US" dirty="0"/>
              <a:t>Check for understanding</a:t>
            </a: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--ask the person to repeat each phrase in his own words:  “can you tell me or show me what I just said?”</a:t>
            </a:r>
          </a:p>
          <a:p>
            <a:pPr marL="0" indent="0">
              <a:buFont typeface="Arial" panose="020B0604020202020204" pitchFamily="34" charset="0"/>
              <a:buNone/>
            </a:pPr>
            <a:r>
              <a:rPr lang="en-US" sz="1200" dirty="0">
                <a:solidFill>
                  <a:schemeClr val="tx1">
                    <a:lumMod val="75000"/>
                    <a:lumOff val="25000"/>
                  </a:schemeClr>
                </a:solidFill>
                <a:cs typeface="Arial" panose="020B0604020202020204" pitchFamily="34" charset="0"/>
              </a:rPr>
              <a:t>--try showing the person what you would like them to do while you are saying it </a:t>
            </a:r>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41</a:t>
            </a:fld>
            <a:endParaRPr lang="en-US" dirty="0"/>
          </a:p>
        </p:txBody>
      </p:sp>
    </p:spTree>
    <p:extLst>
      <p:ext uri="{BB962C8B-B14F-4D97-AF65-F5344CB8AC3E}">
        <p14:creationId xmlns:p14="http://schemas.microsoft.com/office/powerpoint/2010/main" val="38353972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09.17.04	Describe the impact of an officer’s attitude and actions toward people with an I/DD on the public</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lumMod val="75000"/>
                  <a:lumOff val="25000"/>
                </a:schemeClr>
              </a:solidFill>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75000"/>
                    <a:lumOff val="25000"/>
                  </a:schemeClr>
                </a:solidFill>
                <a:cs typeface="Arial" panose="020B0604020202020204" pitchFamily="34" charset="0"/>
              </a:rPr>
              <a:t>Do not misinterpret</a:t>
            </a:r>
            <a:r>
              <a:rPr lang="en-US" sz="1200" baseline="0" dirty="0">
                <a:solidFill>
                  <a:schemeClr val="tx1">
                    <a:lumMod val="75000"/>
                    <a:lumOff val="25000"/>
                  </a:schemeClr>
                </a:solidFill>
                <a:cs typeface="Arial" panose="020B0604020202020204" pitchFamily="34" charset="0"/>
              </a:rPr>
              <a:t> odd behavior as belligerent or aggressive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solidFill>
                <a:schemeClr val="tx1">
                  <a:lumMod val="75000"/>
                  <a:lumOff val="25000"/>
                </a:schemeClr>
              </a:solidFill>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75000"/>
                    <a:lumOff val="25000"/>
                  </a:schemeClr>
                </a:solidFill>
                <a:cs typeface="Arial" panose="020B0604020202020204" pitchFamily="34" charset="0"/>
              </a:rPr>
              <a:t>In a tense or unfamiliar situation, some people with intellectual or developmental disabilities might shut down and close off unwelcome stimuli (e.g., cover ears or eyes, lie down, shake or rock, repeat phrases in a robotic way, repeat questions, sing, hum, make noises. This behavior is a protective mechanism for dealing with a troubling or frightening situation. </a:t>
            </a:r>
          </a:p>
          <a:p>
            <a:endParaRPr lang="en-US" baseline="0"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42</a:t>
            </a:fld>
            <a:endParaRPr lang="en-US" dirty="0"/>
          </a:p>
        </p:txBody>
      </p:sp>
    </p:spTree>
    <p:extLst>
      <p:ext uri="{BB962C8B-B14F-4D97-AF65-F5344CB8AC3E}">
        <p14:creationId xmlns:p14="http://schemas.microsoft.com/office/powerpoint/2010/main" val="37648091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r>
              <a:rPr lang="en-US" i="1" dirty="0">
                <a:cs typeface="Arial" panose="020B0604020202020204" pitchFamily="34" charset="0"/>
              </a:rPr>
              <a:t/>
            </a:r>
            <a:br>
              <a:rPr lang="en-US" i="1" dirty="0">
                <a:cs typeface="Arial" panose="020B0604020202020204" pitchFamily="34" charset="0"/>
              </a:rPr>
            </a:br>
            <a:endParaRPr lang="en-US" sz="1200" b="1" i="1" dirty="0">
              <a:latin typeface="Arial" panose="020B0604020202020204" pitchFamily="34" charset="0"/>
              <a:cs typeface="Arial" panose="020B0604020202020204" pitchFamily="34" charset="0"/>
            </a:endParaRPr>
          </a:p>
          <a:p>
            <a:endParaRPr lang="en-US" sz="1200" b="1" dirty="0">
              <a:latin typeface="Arial" panose="020B0604020202020204" pitchFamily="34" charset="0"/>
              <a:cs typeface="Arial" panose="020B0604020202020204" pitchFamily="34" charset="0"/>
            </a:endParaRPr>
          </a:p>
          <a:p>
            <a:r>
              <a:rPr lang="en-US" sz="1200" b="0" dirty="0">
                <a:latin typeface="Arial" panose="020B0604020202020204" pitchFamily="34" charset="0"/>
                <a:cs typeface="Arial" panose="020B0604020202020204" pitchFamily="34" charset="0"/>
              </a:rPr>
              <a:t>Speak to the person with disabilities first and as frequently as possible.</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What if you need additional support?</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People with developmental disabilities may have a support person with them—a family member, friend, or perhaps direct support staff. </a:t>
            </a:r>
          </a:p>
          <a:p>
            <a:endParaRPr lang="en-US" sz="1200" b="1"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Allow them to assist if necessary.</a:t>
            </a:r>
          </a:p>
          <a:p>
            <a:endParaRPr lang="en-US" dirty="0"/>
          </a:p>
          <a:p>
            <a:r>
              <a:rPr lang="en-US" dirty="0"/>
              <a:t>Ethan</a:t>
            </a:r>
            <a:r>
              <a:rPr lang="en-US" baseline="0" dirty="0"/>
              <a:t> Saylor was separated from his support provider at the time of the incident in Frederick. Officers would not let her in the viewing area of the theater to assist Ethan as they confronted him. </a:t>
            </a:r>
          </a:p>
        </p:txBody>
      </p:sp>
      <p:sp>
        <p:nvSpPr>
          <p:cNvPr id="4" name="Slide Number Placeholder 3"/>
          <p:cNvSpPr>
            <a:spLocks noGrp="1"/>
          </p:cNvSpPr>
          <p:nvPr>
            <p:ph type="sldNum" sz="quarter" idx="10"/>
          </p:nvPr>
        </p:nvSpPr>
        <p:spPr/>
        <p:txBody>
          <a:bodyPr/>
          <a:lstStyle/>
          <a:p>
            <a:fld id="{02C24529-E252-4424-AEA4-82F80A59A729}" type="slidenum">
              <a:rPr lang="en-US" smtClean="0"/>
              <a:pPr/>
              <a:t>43</a:t>
            </a:fld>
            <a:endParaRPr lang="en-US" dirty="0"/>
          </a:p>
        </p:txBody>
      </p:sp>
    </p:spTree>
    <p:extLst>
      <p:ext uri="{BB962C8B-B14F-4D97-AF65-F5344CB8AC3E}">
        <p14:creationId xmlns:p14="http://schemas.microsoft.com/office/powerpoint/2010/main" val="25450044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r>
              <a:rPr lang="en-US" dirty="0">
                <a:cs typeface="Arial" panose="020B0604020202020204" pitchFamily="34" charset="0"/>
              </a:rPr>
              <a:t/>
            </a:r>
            <a:br>
              <a:rPr lang="en-US" dirty="0">
                <a:cs typeface="Arial" panose="020B0604020202020204" pitchFamily="34" charset="0"/>
              </a:rPr>
            </a:br>
            <a:endParaRPr lang="en-US" sz="1200" dirty="0">
              <a:solidFill>
                <a:schemeClr val="tx1">
                  <a:lumMod val="75000"/>
                  <a:lumOff val="25000"/>
                </a:schemeClr>
              </a:solidFill>
              <a:cs typeface="Arial" panose="020B0604020202020204" pitchFamily="34" charset="0"/>
            </a:endParaRPr>
          </a:p>
          <a:p>
            <a:endParaRPr lang="en-US" sz="1200" dirty="0">
              <a:solidFill>
                <a:schemeClr val="tx1">
                  <a:lumMod val="75000"/>
                  <a:lumOff val="25000"/>
                </a:schemeClr>
              </a:solidFill>
              <a:cs typeface="Arial" panose="020B0604020202020204" pitchFamily="34" charset="0"/>
            </a:endParaRPr>
          </a:p>
          <a:p>
            <a:r>
              <a:rPr lang="en-US" sz="1200" dirty="0">
                <a:solidFill>
                  <a:schemeClr val="tx1">
                    <a:lumMod val="75000"/>
                    <a:lumOff val="25000"/>
                  </a:schemeClr>
                </a:solidFill>
                <a:cs typeface="Arial" panose="020B0604020202020204" pitchFamily="34" charset="0"/>
              </a:rPr>
              <a:t>Look for medical identification tags on wrists, shoes, belts, or other apparel. </a:t>
            </a:r>
          </a:p>
          <a:p>
            <a:endParaRPr lang="en-US" sz="1200" dirty="0">
              <a:solidFill>
                <a:schemeClr val="tx1">
                  <a:lumMod val="75000"/>
                  <a:lumOff val="25000"/>
                </a:schemeClr>
              </a:solidFill>
              <a:cs typeface="Arial" panose="020B0604020202020204" pitchFamily="34" charset="0"/>
            </a:endParaRPr>
          </a:p>
          <a:p>
            <a:r>
              <a:rPr lang="en-US" sz="1200" dirty="0">
                <a:solidFill>
                  <a:schemeClr val="tx1">
                    <a:lumMod val="75000"/>
                    <a:lumOff val="25000"/>
                  </a:schemeClr>
                </a:solidFill>
                <a:cs typeface="Arial" panose="020B0604020202020204" pitchFamily="34" charset="0"/>
              </a:rPr>
              <a:t>Look for medical alert bracelets or necklaces.</a:t>
            </a:r>
          </a:p>
          <a:p>
            <a:endParaRPr lang="en-US" sz="1200" dirty="0">
              <a:solidFill>
                <a:schemeClr val="tx1">
                  <a:lumMod val="75000"/>
                  <a:lumOff val="25000"/>
                </a:schemeClr>
              </a:solidFill>
              <a:cs typeface="Arial" panose="020B0604020202020204" pitchFamily="34" charset="0"/>
            </a:endParaRPr>
          </a:p>
          <a:p>
            <a:r>
              <a:rPr lang="en-US" sz="1200" dirty="0">
                <a:solidFill>
                  <a:schemeClr val="tx1">
                    <a:lumMod val="75000"/>
                    <a:lumOff val="25000"/>
                  </a:schemeClr>
                </a:solidFill>
                <a:cs typeface="Arial" panose="020B0604020202020204" pitchFamily="34" charset="0"/>
              </a:rPr>
              <a:t>Check 911-Address-Flagging database.</a:t>
            </a:r>
          </a:p>
        </p:txBody>
      </p:sp>
      <p:sp>
        <p:nvSpPr>
          <p:cNvPr id="4" name="Slide Number Placeholder 3"/>
          <p:cNvSpPr>
            <a:spLocks noGrp="1"/>
          </p:cNvSpPr>
          <p:nvPr>
            <p:ph type="sldNum" sz="quarter" idx="10"/>
          </p:nvPr>
        </p:nvSpPr>
        <p:spPr/>
        <p:txBody>
          <a:bodyPr/>
          <a:lstStyle/>
          <a:p>
            <a:fld id="{02C24529-E252-4424-AEA4-82F80A59A729}" type="slidenum">
              <a:rPr lang="en-US" smtClean="0"/>
              <a:pPr/>
              <a:t>44</a:t>
            </a:fld>
            <a:endParaRPr lang="en-US" dirty="0"/>
          </a:p>
        </p:txBody>
      </p:sp>
    </p:spTree>
    <p:extLst>
      <p:ext uri="{BB962C8B-B14F-4D97-AF65-F5344CB8AC3E}">
        <p14:creationId xmlns:p14="http://schemas.microsoft.com/office/powerpoint/2010/main" val="4097228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POLICE SHOOTING CAUGHT ON CAMERA: 47 year old therapist gunned down</a:t>
            </a:r>
          </a:p>
          <a:p>
            <a:endParaRPr lang="en-US" dirty="0"/>
          </a:p>
          <a:p>
            <a:r>
              <a:rPr lang="en-US" dirty="0"/>
              <a:t>In the</a:t>
            </a:r>
            <a:r>
              <a:rPr lang="en-US" baseline="0" dirty="0"/>
              <a:t> incident you are about to see, an officer completely disregards a caregiver’s support. </a:t>
            </a:r>
          </a:p>
          <a:p>
            <a:endParaRPr lang="en-US" baseline="0" dirty="0"/>
          </a:p>
          <a:p>
            <a:r>
              <a:rPr lang="en-US" baseline="0" dirty="0"/>
              <a:t>The incident takes place in Miami. An onlooker calls 911 to report that a man has a gun in his hands, is sitting in the street, and appears as if he is going to commit suicide. </a:t>
            </a:r>
          </a:p>
          <a:p>
            <a:endParaRPr lang="en-US" baseline="0" dirty="0"/>
          </a:p>
          <a:p>
            <a:r>
              <a:rPr lang="en-US" baseline="0" dirty="0"/>
              <a:t>When the police arrive, they see an </a:t>
            </a:r>
            <a:r>
              <a:rPr lang="en-US" dirty="0"/>
              <a:t>adult</a:t>
            </a:r>
            <a:r>
              <a:rPr lang="en-US" baseline="0" dirty="0"/>
              <a:t> man with autism sitting in the middle of a street. He can </a:t>
            </a:r>
            <a:r>
              <a:rPr lang="en-US" dirty="0"/>
              <a:t>be heard shouting the same statement repeatedly. This is not an issue of defiance or belligerence, it is simply a behavior of echoing back what an individual has previously heard. The individual in the video can be seen rocking back and forth at times, and bringing the toy close to his face. This is called stimming, or self-stimulation. It can include rocking, flapping, jumping, </a:t>
            </a:r>
            <a:r>
              <a:rPr lang="en-US" dirty="0" err="1"/>
              <a:t>hyperfocusing</a:t>
            </a:r>
            <a:r>
              <a:rPr lang="en-US" dirty="0"/>
              <a:t> and other repetitious or unique movements.</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You will hear the support person repeatedly use the man’s name as he offers reassurance that everything is going to be fine, and that the man should listen to the officers.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[Show video] </a:t>
            </a:r>
            <a:r>
              <a:rPr lang="en-US" dirty="0"/>
              <a:t>ABC News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https://www.youtube.com/watch?v=eqBAOX6Qegk&amp;list=PLs_B4O_w_1TZelJmqhHGifxxvsf4cEFYm&amp;index=4&amp;t=30s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Did you</a:t>
            </a:r>
            <a:r>
              <a:rPr lang="en-US" baseline="0" dirty="0"/>
              <a:t> notice any clues of a disability?</a:t>
            </a:r>
          </a:p>
          <a:p>
            <a:r>
              <a:rPr lang="en-US" dirty="0"/>
              <a:t>The man is</a:t>
            </a:r>
            <a:r>
              <a:rPr lang="en-US" baseline="0" dirty="0"/>
              <a:t> sitting unsafely in the middle of the street.</a:t>
            </a:r>
          </a:p>
          <a:p>
            <a:r>
              <a:rPr lang="en-US" baseline="0" dirty="0"/>
              <a:t>The man is rocking back and forth.</a:t>
            </a:r>
          </a:p>
          <a:p>
            <a:r>
              <a:rPr lang="en-US" dirty="0"/>
              <a:t>The man </a:t>
            </a:r>
            <a:r>
              <a:rPr lang="en-US" baseline="0" dirty="0"/>
              <a:t>has an </a:t>
            </a:r>
            <a:r>
              <a:rPr lang="en-US" dirty="0"/>
              <a:t>interest in toys,</a:t>
            </a:r>
            <a:r>
              <a:rPr lang="en-US" baseline="0" dirty="0"/>
              <a:t> not an age appropriate interest.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a:t>
            </a:r>
            <a:r>
              <a:rPr lang="en-US" baseline="0" dirty="0"/>
              <a:t> man does not </a:t>
            </a:r>
            <a:r>
              <a:rPr lang="en-US" dirty="0"/>
              <a:t>respond to verbal commands. </a:t>
            </a:r>
          </a:p>
          <a:p>
            <a:endParaRPr lang="en-US" dirty="0"/>
          </a:p>
          <a:p>
            <a:endParaRPr lang="en-US" dirty="0"/>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45</a:t>
            </a:fld>
            <a:endParaRPr lang="en-US"/>
          </a:p>
        </p:txBody>
      </p:sp>
    </p:spTree>
    <p:extLst>
      <p:ext uri="{BB962C8B-B14F-4D97-AF65-F5344CB8AC3E}">
        <p14:creationId xmlns:p14="http://schemas.microsoft.com/office/powerpoint/2010/main" val="29816824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r>
              <a:rPr lang="en-US" i="1" dirty="0">
                <a:cs typeface="Arial" panose="020B0604020202020204" pitchFamily="34" charset="0"/>
              </a:rPr>
              <a:t/>
            </a:r>
            <a:br>
              <a:rPr lang="en-US" i="1" dirty="0">
                <a:cs typeface="Arial" panose="020B0604020202020204" pitchFamily="34" charset="0"/>
              </a:rPr>
            </a:br>
            <a:endParaRPr lang="en-US"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dirty="0">
                <a:cs typeface="Arial" panose="020B0604020202020204" pitchFamily="34" charset="0"/>
              </a:rPr>
              <a:t/>
            </a:r>
            <a:br>
              <a:rPr lang="en-US" dirty="0">
                <a:cs typeface="Arial" panose="020B0604020202020204" pitchFamily="34" charset="0"/>
              </a:rPr>
            </a:b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Finally, if you are interviewing a person with intellectual or developmental</a:t>
            </a:r>
            <a:r>
              <a:rPr lang="en-US" baseline="0" dirty="0"/>
              <a:t> disabilities, a</a:t>
            </a:r>
            <a:r>
              <a:rPr lang="en-US" dirty="0"/>
              <a:t>void leading questions -- </a:t>
            </a:r>
            <a:r>
              <a:rPr lang="en-US" sz="1200" dirty="0">
                <a:solidFill>
                  <a:schemeClr val="tx1">
                    <a:lumMod val="75000"/>
                    <a:lumOff val="25000"/>
                  </a:schemeClr>
                </a:solidFill>
                <a:cs typeface="Arial" panose="020B0604020202020204" pitchFamily="34" charset="0"/>
              </a:rPr>
              <a:t>people with intellectual and developmental disabilities can be more easily manipulated and might be highly suggestible</a:t>
            </a:r>
          </a:p>
          <a:p>
            <a:endParaRPr lang="en-US" dirty="0"/>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use simple and straightforward questions</a:t>
            </a:r>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avoid yes or no questions, as the individual might simply choose either yes or no in an effort to please the officer rather than provide factual information</a:t>
            </a:r>
          </a:p>
          <a:p>
            <a:pPr marL="457200" indent="-457200">
              <a:buFont typeface="Arial" panose="020B0604020202020204" pitchFamily="34" charset="0"/>
              <a:buChar char="•"/>
            </a:pPr>
            <a:r>
              <a:rPr lang="en-US" sz="1200" dirty="0">
                <a:solidFill>
                  <a:schemeClr val="tx1">
                    <a:lumMod val="75000"/>
                    <a:lumOff val="25000"/>
                  </a:schemeClr>
                </a:solidFill>
                <a:cs typeface="Arial" panose="020B0604020202020204" pitchFamily="34" charset="0"/>
              </a:rPr>
              <a:t>do not suggest answers, attempt to complete the person’s thoughts if they are slow to respond, or pose hypothetical conclusions</a:t>
            </a:r>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46</a:t>
            </a:fld>
            <a:endParaRPr lang="en-US" dirty="0"/>
          </a:p>
        </p:txBody>
      </p:sp>
    </p:spTree>
    <p:extLst>
      <p:ext uri="{BB962C8B-B14F-4D97-AF65-F5344CB8AC3E}">
        <p14:creationId xmlns:p14="http://schemas.microsoft.com/office/powerpoint/2010/main" val="20175551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47</a:t>
            </a:fld>
            <a:endParaRPr lang="en-US"/>
          </a:p>
        </p:txBody>
      </p:sp>
    </p:spTree>
    <p:extLst>
      <p:ext uri="{BB962C8B-B14F-4D97-AF65-F5344CB8AC3E}">
        <p14:creationId xmlns:p14="http://schemas.microsoft.com/office/powerpoint/2010/main" val="15480233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09.15.02	Identify</a:t>
            </a:r>
            <a:r>
              <a:rPr lang="en-US" i="1" baseline="0" dirty="0">
                <a:cs typeface="Arial" panose="020B0604020202020204" pitchFamily="34" charset="0"/>
              </a:rPr>
              <a:t> the need to exercise ethical leadership when encountering an individual with an I/DD</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dirty="0">
                <a:cs typeface="Arial" panose="020B0604020202020204" pitchFamily="34" charset="0"/>
              </a:rPr>
              <a:t>09.17.01	Explain</a:t>
            </a:r>
            <a:r>
              <a:rPr lang="en-US" i="1" baseline="0" dirty="0">
                <a:cs typeface="Arial" panose="020B0604020202020204" pitchFamily="34" charset="0"/>
              </a:rPr>
              <a:t> the impact of prior trauma on interactions with a person with an I/DD (trauma-informed care)</a:t>
            </a:r>
          </a:p>
          <a:p>
            <a:r>
              <a:rPr lang="en-US" i="1" baseline="0" dirty="0">
                <a:cs typeface="Arial" panose="020B0604020202020204" pitchFamily="34" charset="0"/>
              </a:rPr>
              <a:t>09.17.02	Describe what is means to be safe from the perspective of people with an I/DD, the officer, and community</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09.17.04	Describe the impact of an officer’s attitude and actions toward people with an I/DD on the public</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dirty="0">
                <a:cs typeface="Arial" panose="020B0604020202020204" pitchFamily="34" charset="0"/>
              </a:rPr>
              <a:t>09.18.01	Describe</a:t>
            </a:r>
            <a:r>
              <a:rPr lang="en-US" i="1" baseline="0" dirty="0">
                <a:cs typeface="Arial" panose="020B0604020202020204" pitchFamily="34" charset="0"/>
              </a:rPr>
              <a:t> “person first language” and how it should be used when encountering a person with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dirty="0">
                <a:cs typeface="Arial" panose="020B0604020202020204" pitchFamily="34" charset="0"/>
              </a:rPr>
              <a:t/>
            </a:r>
            <a:br>
              <a:rPr lang="en-US" dirty="0">
                <a:cs typeface="Arial" panose="020B0604020202020204" pitchFamily="34" charset="0"/>
              </a:rPr>
            </a:br>
            <a:endParaRPr lang="en-US" dirty="0"/>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48</a:t>
            </a:fld>
            <a:endParaRPr lang="en-US" dirty="0"/>
          </a:p>
        </p:txBody>
      </p:sp>
    </p:spTree>
    <p:extLst>
      <p:ext uri="{BB962C8B-B14F-4D97-AF65-F5344CB8AC3E}">
        <p14:creationId xmlns:p14="http://schemas.microsoft.com/office/powerpoint/2010/main" val="11852978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49</a:t>
            </a:fld>
            <a:endParaRPr lang="en-US" dirty="0"/>
          </a:p>
        </p:txBody>
      </p:sp>
    </p:spTree>
    <p:extLst>
      <p:ext uri="{BB962C8B-B14F-4D97-AF65-F5344CB8AC3E}">
        <p14:creationId xmlns:p14="http://schemas.microsoft.com/office/powerpoint/2010/main" val="3876067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In September 2013, as a result of Ethan’s death and through the tireless advocacy of his mom, Patti, then-Governor Martin O’Malley appointed the Commission for the Effective Community Inclusion of Individuals with Intellectual and Developmental Disabilities (I/DD) to consider</a:t>
            </a:r>
            <a:r>
              <a:rPr lang="en-US" baseline="0" dirty="0"/>
              <a:t> trainings necessary for Marylanders to fully understand, include, and protect the safety of people with developmental disabilities.</a:t>
            </a:r>
          </a:p>
          <a:p>
            <a:pPr defTabSz="931774">
              <a:defRPr/>
            </a:pPr>
            <a:endParaRPr lang="en-US" baseline="0" dirty="0"/>
          </a:p>
          <a:p>
            <a:pPr defTabSz="931774">
              <a:defRPr/>
            </a:pPr>
            <a:r>
              <a:rPr lang="en-US" baseline="0" dirty="0"/>
              <a:t>The Commission </a:t>
            </a:r>
            <a:r>
              <a:rPr lang="en-US" dirty="0"/>
              <a:t>developed training objectives for all entry-level law enforcement officers in Maryland. In 2015, this training was adopted by MPCTC.</a:t>
            </a:r>
          </a:p>
          <a:p>
            <a:endParaRPr lang="en-US" dirty="0"/>
          </a:p>
          <a:p>
            <a:r>
              <a:rPr lang="en-US" sz="1200" dirty="0">
                <a:cs typeface="Arial" panose="020B0604020202020204" pitchFamily="34" charset="0"/>
              </a:rPr>
              <a:t>Legislation</a:t>
            </a:r>
            <a:r>
              <a:rPr lang="en-US" sz="1200" baseline="0" dirty="0">
                <a:cs typeface="Arial" panose="020B0604020202020204" pitchFamily="34" charset="0"/>
              </a:rPr>
              <a:t> was then passed by Governor Hogan to </a:t>
            </a:r>
            <a:r>
              <a:rPr lang="en-US" sz="1200" dirty="0">
                <a:cs typeface="Arial" panose="020B0604020202020204" pitchFamily="34" charset="0"/>
              </a:rPr>
              <a:t>establish</a:t>
            </a:r>
            <a:r>
              <a:rPr lang="en-US" sz="1200" baseline="0" dirty="0">
                <a:cs typeface="Arial" panose="020B0604020202020204" pitchFamily="34" charset="0"/>
              </a:rPr>
              <a:t> </a:t>
            </a:r>
            <a:r>
              <a:rPr lang="en-US" sz="1200" dirty="0">
                <a:cs typeface="Arial" panose="020B0604020202020204" pitchFamily="34" charset="0"/>
              </a:rPr>
              <a:t>the Ethan Saylor Alliance for Self-Advocates as Educators, which would prepare people with disabilities as trainers in courses such as this. The premise for this is “nothing about us, without us.” Meaning that self-advocates can and should speak on</a:t>
            </a:r>
            <a:r>
              <a:rPr lang="en-US" sz="1200" baseline="0" dirty="0">
                <a:cs typeface="Arial" panose="020B0604020202020204" pitchFamily="34" charset="0"/>
              </a:rPr>
              <a:t> behalf of people with disabilities and should be fully included as co-leaders in local law enforcement and other public entity trainings. </a:t>
            </a:r>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5</a:t>
            </a:fld>
            <a:endParaRPr lang="en-US"/>
          </a:p>
        </p:txBody>
      </p:sp>
    </p:spTree>
    <p:extLst>
      <p:ext uri="{BB962C8B-B14F-4D97-AF65-F5344CB8AC3E}">
        <p14:creationId xmlns:p14="http://schemas.microsoft.com/office/powerpoint/2010/main" val="7165499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09.17.06	Identify the medical and physical vulnerabilities commonly associated with a person with an I/DD and the impact on a safe outcome</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endParaRPr lang="en-US" i="1" dirty="0"/>
          </a:p>
          <a:p>
            <a:endParaRPr lang="en-US" dirty="0"/>
          </a:p>
          <a:p>
            <a:endParaRPr lang="en-US" dirty="0"/>
          </a:p>
          <a:p>
            <a:r>
              <a:rPr lang="en-US" dirty="0"/>
              <a:t>Meltdowns</a:t>
            </a:r>
            <a:r>
              <a:rPr lang="en-US" baseline="0" dirty="0"/>
              <a:t> generally do not last that long.  20-40 minutes from start to finish</a:t>
            </a:r>
          </a:p>
          <a:p>
            <a:r>
              <a:rPr lang="en-US" baseline="0" dirty="0"/>
              <a:t>The point is, they WILL end and the person will move to the recovery stage.</a:t>
            </a:r>
          </a:p>
          <a:p>
            <a:r>
              <a:rPr lang="en-US" baseline="0" dirty="0"/>
              <a:t>There is value to waiting it out.</a:t>
            </a:r>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50</a:t>
            </a:fld>
            <a:endParaRPr lang="en-US" dirty="0"/>
          </a:p>
        </p:txBody>
      </p:sp>
    </p:spTree>
    <p:extLst>
      <p:ext uri="{BB962C8B-B14F-4D97-AF65-F5344CB8AC3E}">
        <p14:creationId xmlns:p14="http://schemas.microsoft.com/office/powerpoint/2010/main" val="2921386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09.17.06	Identify the medical and physical vulnerabilities commonly associated with a person with an I/DD and the impact on a safe outcome</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endParaRPr lang="en-US" i="1" dirty="0"/>
          </a:p>
          <a:p>
            <a:endParaRPr lang="en-US" dirty="0"/>
          </a:p>
        </p:txBody>
      </p:sp>
      <p:sp>
        <p:nvSpPr>
          <p:cNvPr id="4" name="Slide Number Placeholder 3"/>
          <p:cNvSpPr>
            <a:spLocks noGrp="1"/>
          </p:cNvSpPr>
          <p:nvPr>
            <p:ph type="sldNum" sz="quarter" idx="10"/>
          </p:nvPr>
        </p:nvSpPr>
        <p:spPr/>
        <p:txBody>
          <a:bodyPr/>
          <a:lstStyle/>
          <a:p>
            <a:fld id="{D1AB775B-F5A4-40AF-A3A1-1E68C1DA71C8}" type="slidenum">
              <a:rPr lang="en-US" smtClean="0"/>
              <a:pPr/>
              <a:t>51</a:t>
            </a:fld>
            <a:endParaRPr lang="en-US"/>
          </a:p>
        </p:txBody>
      </p:sp>
    </p:spTree>
    <p:extLst>
      <p:ext uri="{BB962C8B-B14F-4D97-AF65-F5344CB8AC3E}">
        <p14:creationId xmlns:p14="http://schemas.microsoft.com/office/powerpoint/2010/main" val="28479146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09.17.06	Identify the medical and physical vulnerabilities commonly associated with a person with an I/DD and the impact on a safe outcome</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dirty="0">
                <a:cs typeface="Arial" panose="020B0604020202020204" pitchFamily="34" charset="0"/>
              </a:rPr>
              <a:t/>
            </a:r>
            <a:br>
              <a:rPr lang="en-US" dirty="0">
                <a:cs typeface="Arial" panose="020B0604020202020204" pitchFamily="34" charset="0"/>
              </a:rPr>
            </a:br>
            <a:endParaRPr lang="en-US" dirty="0"/>
          </a:p>
          <a:p>
            <a:endParaRPr lang="en-US" dirty="0">
              <a:latin typeface="+mn-lt"/>
            </a:endParaRPr>
          </a:p>
          <a:p>
            <a:pPr marL="0" indent="0">
              <a:buFont typeface="Arial" panose="020B0604020202020204" pitchFamily="34" charset="0"/>
              <a:buNone/>
            </a:pPr>
            <a:r>
              <a:rPr lang="en-US" sz="1200" dirty="0"/>
              <a:t>Possible signs of escalation include:</a:t>
            </a:r>
          </a:p>
          <a:p>
            <a:pPr marL="0" indent="0">
              <a:buFont typeface="Arial" panose="020B0604020202020204" pitchFamily="34" charset="0"/>
              <a:buNone/>
            </a:pPr>
            <a:r>
              <a:rPr lang="en-US" sz="1200" dirty="0"/>
              <a:t>restlessness</a:t>
            </a:r>
          </a:p>
          <a:p>
            <a:pPr marL="0" indent="0">
              <a:buFont typeface="Arial" panose="020B0604020202020204" pitchFamily="34" charset="0"/>
              <a:buNone/>
            </a:pPr>
            <a:r>
              <a:rPr lang="en-US" sz="1200" dirty="0"/>
              <a:t>need to move, pace, or leave the area</a:t>
            </a:r>
          </a:p>
          <a:p>
            <a:pPr marL="0" indent="0">
              <a:buFont typeface="Arial" panose="020B0604020202020204" pitchFamily="34" charset="0"/>
              <a:buNone/>
            </a:pPr>
            <a:r>
              <a:rPr lang="en-US" sz="1200" dirty="0"/>
              <a:t>hand wringing, clenching fists</a:t>
            </a:r>
          </a:p>
          <a:p>
            <a:pPr marL="0" indent="0">
              <a:buFont typeface="Arial" panose="020B0604020202020204" pitchFamily="34" charset="0"/>
              <a:buNone/>
            </a:pPr>
            <a:r>
              <a:rPr lang="en-US" sz="1200" dirty="0"/>
              <a:t>change in facial expressions</a:t>
            </a:r>
          </a:p>
          <a:p>
            <a:pPr marL="0" indent="0">
              <a:buFont typeface="Arial" panose="020B0604020202020204" pitchFamily="34" charset="0"/>
              <a:buNone/>
            </a:pPr>
            <a:r>
              <a:rPr lang="en-US" sz="1200" dirty="0"/>
              <a:t>scanning of environment (perhaps looking for way out of area)</a:t>
            </a:r>
          </a:p>
          <a:p>
            <a:pPr marL="0" indent="0">
              <a:buFont typeface="Arial" panose="020B0604020202020204" pitchFamily="34" charset="0"/>
              <a:buNone/>
            </a:pPr>
            <a:r>
              <a:rPr lang="en-US" sz="1200" dirty="0"/>
              <a:t>increased vocalizations or talking</a:t>
            </a:r>
          </a:p>
          <a:p>
            <a:pPr marL="0" indent="0">
              <a:buFont typeface="Arial" panose="020B0604020202020204" pitchFamily="34" charset="0"/>
              <a:buNone/>
            </a:pPr>
            <a:r>
              <a:rPr lang="en-US" sz="1200" dirty="0"/>
              <a:t>increased excitement</a:t>
            </a:r>
          </a:p>
          <a:p>
            <a:pPr marL="0" indent="0">
              <a:buFont typeface="Arial" panose="020B0604020202020204" pitchFamily="34" charset="0"/>
              <a:buNone/>
            </a:pPr>
            <a:r>
              <a:rPr lang="en-US" sz="1200" dirty="0"/>
              <a:t>increased impulsivity</a:t>
            </a:r>
          </a:p>
          <a:p>
            <a:pPr marL="0" indent="0">
              <a:buFont typeface="Arial" panose="020B0604020202020204" pitchFamily="34" charset="0"/>
              <a:buNone/>
            </a:pPr>
            <a:r>
              <a:rPr lang="en-US" sz="1200" dirty="0"/>
              <a:t>increase in disruptive behavior </a:t>
            </a:r>
          </a:p>
          <a:p>
            <a:pPr marL="0" indent="0">
              <a:buFont typeface="Arial" panose="020B0604020202020204" pitchFamily="34" charset="0"/>
              <a:buNone/>
            </a:pPr>
            <a:endParaRPr lang="en-US" sz="1200" b="1" dirty="0"/>
          </a:p>
          <a:p>
            <a:pPr marL="0" indent="0">
              <a:buFont typeface="Arial" panose="020B0604020202020204" pitchFamily="34" charset="0"/>
              <a:buNone/>
            </a:pPr>
            <a:r>
              <a:rPr lang="en-US" sz="1200" b="1" dirty="0"/>
              <a:t>We ALL do these things on a daily basis,</a:t>
            </a:r>
            <a:r>
              <a:rPr lang="en-US" sz="1200" b="1" baseline="0" dirty="0"/>
              <a:t> but we may have tools and coping skills available to us to help keep a situation from getting out of control</a:t>
            </a:r>
            <a:endParaRPr lang="en-US" sz="1200" b="1" dirty="0"/>
          </a:p>
          <a:p>
            <a:endParaRPr lang="en-US" dirty="0">
              <a:latin typeface="+mn-lt"/>
            </a:endParaRP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52</a:t>
            </a:fld>
            <a:endParaRPr lang="en-US" dirty="0"/>
          </a:p>
        </p:txBody>
      </p:sp>
    </p:spTree>
    <p:extLst>
      <p:ext uri="{BB962C8B-B14F-4D97-AF65-F5344CB8AC3E}">
        <p14:creationId xmlns:p14="http://schemas.microsoft.com/office/powerpoint/2010/main" val="28226523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09.17.06	Identify the medical and physical vulnerabilities commonly associated with a person with an I/DD and the impact on a safe outcome</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dirty="0">
                <a:cs typeface="Arial" panose="020B0604020202020204" pitchFamily="34" charset="0"/>
              </a:rPr>
              <a:t/>
            </a:r>
            <a:br>
              <a:rPr lang="en-US" dirty="0">
                <a:cs typeface="Arial" panose="020B0604020202020204" pitchFamily="34" charset="0"/>
              </a:rPr>
            </a:br>
            <a:endParaRPr lang="en-US" dirty="0">
              <a:cs typeface="Arial" panose="020B0604020202020204" pitchFamily="34" charset="0"/>
            </a:endParaRPr>
          </a:p>
          <a:p>
            <a:endParaRPr lang="en-US" sz="1200" dirty="0"/>
          </a:p>
          <a:p>
            <a:pPr marL="0" indent="0">
              <a:buFont typeface="Arial" panose="020B0604020202020204" pitchFamily="34" charset="0"/>
              <a:buNone/>
            </a:pPr>
            <a:r>
              <a:rPr lang="en-US" sz="1200" dirty="0"/>
              <a:t>Let’s review: some triggers of</a:t>
            </a:r>
            <a:r>
              <a:rPr lang="en-US" sz="1200" baseline="0" dirty="0"/>
              <a:t> emotional escalation or crisis, or meltdowns:</a:t>
            </a:r>
          </a:p>
          <a:p>
            <a:pPr marL="457200" indent="-457200">
              <a:buFont typeface="Arial" panose="020B0604020202020204" pitchFamily="34" charset="0"/>
              <a:buChar char="•"/>
            </a:pPr>
            <a:r>
              <a:rPr lang="en-US" sz="1200" dirty="0">
                <a:solidFill>
                  <a:schemeClr val="tx1">
                    <a:lumMod val="75000"/>
                    <a:lumOff val="25000"/>
                  </a:schemeClr>
                </a:solidFill>
              </a:rPr>
              <a:t>physical pain or discomfort - may not be obvious or identifiable by individual</a:t>
            </a:r>
          </a:p>
          <a:p>
            <a:pPr marL="457200" indent="-457200">
              <a:buFont typeface="Arial" panose="020B0604020202020204" pitchFamily="34" charset="0"/>
              <a:buChar char="•"/>
            </a:pPr>
            <a:r>
              <a:rPr lang="en-US" sz="1200" dirty="0">
                <a:solidFill>
                  <a:schemeClr val="tx1">
                    <a:lumMod val="75000"/>
                    <a:lumOff val="25000"/>
                  </a:schemeClr>
                </a:solidFill>
              </a:rPr>
              <a:t>constipation</a:t>
            </a:r>
          </a:p>
          <a:p>
            <a:pPr marL="457200" indent="-457200">
              <a:buFont typeface="Arial" panose="020B0604020202020204" pitchFamily="34" charset="0"/>
              <a:buChar char="•"/>
            </a:pPr>
            <a:r>
              <a:rPr lang="en-US" sz="1200" dirty="0">
                <a:solidFill>
                  <a:schemeClr val="tx1">
                    <a:lumMod val="75000"/>
                    <a:lumOff val="25000"/>
                  </a:schemeClr>
                </a:solidFill>
              </a:rPr>
              <a:t>hunger or blood sugar highs/lows</a:t>
            </a:r>
          </a:p>
          <a:p>
            <a:pPr marL="457200" indent="-457200">
              <a:buFont typeface="Arial" panose="020B0604020202020204" pitchFamily="34" charset="0"/>
              <a:buChar char="•"/>
            </a:pPr>
            <a:r>
              <a:rPr lang="en-US" sz="1200" dirty="0">
                <a:solidFill>
                  <a:schemeClr val="tx1">
                    <a:lumMod val="75000"/>
                    <a:lumOff val="25000"/>
                  </a:schemeClr>
                </a:solidFill>
              </a:rPr>
              <a:t>tiredness</a:t>
            </a:r>
          </a:p>
          <a:p>
            <a:pPr marL="457200" indent="-457200">
              <a:buFont typeface="Arial" panose="020B0604020202020204" pitchFamily="34" charset="0"/>
              <a:buChar char="•"/>
            </a:pPr>
            <a:r>
              <a:rPr lang="en-US" sz="1200" dirty="0">
                <a:solidFill>
                  <a:schemeClr val="tx1">
                    <a:lumMod val="75000"/>
                    <a:lumOff val="25000"/>
                  </a:schemeClr>
                </a:solidFill>
              </a:rPr>
              <a:t>sensory overload</a:t>
            </a:r>
          </a:p>
          <a:p>
            <a:pPr marL="457200" indent="-457200">
              <a:buFont typeface="Arial" panose="020B0604020202020204" pitchFamily="34" charset="0"/>
              <a:buChar char="•"/>
            </a:pPr>
            <a:r>
              <a:rPr lang="en-US" sz="1200" dirty="0">
                <a:solidFill>
                  <a:schemeClr val="tx1">
                    <a:lumMod val="75000"/>
                    <a:lumOff val="25000"/>
                  </a:schemeClr>
                </a:solidFill>
              </a:rPr>
              <a:t>changes/transitions</a:t>
            </a:r>
          </a:p>
          <a:p>
            <a:pPr marL="457200" indent="-457200">
              <a:buFont typeface="Arial" panose="020B0604020202020204" pitchFamily="34" charset="0"/>
              <a:buChar char="•"/>
            </a:pPr>
            <a:r>
              <a:rPr lang="en-US" sz="1200" dirty="0">
                <a:solidFill>
                  <a:schemeClr val="tx1">
                    <a:lumMod val="75000"/>
                    <a:lumOff val="25000"/>
                  </a:schemeClr>
                </a:solidFill>
              </a:rPr>
              <a:t>interruption of routines or OCD-like rituals</a:t>
            </a: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53</a:t>
            </a:fld>
            <a:endParaRPr lang="en-US" dirty="0"/>
          </a:p>
        </p:txBody>
      </p:sp>
    </p:spTree>
    <p:extLst>
      <p:ext uri="{BB962C8B-B14F-4D97-AF65-F5344CB8AC3E}">
        <p14:creationId xmlns:p14="http://schemas.microsoft.com/office/powerpoint/2010/main" val="29833414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09.17.06	Identify the medical and physical vulnerabilities commonly associated with a person with an I/DD and the impact on a safe outcome</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dirty="0">
                <a:cs typeface="Arial" panose="020B0604020202020204" pitchFamily="34" charset="0"/>
              </a:rPr>
              <a:t/>
            </a:r>
            <a:br>
              <a:rPr lang="en-US" dirty="0">
                <a:cs typeface="Arial" panose="020B0604020202020204" pitchFamily="34" charset="0"/>
              </a:rPr>
            </a:br>
            <a:endParaRPr lang="en-US" dirty="0">
              <a:cs typeface="Arial" panose="020B0604020202020204" pitchFamily="34" charset="0"/>
            </a:endParaRPr>
          </a:p>
          <a:p>
            <a:endParaRPr lang="en-US" sz="1200" dirty="0">
              <a:solidFill>
                <a:schemeClr val="tx1">
                  <a:lumMod val="75000"/>
                  <a:lumOff val="25000"/>
                </a:schemeClr>
              </a:solidFill>
            </a:endParaRPr>
          </a:p>
          <a:p>
            <a:pPr marL="0" indent="0">
              <a:buFont typeface="Arial" panose="020B0604020202020204" pitchFamily="34" charset="0"/>
              <a:buNone/>
            </a:pPr>
            <a:r>
              <a:rPr lang="en-US" sz="1200" dirty="0">
                <a:solidFill>
                  <a:schemeClr val="tx1">
                    <a:lumMod val="75000"/>
                    <a:lumOff val="25000"/>
                  </a:schemeClr>
                </a:solidFill>
              </a:rPr>
              <a:t>Possible</a:t>
            </a:r>
            <a:r>
              <a:rPr lang="en-US" sz="1200" baseline="0" dirty="0">
                <a:solidFill>
                  <a:schemeClr val="tx1">
                    <a:lumMod val="75000"/>
                    <a:lumOff val="25000"/>
                  </a:schemeClr>
                </a:solidFill>
              </a:rPr>
              <a:t> triggers include </a:t>
            </a:r>
            <a:r>
              <a:rPr lang="en-US" sz="1200" dirty="0">
                <a:solidFill>
                  <a:schemeClr val="tx1">
                    <a:lumMod val="75000"/>
                    <a:lumOff val="25000"/>
                  </a:schemeClr>
                </a:solidFill>
              </a:rPr>
              <a:t>fear/anxiety, feeling overwhelmed by demands/expectations, frustration, sadness/loss,</a:t>
            </a:r>
            <a:r>
              <a:rPr lang="en-US" sz="1200" baseline="0" dirty="0">
                <a:solidFill>
                  <a:schemeClr val="tx1">
                    <a:lumMod val="75000"/>
                    <a:lumOff val="25000"/>
                  </a:schemeClr>
                </a:solidFill>
              </a:rPr>
              <a:t> and </a:t>
            </a:r>
            <a:r>
              <a:rPr lang="en-US" sz="1200" dirty="0">
                <a:solidFill>
                  <a:schemeClr val="tx1">
                    <a:lumMod val="75000"/>
                    <a:lumOff val="25000"/>
                  </a:schemeClr>
                </a:solidFill>
              </a:rPr>
              <a:t>hurt/anger</a:t>
            </a: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54</a:t>
            </a:fld>
            <a:endParaRPr lang="en-US" dirty="0"/>
          </a:p>
        </p:txBody>
      </p:sp>
    </p:spTree>
    <p:extLst>
      <p:ext uri="{BB962C8B-B14F-4D97-AF65-F5344CB8AC3E}">
        <p14:creationId xmlns:p14="http://schemas.microsoft.com/office/powerpoint/2010/main" val="10551766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55</a:t>
            </a:fld>
            <a:endParaRPr lang="en-US" dirty="0"/>
          </a:p>
        </p:txBody>
      </p:sp>
    </p:spTree>
    <p:extLst>
      <p:ext uri="{BB962C8B-B14F-4D97-AF65-F5344CB8AC3E}">
        <p14:creationId xmlns:p14="http://schemas.microsoft.com/office/powerpoint/2010/main" val="286029477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endParaRPr lang="en-US" i="1" dirty="0"/>
          </a:p>
          <a:p>
            <a:pPr marL="0" lvl="0" indent="0">
              <a:buFont typeface="Arial" panose="020B0604020202020204" pitchFamily="34" charset="0"/>
              <a:buNone/>
            </a:pPr>
            <a:endParaRPr lang="en-US" sz="1200" dirty="0"/>
          </a:p>
          <a:p>
            <a:pPr marL="0" lvl="0" indent="0">
              <a:buFont typeface="Arial" panose="020B0604020202020204" pitchFamily="34" charset="0"/>
              <a:buNone/>
            </a:pPr>
            <a:endParaRPr lang="en-US" sz="1200" dirty="0"/>
          </a:p>
          <a:p>
            <a:pPr marL="0" lvl="0" indent="0">
              <a:buFont typeface="Arial" panose="020B0604020202020204" pitchFamily="34" charset="0"/>
              <a:buNone/>
            </a:pPr>
            <a:r>
              <a:rPr lang="en-US" sz="1200" dirty="0"/>
              <a:t>If you determine the person is unarmed and not in immediate danger, allow time, space, and management of the environment to help the person de-escalate </a:t>
            </a:r>
            <a:r>
              <a:rPr lang="en-US" sz="1200" u="sng" dirty="0"/>
              <a:t>without</a:t>
            </a:r>
            <a:r>
              <a:rPr lang="en-US" sz="1200" dirty="0"/>
              <a:t> your intervention</a:t>
            </a:r>
          </a:p>
          <a:p>
            <a:endParaRPr lang="en-US" sz="1200" b="1" baseline="0" dirty="0"/>
          </a:p>
          <a:p>
            <a:r>
              <a:rPr lang="en-US" sz="1200" b="1" baseline="0" dirty="0"/>
              <a:t>If dealing with a child or short adult or seated person, you may wish to lower yourself. Kneeling, stooping, or sitting may appear less threatening. Only do this, however, if it is safe. Remember that people in crisis are unpredictable.</a:t>
            </a:r>
          </a:p>
          <a:p>
            <a:endParaRPr lang="en-US" sz="1200" b="1" dirty="0"/>
          </a:p>
          <a:p>
            <a:endParaRPr lang="en-US" sz="1200" b="0" baseline="0" dirty="0"/>
          </a:p>
          <a:p>
            <a:r>
              <a:rPr lang="en-US" sz="1200" b="1" baseline="0" dirty="0"/>
              <a:t>CALM CREATES CALM</a:t>
            </a:r>
            <a:r>
              <a:rPr lang="en-US" sz="1200" b="0" baseline="0" dirty="0"/>
              <a:t>—Do not try to appear tense. Instead try to project you are calm. Speak in a low, calm tone of voice and keep your body relaxed. Try to maintain a neutral but interested facial expression, and keep your palms open, not closed. Your appearance may help the subject feel safer and calmer, because he or she will perceive you are in control of the situation.</a:t>
            </a:r>
          </a:p>
          <a:p>
            <a:endParaRPr lang="en-US" sz="1200" b="0" baseline="0" dirty="0"/>
          </a:p>
          <a:p>
            <a:r>
              <a:rPr lang="en-US" sz="1200" b="0" baseline="0" dirty="0"/>
              <a:t>Keep your commands as simple as possible and be polite. This is a sign of basic respect and may help the encounter go more smoothly.</a:t>
            </a:r>
          </a:p>
          <a:p>
            <a:endParaRPr lang="en-US" sz="1200" b="0" baseline="0" dirty="0"/>
          </a:p>
          <a:p>
            <a:r>
              <a:rPr lang="en-US" sz="1200" b="0" baseline="0" dirty="0"/>
              <a:t>Check for understanding – touch your nose with your right index finger. This assumes you know that I mean “right” as a direction rather than “write” as an action; it also assumes you know your index finger is the second finger rather than the middle finger.</a:t>
            </a:r>
          </a:p>
          <a:p>
            <a:endParaRPr lang="en-US" sz="1200" b="0" baseline="0" dirty="0"/>
          </a:p>
          <a:p>
            <a:r>
              <a:rPr lang="en-US" sz="1200" b="0" baseline="0" dirty="0"/>
              <a:t>Avoid using words or phrases that the subject may not understand. “What’s your DOB?” ==When is your birthday?</a:t>
            </a:r>
          </a:p>
          <a:p>
            <a:endParaRPr lang="en-US" sz="1200" b="0" baseline="0" dirty="0"/>
          </a:p>
          <a:p>
            <a:r>
              <a:rPr lang="en-US" sz="1200" b="0" baseline="0" dirty="0"/>
              <a:t>Avoid anything unnecessary, such as:</a:t>
            </a:r>
          </a:p>
          <a:p>
            <a:r>
              <a:rPr lang="en-US" sz="1200" b="0" baseline="0" dirty="0"/>
              <a:t>Being overly authoritative if you do not have to do so</a:t>
            </a:r>
          </a:p>
          <a:p>
            <a:r>
              <a:rPr lang="en-US" sz="1200" b="0" baseline="0" dirty="0"/>
              <a:t>Talking too loud or too fast</a:t>
            </a:r>
          </a:p>
          <a:p>
            <a:r>
              <a:rPr lang="en-US" sz="1200" b="0" baseline="0" dirty="0"/>
              <a:t>Pointing at the person with the “parental finger” </a:t>
            </a:r>
          </a:p>
          <a:p>
            <a:r>
              <a:rPr lang="en-US" sz="1200" b="0" baseline="0" dirty="0"/>
              <a:t>Laughing at the person or using derogatory words or phrases</a:t>
            </a:r>
            <a:endParaRPr lang="en-US" sz="1200" b="1" dirty="0"/>
          </a:p>
          <a:p>
            <a:endParaRPr lang="en-US" sz="1200" b="1" dirty="0"/>
          </a:p>
          <a:p>
            <a:r>
              <a:rPr lang="en-US" sz="1200" b="1" dirty="0"/>
              <a:t>WAIT</a:t>
            </a:r>
            <a:r>
              <a:rPr lang="en-US" sz="1200" b="1" baseline="0" dirty="0"/>
              <a:t> THE PERSON OUT</a:t>
            </a:r>
          </a:p>
          <a:p>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56</a:t>
            </a:fld>
            <a:endParaRPr lang="en-US" dirty="0"/>
          </a:p>
        </p:txBody>
      </p:sp>
    </p:spTree>
    <p:extLst>
      <p:ext uri="{BB962C8B-B14F-4D97-AF65-F5344CB8AC3E}">
        <p14:creationId xmlns:p14="http://schemas.microsoft.com/office/powerpoint/2010/main" val="288848529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endParaRPr lang="en-US" b="1" i="1" dirty="0">
              <a:cs typeface="Arial" panose="020B0604020202020204" pitchFamily="34" charset="0"/>
            </a:endParaRPr>
          </a:p>
          <a:p>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09.17.02	Describe what is means to be safe from the perspective of people with an I/DD, the officer, and community</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09.17.04	Describe the impact of an officer’s attitude and actions toward people with an I/DD on the public</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endParaRPr lang="en-US"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1" baseline="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baseline="0" dirty="0"/>
              <a:t>Control distance and maintain bailout routes.  </a:t>
            </a:r>
            <a:r>
              <a:rPr lang="en-US" sz="1200" b="0" baseline="0" dirty="0"/>
              <a:t>Because people in crisis can be unpredictable, maintain an appropriate distance for your safety. Even if the person in crisis is not bothered by closeness, you must keep a safe distance away—out of reach of a punch or a kick. </a:t>
            </a:r>
          </a:p>
          <a:p>
            <a:endParaRPr lang="en-US" sz="1200" b="1" dirty="0"/>
          </a:p>
          <a:p>
            <a:r>
              <a:rPr lang="en-US" sz="1200" b="1" dirty="0"/>
              <a:t>Avoid crowding the subject to the extent possible.  </a:t>
            </a:r>
            <a:r>
              <a:rPr lang="en-US" sz="1200" b="0" dirty="0"/>
              <a:t>If</a:t>
            </a:r>
            <a:r>
              <a:rPr lang="en-US" sz="1200" b="0" baseline="0" dirty="0"/>
              <a:t> you crowd the person, you may appear threatening or may appear as if you are blocking their “escape” route. People in crisis are likely to have expanded “intimate” zones, meaning that the “bubble of space” they need around them is larger than for most people. If you get too close, they may feel threatened or upset or lash out. How close is too close varies with the individual and may change during the encounter—increasing if the person becomes more agitated, and decreasing as he or she calms down. Always try to pay attention to the person’s body language, posturing, facial expressions, and so on. Non-verbal cues can tell you a lot.</a:t>
            </a:r>
          </a:p>
          <a:p>
            <a:endParaRPr lang="en-US" sz="1200" b="0" baseline="0" dirty="0"/>
          </a:p>
          <a:p>
            <a:r>
              <a:rPr lang="en-US" sz="1200" b="1" dirty="0"/>
              <a:t>Avoid</a:t>
            </a:r>
            <a:r>
              <a:rPr lang="en-US" sz="1200" b="1" baseline="0" dirty="0"/>
              <a:t> unnecessary restraint. </a:t>
            </a:r>
            <a:r>
              <a:rPr lang="en-US" sz="1200" b="1" dirty="0"/>
              <a:t>Watch for seizures</a:t>
            </a:r>
            <a:endParaRPr lang="en-US" sz="1200" dirty="0"/>
          </a:p>
          <a:p>
            <a:pPr lvl="0"/>
            <a:endParaRPr lang="en-US" sz="1200" dirty="0"/>
          </a:p>
          <a:p>
            <a:pPr marL="285750" lvl="0" indent="-285750">
              <a:buFont typeface="Arial" panose="020B0604020202020204" pitchFamily="34" charset="0"/>
              <a:buChar char="•"/>
            </a:pPr>
            <a:r>
              <a:rPr lang="en-US" sz="1200" dirty="0"/>
              <a:t>do not block self-stimulatory or other non-dangerous repetitive behavior – this is a way of adapting to a situation and calming oneself</a:t>
            </a:r>
          </a:p>
          <a:p>
            <a:r>
              <a:rPr lang="en-US" sz="1200" dirty="0"/>
              <a:t> </a:t>
            </a:r>
          </a:p>
          <a:p>
            <a:pPr marL="285750" lvl="0" indent="-285750">
              <a:buFont typeface="Arial" panose="020B0604020202020204" pitchFamily="34" charset="0"/>
              <a:buChar char="•"/>
            </a:pPr>
            <a:r>
              <a:rPr lang="en-US" sz="1200" dirty="0"/>
              <a:t>do not take away a favored object; use it to connect with the person</a:t>
            </a:r>
          </a:p>
          <a:p>
            <a:pPr marL="285750" lvl="0" indent="-285750">
              <a:buFont typeface="Arial" panose="020B0604020202020204" pitchFamily="34" charset="0"/>
              <a:buChar char="•"/>
            </a:pPr>
            <a:endParaRPr lang="en-US" sz="1200" dirty="0"/>
          </a:p>
          <a:p>
            <a:pPr marL="285750" lvl="0" indent="-285750">
              <a:buFont typeface="Arial" panose="020B0604020202020204" pitchFamily="34" charset="0"/>
              <a:buChar char="•"/>
            </a:pPr>
            <a:r>
              <a:rPr lang="en-US" sz="1200" dirty="0"/>
              <a:t>ask a parent or caregiver how to communicate with the person</a:t>
            </a:r>
          </a:p>
          <a:p>
            <a:pPr marL="285750" lvl="0" indent="-285750">
              <a:buFont typeface="Arial" panose="020B0604020202020204" pitchFamily="34" charset="0"/>
              <a:buChar char="•"/>
            </a:pPr>
            <a:endParaRPr lang="en-US" sz="1200" dirty="0"/>
          </a:p>
          <a:p>
            <a:pPr marL="285750" lvl="0" indent="-285750">
              <a:buFont typeface="Arial" panose="020B0604020202020204" pitchFamily="34" charset="0"/>
              <a:buChar char="•"/>
            </a:pPr>
            <a:r>
              <a:rPr lang="en-US" sz="1200" dirty="0"/>
              <a:t>use</a:t>
            </a:r>
            <a:r>
              <a:rPr lang="en-US" sz="1200" baseline="0" dirty="0"/>
              <a:t> reflective listening – describe what you see not your interpretation of it</a:t>
            </a:r>
          </a:p>
          <a:p>
            <a:pPr marL="285750" lvl="0" indent="-285750">
              <a:buFont typeface="Arial" panose="020B0604020202020204" pitchFamily="34" charset="0"/>
              <a:buChar char="•"/>
            </a:pPr>
            <a:endParaRPr lang="en-US" sz="1200" baseline="0" dirty="0"/>
          </a:p>
          <a:p>
            <a:pPr marL="285750" lvl="0" indent="-285750">
              <a:buFont typeface="Arial" panose="020B0604020202020204" pitchFamily="34" charset="0"/>
              <a:buChar char="•"/>
            </a:pPr>
            <a:r>
              <a:rPr lang="en-US" sz="1200" baseline="0" dirty="0"/>
              <a:t>offer reassurance – verbal and nonverbal (nod your head, I’m here to help, eye contact)</a:t>
            </a:r>
          </a:p>
          <a:p>
            <a:pPr marL="0" lvl="0" indent="0">
              <a:buFont typeface="Arial" panose="020B0604020202020204" pitchFamily="34" charset="0"/>
              <a:buNone/>
            </a:pPr>
            <a:endParaRPr lang="en-US" sz="1200"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57</a:t>
            </a:fld>
            <a:endParaRPr lang="en-US" dirty="0"/>
          </a:p>
        </p:txBody>
      </p:sp>
    </p:spTree>
    <p:extLst>
      <p:ext uri="{BB962C8B-B14F-4D97-AF65-F5344CB8AC3E}">
        <p14:creationId xmlns:p14="http://schemas.microsoft.com/office/powerpoint/2010/main" val="300999665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endParaRPr lang="en-US" b="1" i="1" dirty="0">
              <a:cs typeface="Arial" panose="020B0604020202020204" pitchFamily="34" charset="0"/>
            </a:endParaRPr>
          </a:p>
          <a:p>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endParaRPr lang="en-US" i="1" dirty="0"/>
          </a:p>
          <a:p>
            <a:pPr marL="0" lvl="0" indent="0">
              <a:buFont typeface="Arial" panose="020B0604020202020204" pitchFamily="34" charset="0"/>
              <a:buNone/>
            </a:pPr>
            <a:endParaRPr lang="en-US" sz="1200" dirty="0"/>
          </a:p>
          <a:p>
            <a:pPr marL="0" lvl="0" indent="0">
              <a:buFont typeface="Arial" panose="020B0604020202020204" pitchFamily="34" charset="0"/>
              <a:buNone/>
            </a:pPr>
            <a:endParaRPr lang="en-US" sz="1200" dirty="0"/>
          </a:p>
          <a:p>
            <a:pPr marL="0" lvl="0" indent="0">
              <a:buFont typeface="Arial" panose="020B0604020202020204" pitchFamily="34" charset="0"/>
              <a:buNone/>
            </a:pPr>
            <a:r>
              <a:rPr lang="en-US" sz="1200" dirty="0"/>
              <a:t>do not block self-stimulatory or other non-dangerous repetitive behavior – this is a way of adapting to a situation and calming oneself</a:t>
            </a:r>
          </a:p>
          <a:p>
            <a:r>
              <a:rPr lang="en-US" sz="1200" dirty="0"/>
              <a:t> </a:t>
            </a:r>
          </a:p>
          <a:p>
            <a:pPr marL="0" lvl="0" indent="0">
              <a:buFont typeface="Arial" panose="020B0604020202020204" pitchFamily="34" charset="0"/>
              <a:buNone/>
            </a:pPr>
            <a:r>
              <a:rPr lang="en-US" sz="1200" dirty="0"/>
              <a:t>do not take away a favored object; use it to connect with the person</a:t>
            </a:r>
          </a:p>
          <a:p>
            <a:pPr marL="0" lvl="0" indent="0">
              <a:buFont typeface="Arial" panose="020B0604020202020204" pitchFamily="34" charset="0"/>
              <a:buNone/>
            </a:pPr>
            <a:endParaRPr lang="en-US" sz="1200" baseline="0" dirty="0"/>
          </a:p>
          <a:p>
            <a:pPr marL="0" lvl="0" indent="0">
              <a:buFont typeface="Arial" panose="020B0604020202020204" pitchFamily="34" charset="0"/>
              <a:buNone/>
            </a:pPr>
            <a:r>
              <a:rPr lang="en-US" sz="1200" baseline="0" dirty="0"/>
              <a:t>offer reassurance – verbal and nonverbal (nod your head, I’m here to help, eye contact)</a:t>
            </a:r>
          </a:p>
          <a:p>
            <a:pPr marL="0" lvl="0" indent="0">
              <a:buFont typeface="Arial" panose="020B0604020202020204" pitchFamily="34" charset="0"/>
              <a:buNone/>
            </a:pPr>
            <a:endParaRPr lang="en-US" sz="1200"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58</a:t>
            </a:fld>
            <a:endParaRPr lang="en-US" dirty="0"/>
          </a:p>
        </p:txBody>
      </p:sp>
    </p:spTree>
    <p:extLst>
      <p:ext uri="{BB962C8B-B14F-4D97-AF65-F5344CB8AC3E}">
        <p14:creationId xmlns:p14="http://schemas.microsoft.com/office/powerpoint/2010/main" val="25601219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POLICE</a:t>
            </a:r>
            <a:r>
              <a:rPr lang="en-US" baseline="0" dirty="0"/>
              <a:t> OFFICER CONSOLING TEEN</a:t>
            </a: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In the CNN clip you are about to view, listen carefully for some of the techniques the officer said he used to de-escalate a situation involving a young man with autism.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[Show video] </a:t>
            </a:r>
            <a:r>
              <a:rPr lang="en-US" dirty="0"/>
              <a:t>CNN News</a:t>
            </a:r>
          </a:p>
          <a:p>
            <a:pPr>
              <a:defRPr/>
            </a:pPr>
            <a:r>
              <a:rPr lang="en-US" dirty="0">
                <a:hlinkClick r:id="rId3"/>
              </a:rPr>
              <a:t>https://www.youtube.com/watch?v=49b8EJFqqPQ&amp;list=PLs_B4O_w_1TZelJmqhHGifxxvsf4cEFYm&amp;index=5</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59</a:t>
            </a:fld>
            <a:endParaRPr lang="en-US"/>
          </a:p>
        </p:txBody>
      </p:sp>
    </p:spTree>
    <p:extLst>
      <p:ext uri="{BB962C8B-B14F-4D97-AF65-F5344CB8AC3E}">
        <p14:creationId xmlns:p14="http://schemas.microsoft.com/office/powerpoint/2010/main" val="898892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aseline="0" dirty="0">
                <a:latin typeface="+mn-lt"/>
              </a:rPr>
              <a:t>For the next few hours, we will talk about people with intellectual and developmental disabilities to better equip you to understand what the person you’re trying to help may be experiencing. Not every incident will be a crisis situation. You may be called to assist in a variety of ways and what you learn today may be helpful.</a:t>
            </a:r>
          </a:p>
          <a:p>
            <a:endParaRPr lang="en-US" dirty="0">
              <a:latin typeface="+mn-lt"/>
              <a:cs typeface="Arial" panose="020B0604020202020204" pitchFamily="34" charset="0"/>
            </a:endParaRPr>
          </a:p>
          <a:p>
            <a:r>
              <a:rPr lang="en-US" dirty="0">
                <a:latin typeface="+mn-lt"/>
                <a:cs typeface="Arial" panose="020B0604020202020204" pitchFamily="34" charset="0"/>
              </a:rPr>
              <a:t>It is not necessary, or even appropriate, for law enforcement to diagnose intellectual and developmental disabilities. What is important is to </a:t>
            </a:r>
            <a:r>
              <a:rPr lang="en-US" b="1" dirty="0">
                <a:latin typeface="+mn-lt"/>
                <a:cs typeface="Arial" panose="020B0604020202020204" pitchFamily="34" charset="0"/>
              </a:rPr>
              <a:t>recognize</a:t>
            </a:r>
            <a:r>
              <a:rPr lang="en-US" dirty="0">
                <a:latin typeface="+mn-lt"/>
                <a:cs typeface="Arial" panose="020B0604020202020204" pitchFamily="34" charset="0"/>
              </a:rPr>
              <a:t> </a:t>
            </a:r>
            <a:r>
              <a:rPr lang="en-US" b="1" dirty="0">
                <a:latin typeface="+mn-lt"/>
                <a:cs typeface="Arial" panose="020B0604020202020204" pitchFamily="34" charset="0"/>
              </a:rPr>
              <a:t>the characteristics of I/DD </a:t>
            </a:r>
            <a:r>
              <a:rPr lang="en-US" dirty="0">
                <a:latin typeface="+mn-lt"/>
                <a:cs typeface="Arial" panose="020B0604020202020204" pitchFamily="34" charset="0"/>
              </a:rPr>
              <a:t>so that an effective approach can be used with each person.</a:t>
            </a:r>
            <a:br>
              <a:rPr lang="en-US" dirty="0">
                <a:latin typeface="+mn-lt"/>
                <a:cs typeface="Arial" panose="020B0604020202020204" pitchFamily="34" charset="0"/>
              </a:rPr>
            </a:br>
            <a:endParaRPr lang="en-US" dirty="0">
              <a:latin typeface="+mn-lt"/>
              <a:cs typeface="Arial" panose="020B0604020202020204" pitchFamily="34" charset="0"/>
            </a:endParaRPr>
          </a:p>
          <a:p>
            <a:r>
              <a:rPr lang="en-US" dirty="0">
                <a:latin typeface="+mn-lt"/>
              </a:rPr>
              <a:t>This training is intended to improve the manner in which law enforcement officers interact with people with I/DD.</a:t>
            </a:r>
          </a:p>
        </p:txBody>
      </p:sp>
      <p:sp>
        <p:nvSpPr>
          <p:cNvPr id="4" name="Slide Number Placeholder 3"/>
          <p:cNvSpPr>
            <a:spLocks noGrp="1"/>
          </p:cNvSpPr>
          <p:nvPr>
            <p:ph type="sldNum" sz="quarter" idx="10"/>
          </p:nvPr>
        </p:nvSpPr>
        <p:spPr/>
        <p:txBody>
          <a:bodyPr/>
          <a:lstStyle/>
          <a:p>
            <a:fld id="{AE33D2F8-A957-49EB-84D5-7090DA688490}" type="slidenum">
              <a:rPr lang="en-US" smtClean="0"/>
              <a:t>6</a:t>
            </a:fld>
            <a:endParaRPr lang="en-US"/>
          </a:p>
        </p:txBody>
      </p:sp>
    </p:spTree>
    <p:extLst>
      <p:ext uri="{BB962C8B-B14F-4D97-AF65-F5344CB8AC3E}">
        <p14:creationId xmlns:p14="http://schemas.microsoft.com/office/powerpoint/2010/main" val="126087166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60</a:t>
            </a:fld>
            <a:endParaRPr lang="en-US"/>
          </a:p>
        </p:txBody>
      </p:sp>
    </p:spTree>
    <p:extLst>
      <p:ext uri="{BB962C8B-B14F-4D97-AF65-F5344CB8AC3E}">
        <p14:creationId xmlns:p14="http://schemas.microsoft.com/office/powerpoint/2010/main" val="35361058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09.15.02	Identify</a:t>
            </a:r>
            <a:r>
              <a:rPr lang="en-US" i="1" baseline="0" dirty="0">
                <a:cs typeface="Arial" panose="020B0604020202020204" pitchFamily="34" charset="0"/>
              </a:rPr>
              <a:t> the need to exercise ethical leadership when encountering an individual with an I/DD</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09.17.02	Describe what is means to be safe from the perspective of people with an I/DD, the officer, and community</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dirty="0">
                <a:cs typeface="Arial" panose="020B0604020202020204" pitchFamily="34" charset="0"/>
              </a:rPr>
              <a:t>09.18.01	Describe</a:t>
            </a:r>
            <a:r>
              <a:rPr lang="en-US" i="1" baseline="0" dirty="0">
                <a:cs typeface="Arial" panose="020B0604020202020204" pitchFamily="34" charset="0"/>
              </a:rPr>
              <a:t> “person first language” and how it should be used when encountering a person with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61</a:t>
            </a:fld>
            <a:endParaRPr lang="en-US" dirty="0"/>
          </a:p>
        </p:txBody>
      </p:sp>
    </p:spTree>
    <p:extLst>
      <p:ext uri="{BB962C8B-B14F-4D97-AF65-F5344CB8AC3E}">
        <p14:creationId xmlns:p14="http://schemas.microsoft.com/office/powerpoint/2010/main" val="103366427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62</a:t>
            </a:fld>
            <a:endParaRPr lang="en-US" dirty="0"/>
          </a:p>
        </p:txBody>
      </p:sp>
    </p:spTree>
    <p:extLst>
      <p:ext uri="{BB962C8B-B14F-4D97-AF65-F5344CB8AC3E}">
        <p14:creationId xmlns:p14="http://schemas.microsoft.com/office/powerpoint/2010/main" val="5918569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63</a:t>
            </a:fld>
            <a:endParaRPr lang="en-US" dirty="0"/>
          </a:p>
        </p:txBody>
      </p:sp>
    </p:spTree>
    <p:extLst>
      <p:ext uri="{BB962C8B-B14F-4D97-AF65-F5344CB8AC3E}">
        <p14:creationId xmlns:p14="http://schemas.microsoft.com/office/powerpoint/2010/main" val="16017009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a:p>
            <a:endParaRPr lang="en-US" sz="1200" u="none" dirty="0">
              <a:latin typeface="Arial" panose="020B0604020202020204" pitchFamily="34" charset="0"/>
              <a:cs typeface="Arial" panose="020B0604020202020204" pitchFamily="34" charset="0"/>
            </a:endParaRPr>
          </a:p>
          <a:p>
            <a:endParaRPr lang="en-US" u="none" dirty="0"/>
          </a:p>
          <a:p>
            <a:endParaRPr lang="en-US" u="none"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64</a:t>
            </a:fld>
            <a:endParaRPr lang="en-US" dirty="0"/>
          </a:p>
        </p:txBody>
      </p:sp>
    </p:spTree>
    <p:extLst>
      <p:ext uri="{BB962C8B-B14F-4D97-AF65-F5344CB8AC3E}">
        <p14:creationId xmlns:p14="http://schemas.microsoft.com/office/powerpoint/2010/main" val="301192224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p>
          <a:p>
            <a:r>
              <a:rPr lang="en-US" i="1" u="none" baseline="0" dirty="0"/>
              <a:t> </a:t>
            </a:r>
            <a:r>
              <a:rPr lang="en-US" i="1" u="none"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65</a:t>
            </a:fld>
            <a:endParaRPr lang="en-US" dirty="0"/>
          </a:p>
        </p:txBody>
      </p:sp>
    </p:spTree>
    <p:extLst>
      <p:ext uri="{BB962C8B-B14F-4D97-AF65-F5344CB8AC3E}">
        <p14:creationId xmlns:p14="http://schemas.microsoft.com/office/powerpoint/2010/main" val="270716293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a:p>
            <a:endParaRPr lang="en-US" sz="1200" i="1" u="none" dirty="0">
              <a:latin typeface="Arial" panose="020B0604020202020204" pitchFamily="34" charset="0"/>
              <a:cs typeface="Arial" panose="020B0604020202020204" pitchFamily="34" charset="0"/>
            </a:endParaRPr>
          </a:p>
          <a:p>
            <a:endParaRPr lang="en-US" u="none" dirty="0"/>
          </a:p>
          <a:p>
            <a:endParaRPr lang="en-US" u="none"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66</a:t>
            </a:fld>
            <a:endParaRPr lang="en-US" dirty="0"/>
          </a:p>
        </p:txBody>
      </p:sp>
    </p:spTree>
    <p:extLst>
      <p:ext uri="{BB962C8B-B14F-4D97-AF65-F5344CB8AC3E}">
        <p14:creationId xmlns:p14="http://schemas.microsoft.com/office/powerpoint/2010/main" val="31439090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a:p>
            <a:endParaRPr lang="en-US" sz="1200" u="none"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67</a:t>
            </a:fld>
            <a:endParaRPr lang="en-US" dirty="0"/>
          </a:p>
        </p:txBody>
      </p:sp>
    </p:spTree>
    <p:extLst>
      <p:ext uri="{BB962C8B-B14F-4D97-AF65-F5344CB8AC3E}">
        <p14:creationId xmlns:p14="http://schemas.microsoft.com/office/powerpoint/2010/main" val="5472546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a:p>
            <a:endParaRPr lang="en-US" sz="1200" u="none"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68</a:t>
            </a:fld>
            <a:endParaRPr lang="en-US" dirty="0"/>
          </a:p>
        </p:txBody>
      </p:sp>
    </p:spTree>
    <p:extLst>
      <p:ext uri="{BB962C8B-B14F-4D97-AF65-F5344CB8AC3E}">
        <p14:creationId xmlns:p14="http://schemas.microsoft.com/office/powerpoint/2010/main" val="7567942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69</a:t>
            </a:fld>
            <a:endParaRPr lang="en-US" dirty="0"/>
          </a:p>
        </p:txBody>
      </p:sp>
    </p:spTree>
    <p:extLst>
      <p:ext uri="{BB962C8B-B14F-4D97-AF65-F5344CB8AC3E}">
        <p14:creationId xmlns:p14="http://schemas.microsoft.com/office/powerpoint/2010/main" val="4234548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mn-lt"/>
              </a:rPr>
              <a:t>Before</a:t>
            </a:r>
            <a:r>
              <a:rPr lang="en-US" sz="1200" baseline="0" dirty="0">
                <a:latin typeface="+mn-lt"/>
              </a:rPr>
              <a:t> moving into the instructional content, let’s outline today’s</a:t>
            </a:r>
            <a:r>
              <a:rPr lang="en-US" sz="1200" dirty="0">
                <a:latin typeface="+mn-lt"/>
              </a:rPr>
              <a:t> training objectives.</a:t>
            </a:r>
            <a:r>
              <a:rPr lang="en-US" sz="1200" baseline="0" dirty="0">
                <a:latin typeface="+mn-lt"/>
              </a:rPr>
              <a:t> </a:t>
            </a:r>
          </a:p>
          <a:p>
            <a:endParaRPr lang="en-US" sz="1200" dirty="0">
              <a:latin typeface="+mn-lt"/>
              <a:cs typeface="Arial" panose="020B0604020202020204" pitchFamily="34" charset="0"/>
            </a:endParaRPr>
          </a:p>
          <a:p>
            <a:r>
              <a:rPr lang="en-US" sz="1200" dirty="0">
                <a:latin typeface="+mn-lt"/>
                <a:cs typeface="Arial" panose="020B0604020202020204" pitchFamily="34" charset="0"/>
              </a:rPr>
              <a:t>The overall</a:t>
            </a:r>
            <a:r>
              <a:rPr lang="en-US" sz="1200" baseline="0" dirty="0">
                <a:latin typeface="+mn-lt"/>
                <a:cs typeface="Arial" panose="020B0604020202020204" pitchFamily="34" charset="0"/>
              </a:rPr>
              <a:t> goal is to </a:t>
            </a:r>
            <a:r>
              <a:rPr lang="en-US" sz="1200" dirty="0">
                <a:latin typeface="+mn-lt"/>
                <a:cs typeface="Arial" panose="020B0604020202020204" pitchFamily="34" charset="0"/>
              </a:rPr>
              <a:t>Explain what it means to feel safe, understood, and included from the perspective of someone with an intellectual or developmental disability (I/DD).</a:t>
            </a:r>
            <a:br>
              <a:rPr lang="en-US" sz="1200" dirty="0">
                <a:latin typeface="+mn-lt"/>
                <a:cs typeface="Arial" panose="020B0604020202020204" pitchFamily="34" charset="0"/>
              </a:rPr>
            </a:br>
            <a:r>
              <a:rPr lang="en-US" sz="1200" dirty="0">
                <a:latin typeface="+mn-lt"/>
                <a:cs typeface="Arial" panose="020B0604020202020204" pitchFamily="34" charset="0"/>
              </a:rPr>
              <a:t/>
            </a:r>
            <a:br>
              <a:rPr lang="en-US" sz="1200" dirty="0">
                <a:latin typeface="+mn-lt"/>
                <a:cs typeface="Arial" panose="020B0604020202020204" pitchFamily="34" charset="0"/>
              </a:rPr>
            </a:br>
            <a:endParaRPr lang="en-US" sz="1200" baseline="0" dirty="0">
              <a:latin typeface="+mn-lt"/>
            </a:endParaRPr>
          </a:p>
          <a:p>
            <a:r>
              <a:rPr lang="en-US" sz="1200" baseline="0" dirty="0">
                <a:latin typeface="+mn-lt"/>
              </a:rPr>
              <a:t>This training will:</a:t>
            </a:r>
            <a:r>
              <a:rPr lang="en-US" sz="1200" dirty="0">
                <a:latin typeface="+mn-lt"/>
              </a:rPr>
              <a:t/>
            </a:r>
            <a:br>
              <a:rPr lang="en-US" sz="1200" dirty="0">
                <a:latin typeface="+mn-lt"/>
              </a:rPr>
            </a:br>
            <a:r>
              <a:rPr lang="en-US" sz="1200" dirty="0">
                <a:latin typeface="+mn-lt"/>
              </a:rPr>
              <a:t> </a:t>
            </a:r>
            <a:br>
              <a:rPr lang="en-US" sz="1200" dirty="0">
                <a:latin typeface="+mn-lt"/>
              </a:rPr>
            </a:br>
            <a:r>
              <a:rPr lang="en-US" sz="1200" dirty="0">
                <a:latin typeface="+mn-lt"/>
                <a:cs typeface="Arial" panose="020B0604020202020204" pitchFamily="34" charset="0"/>
              </a:rPr>
              <a:t>Identify the procedures that an officer should/may employ when interacting with an individual with an intellectual disability</a:t>
            </a:r>
            <a:r>
              <a:rPr lang="en-US" sz="1200" baseline="0" dirty="0">
                <a:latin typeface="+mn-lt"/>
                <a:cs typeface="Arial" panose="020B0604020202020204" pitchFamily="34" charset="0"/>
              </a:rPr>
              <a:t> or developmental disability (</a:t>
            </a:r>
            <a:r>
              <a:rPr lang="en-US" sz="1200" dirty="0">
                <a:latin typeface="+mn-lt"/>
                <a:cs typeface="Arial" panose="020B0604020202020204" pitchFamily="34" charset="0"/>
              </a:rPr>
              <a:t>ID/DD). </a:t>
            </a:r>
            <a:br>
              <a:rPr lang="en-US" sz="1200" dirty="0">
                <a:latin typeface="+mn-lt"/>
                <a:cs typeface="Arial" panose="020B0604020202020204" pitchFamily="34" charset="0"/>
              </a:rPr>
            </a:br>
            <a:r>
              <a:rPr lang="en-US" sz="1200" dirty="0">
                <a:latin typeface="+mn-lt"/>
                <a:cs typeface="Arial" panose="020B0604020202020204" pitchFamily="34" charset="0"/>
              </a:rPr>
              <a:t/>
            </a:r>
            <a:br>
              <a:rPr lang="en-US" sz="1200" dirty="0">
                <a:latin typeface="+mn-lt"/>
                <a:cs typeface="Arial" panose="020B0604020202020204" pitchFamily="34" charset="0"/>
              </a:rPr>
            </a:br>
            <a:r>
              <a:rPr lang="en-US" sz="1200" dirty="0">
                <a:latin typeface="+mn-lt"/>
                <a:cs typeface="Arial" panose="020B0604020202020204" pitchFamily="34" charset="0"/>
              </a:rPr>
              <a:t>Identify the indicators that a person may have an ID/DD.</a:t>
            </a:r>
            <a:br>
              <a:rPr lang="en-US" sz="1200" dirty="0">
                <a:latin typeface="+mn-lt"/>
                <a:cs typeface="Arial" panose="020B0604020202020204" pitchFamily="34" charset="0"/>
              </a:rPr>
            </a:br>
            <a:r>
              <a:rPr lang="en-US" sz="1200" dirty="0">
                <a:latin typeface="+mn-lt"/>
                <a:cs typeface="Arial" panose="020B0604020202020204" pitchFamily="34" charset="0"/>
              </a:rPr>
              <a:t> </a:t>
            </a:r>
            <a:br>
              <a:rPr lang="en-US" sz="1200" dirty="0">
                <a:latin typeface="+mn-lt"/>
                <a:cs typeface="Arial" panose="020B0604020202020204" pitchFamily="34" charset="0"/>
              </a:rPr>
            </a:br>
            <a:r>
              <a:rPr lang="en-US" sz="1200" dirty="0">
                <a:latin typeface="+mn-lt"/>
                <a:cs typeface="Arial" panose="020B0604020202020204" pitchFamily="34" charset="0"/>
              </a:rPr>
              <a:t>Identify the procedures an officer should follow to ensure the safety and calmness of an individual that has an ID/DD.</a:t>
            </a:r>
            <a:br>
              <a:rPr lang="en-US" sz="1200" dirty="0">
                <a:latin typeface="+mn-lt"/>
                <a:cs typeface="Arial" panose="020B0604020202020204" pitchFamily="34" charset="0"/>
              </a:rPr>
            </a:br>
            <a:r>
              <a:rPr lang="en-US" sz="1200" dirty="0">
                <a:latin typeface="+mn-lt"/>
                <a:cs typeface="Arial" panose="020B0604020202020204" pitchFamily="34" charset="0"/>
              </a:rPr>
              <a:t/>
            </a:r>
            <a:br>
              <a:rPr lang="en-US" sz="1200" dirty="0">
                <a:latin typeface="+mn-lt"/>
                <a:cs typeface="Arial" panose="020B0604020202020204" pitchFamily="34" charset="0"/>
              </a:rPr>
            </a:br>
            <a:r>
              <a:rPr lang="en-US" sz="1200" dirty="0">
                <a:latin typeface="+mn-lt"/>
                <a:cs typeface="Arial" panose="020B0604020202020204" pitchFamily="34" charset="0"/>
              </a:rPr>
              <a:t>Demonstrate communication techniques required to effectively interact with a person who has an ID/DD.</a:t>
            </a:r>
            <a:br>
              <a:rPr lang="en-US" sz="1200" dirty="0">
                <a:latin typeface="+mn-lt"/>
                <a:cs typeface="Arial" panose="020B0604020202020204" pitchFamily="34" charset="0"/>
              </a:rPr>
            </a:br>
            <a:r>
              <a:rPr lang="en-US" sz="1200" dirty="0">
                <a:latin typeface="+mn-lt"/>
                <a:cs typeface="Arial" panose="020B0604020202020204" pitchFamily="34" charset="0"/>
              </a:rPr>
              <a:t/>
            </a:r>
            <a:br>
              <a:rPr lang="en-US" sz="1200" dirty="0">
                <a:latin typeface="+mn-lt"/>
                <a:cs typeface="Arial" panose="020B0604020202020204" pitchFamily="34" charset="0"/>
              </a:rPr>
            </a:br>
            <a:r>
              <a:rPr lang="en-US" sz="1200" dirty="0">
                <a:latin typeface="+mn-lt"/>
                <a:cs typeface="Arial" panose="020B0604020202020204" pitchFamily="34" charset="0"/>
              </a:rPr>
              <a:t>Explain the resources available to assist an officer interacting with a person with an ID/DD.</a:t>
            </a:r>
            <a:br>
              <a:rPr lang="en-US" sz="1200" dirty="0">
                <a:latin typeface="+mn-lt"/>
                <a:cs typeface="Arial" panose="020B0604020202020204" pitchFamily="34" charset="0"/>
              </a:rPr>
            </a:br>
            <a:r>
              <a:rPr lang="en-US" sz="1200" dirty="0">
                <a:latin typeface="+mn-lt"/>
                <a:cs typeface="Arial" panose="020B0604020202020204" pitchFamily="34" charset="0"/>
              </a:rPr>
              <a:t/>
            </a:r>
            <a:br>
              <a:rPr lang="en-US" sz="1200" dirty="0">
                <a:latin typeface="+mn-lt"/>
                <a:cs typeface="Arial" panose="020B0604020202020204" pitchFamily="34" charset="0"/>
              </a:rPr>
            </a:br>
            <a:r>
              <a:rPr lang="en-US" sz="1200" dirty="0">
                <a:latin typeface="+mn-lt"/>
                <a:cs typeface="Arial" panose="020B0604020202020204" pitchFamily="34" charset="0"/>
              </a:rPr>
              <a:t>Describe the procedures an officer uses to ensure compliance with the American with Disabilities Act when interacting with a person with intellectual, developmental, or physical disability.</a:t>
            </a:r>
            <a:r>
              <a:rPr lang="en-US" sz="1200" baseline="0" dirty="0">
                <a:latin typeface="+mn-lt"/>
                <a:cs typeface="Arial" panose="020B0604020202020204" pitchFamily="34" charset="0"/>
              </a:rPr>
              <a:t> </a:t>
            </a:r>
            <a:endParaRPr lang="en-US"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7</a:t>
            </a:fld>
            <a:endParaRPr lang="en-US" dirty="0"/>
          </a:p>
        </p:txBody>
      </p:sp>
    </p:spTree>
    <p:extLst>
      <p:ext uri="{BB962C8B-B14F-4D97-AF65-F5344CB8AC3E}">
        <p14:creationId xmlns:p14="http://schemas.microsoft.com/office/powerpoint/2010/main" val="341812663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70</a:t>
            </a:fld>
            <a:endParaRPr lang="en-US" dirty="0"/>
          </a:p>
        </p:txBody>
      </p:sp>
    </p:spTree>
    <p:extLst>
      <p:ext uri="{BB962C8B-B14F-4D97-AF65-F5344CB8AC3E}">
        <p14:creationId xmlns:p14="http://schemas.microsoft.com/office/powerpoint/2010/main" val="159553413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71</a:t>
            </a:fld>
            <a:endParaRPr lang="en-US" dirty="0"/>
          </a:p>
        </p:txBody>
      </p:sp>
    </p:spTree>
    <p:extLst>
      <p:ext uri="{BB962C8B-B14F-4D97-AF65-F5344CB8AC3E}">
        <p14:creationId xmlns:p14="http://schemas.microsoft.com/office/powerpoint/2010/main" val="296518974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cs typeface="Arial" panose="020B0604020202020204" pitchFamily="34" charset="0"/>
              </a:rPr>
              <a:t>09.15 	Identify the procedures that an officer should/may employ when interacting with an individual with an I/DD</a:t>
            </a:r>
            <a:r>
              <a:rPr lang="en-US" i="1" u="none" dirty="0">
                <a:cs typeface="Arial" panose="020B0604020202020204" pitchFamily="34" charset="0"/>
              </a:rPr>
              <a:t/>
            </a:r>
            <a:br>
              <a:rPr lang="en-US" i="1" u="none"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09.17	Identify the procedures an officer should follow to ensure the safety and calmness of an individual that has an I/DD</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u="none" dirty="0">
                <a:cs typeface="Arial" panose="020B0604020202020204" pitchFamily="34" charset="0"/>
              </a:rPr>
              <a:t>09.18	Demonstrate communication techniques required to effectively interact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p>
          <a:p>
            <a:endParaRPr lang="en-US" b="1" i="1" baseline="0" dirty="0">
              <a:cs typeface="Arial" panose="020B0604020202020204" pitchFamily="34" charset="0"/>
            </a:endParaRPr>
          </a:p>
          <a:p>
            <a:r>
              <a:rPr lang="en-US" b="1" i="1" u="none" dirty="0">
                <a:cs typeface="Arial" panose="020B0604020202020204" pitchFamily="34" charset="0"/>
              </a:rPr>
              <a:t>09.20</a:t>
            </a:r>
            <a:r>
              <a:rPr lang="en-US" b="1" i="1" u="none" baseline="0" dirty="0">
                <a:cs typeface="Arial" panose="020B0604020202020204" pitchFamily="34" charset="0"/>
              </a:rPr>
              <a:t>   </a:t>
            </a:r>
            <a:r>
              <a:rPr lang="en-US" b="1" i="1" u="none" dirty="0">
                <a:cs typeface="Arial" panose="020B0604020202020204" pitchFamily="34" charset="0"/>
              </a:rPr>
              <a:t>Describe the procedures an officer uses to ensure compliance with the American with Disabilities Act when interacting with a person with intellectual, developmental, or physical disability</a:t>
            </a:r>
            <a:endParaRPr lang="en-US" b="1" i="1" u="none" dirty="0"/>
          </a:p>
          <a:p>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72</a:t>
            </a:fld>
            <a:endParaRPr lang="en-US" dirty="0"/>
          </a:p>
        </p:txBody>
      </p:sp>
    </p:spTree>
    <p:extLst>
      <p:ext uri="{BB962C8B-B14F-4D97-AF65-F5344CB8AC3E}">
        <p14:creationId xmlns:p14="http://schemas.microsoft.com/office/powerpoint/2010/main" val="3586795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73</a:t>
            </a:fld>
            <a:endParaRPr lang="en-US"/>
          </a:p>
        </p:txBody>
      </p:sp>
    </p:spTree>
    <p:extLst>
      <p:ext uri="{BB962C8B-B14F-4D97-AF65-F5344CB8AC3E}">
        <p14:creationId xmlns:p14="http://schemas.microsoft.com/office/powerpoint/2010/main" val="55252196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cs typeface="Arial" panose="020B0604020202020204" pitchFamily="34" charset="0"/>
              </a:rPr>
              <a:t>09.15 	Identify the procedures that an officer should/may employ when interacting with an individual with an I/DD</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09.15.01	Identify the difference in procedures used</a:t>
            </a:r>
            <a:r>
              <a:rPr lang="en-US" i="1" baseline="0" dirty="0">
                <a:cs typeface="Arial" panose="020B0604020202020204" pitchFamily="34" charset="0"/>
              </a:rPr>
              <a:t> when encountering a person with an I/DD as an offender, victim, witness, or individual in 	need of assistance and how these roles may overlap</a:t>
            </a:r>
          </a:p>
          <a:p>
            <a:r>
              <a:rPr lang="en-US" i="1" dirty="0">
                <a:cs typeface="Arial" panose="020B0604020202020204" pitchFamily="34" charset="0"/>
              </a:rPr>
              <a:t>09.15.02	Identify</a:t>
            </a:r>
            <a:r>
              <a:rPr lang="en-US" i="1" baseline="0" dirty="0">
                <a:cs typeface="Arial" panose="020B0604020202020204" pitchFamily="34" charset="0"/>
              </a:rPr>
              <a:t> the need to exercise ethical leadership when encountering an individual with an I/DD</a:t>
            </a:r>
          </a:p>
          <a:p>
            <a:endParaRPr lang="en-US" sz="1200" b="1" i="1" dirty="0">
              <a:latin typeface="+mn-lt"/>
              <a:cs typeface="Arial" panose="020B0604020202020204" pitchFamily="34" charset="0"/>
            </a:endParaRPr>
          </a:p>
          <a:p>
            <a:r>
              <a:rPr lang="en-US" sz="1200" b="1" i="1" dirty="0">
                <a:latin typeface="+mn-lt"/>
                <a:cs typeface="Arial" panose="020B0604020202020204" pitchFamily="34" charset="0"/>
              </a:rPr>
              <a:t>09.16	Identify the indicators that a person may have an</a:t>
            </a:r>
            <a:r>
              <a:rPr lang="en-US" sz="1200" b="1" i="1" baseline="0" dirty="0">
                <a:latin typeface="+mn-lt"/>
                <a:cs typeface="Arial" panose="020B0604020202020204" pitchFamily="34" charset="0"/>
              </a:rPr>
              <a:t> intellectual/developmental disability</a:t>
            </a:r>
            <a:r>
              <a:rPr lang="en-US" sz="1200" b="1" i="1" dirty="0">
                <a:latin typeface="+mn-lt"/>
                <a:cs typeface="Arial" panose="020B0604020202020204" pitchFamily="34" charset="0"/>
              </a:rPr>
              <a:t/>
            </a:r>
            <a:br>
              <a:rPr lang="en-US" sz="1200" b="1" i="1" dirty="0">
                <a:latin typeface="+mn-lt"/>
                <a:cs typeface="Arial" panose="020B0604020202020204" pitchFamily="34" charset="0"/>
              </a:rPr>
            </a:br>
            <a:r>
              <a:rPr lang="en-US" sz="1200" b="0" i="1" dirty="0">
                <a:latin typeface="+mn-lt"/>
                <a:cs typeface="Arial" panose="020B0604020202020204" pitchFamily="34" charset="0"/>
              </a:rPr>
              <a:t>09.16.03	Describe</a:t>
            </a:r>
            <a:r>
              <a:rPr lang="en-US" sz="1200" b="0" i="1" baseline="0" dirty="0">
                <a:latin typeface="+mn-lt"/>
                <a:cs typeface="Arial" panose="020B0604020202020204" pitchFamily="34" charset="0"/>
              </a:rPr>
              <a:t> general behaviors associated with persons with I/DD</a:t>
            </a:r>
          </a:p>
          <a:p>
            <a:r>
              <a:rPr lang="en-US" sz="1200" b="0" i="1" baseline="0" dirty="0">
                <a:latin typeface="+mn-lt"/>
                <a:cs typeface="Arial" panose="020B0604020202020204" pitchFamily="34" charset="0"/>
              </a:rPr>
              <a:t>09.16.04	Identify non-verbal distractions, both personal and environmental, that may affect an encounter with a person that has an I/DD</a:t>
            </a:r>
          </a:p>
          <a:p>
            <a:r>
              <a:rPr lang="en-US" i="1" dirty="0">
                <a:cs typeface="Arial" panose="020B0604020202020204" pitchFamily="34" charset="0"/>
              </a:rPr>
              <a:t/>
            </a:r>
            <a:br>
              <a:rPr lang="en-US" i="1" dirty="0">
                <a:cs typeface="Arial" panose="020B0604020202020204" pitchFamily="34" charset="0"/>
              </a:rPr>
            </a:br>
            <a:r>
              <a:rPr lang="en-US" b="1" i="1" dirty="0">
                <a:cs typeface="Arial" panose="020B0604020202020204" pitchFamily="34" charset="0"/>
              </a:rPr>
              <a:t>09.17	Identify the procedures an officer should follow to ensure the safety and calmness of an individual that has an I/DD</a:t>
            </a:r>
          </a:p>
          <a:p>
            <a:r>
              <a:rPr lang="en-US" i="1" dirty="0">
                <a:cs typeface="Arial" panose="020B0604020202020204" pitchFamily="34" charset="0"/>
              </a:rPr>
              <a:t>09.17.01	Explain</a:t>
            </a:r>
            <a:r>
              <a:rPr lang="en-US" i="1" baseline="0" dirty="0">
                <a:cs typeface="Arial" panose="020B0604020202020204" pitchFamily="34" charset="0"/>
              </a:rPr>
              <a:t> the impact of prior trauma on interactions with a person with an I/DD (trauma-informed care)</a:t>
            </a:r>
          </a:p>
          <a:p>
            <a:r>
              <a:rPr lang="en-US" i="1" baseline="0" dirty="0">
                <a:cs typeface="Arial" panose="020B0604020202020204" pitchFamily="34" charset="0"/>
              </a:rPr>
              <a:t>09.17.02	Describe what is means to be safe from the perspective of people with an I/DD, the officer, and community</a:t>
            </a:r>
          </a:p>
          <a:p>
            <a:r>
              <a:rPr lang="en-US" i="1" baseline="0" dirty="0">
                <a:cs typeface="Arial" panose="020B0604020202020204" pitchFamily="34" charset="0"/>
              </a:rPr>
              <a:t>09.17.03	Identify the procedures used to ensure a safe outcome for individuals with an I/DD, officers, and communities</a:t>
            </a:r>
          </a:p>
          <a:p>
            <a:r>
              <a:rPr lang="en-US" i="1" baseline="0" dirty="0">
                <a:cs typeface="Arial" panose="020B0604020202020204" pitchFamily="34" charset="0"/>
              </a:rPr>
              <a:t>09.17.04	Describe the impact of an officer’s attitude and actions toward people with an I/DD on the public</a:t>
            </a:r>
          </a:p>
          <a:p>
            <a:r>
              <a:rPr lang="en-US" i="1" baseline="0" dirty="0">
                <a:cs typeface="Arial" panose="020B0604020202020204" pitchFamily="34" charset="0"/>
              </a:rPr>
              <a:t>09.17.05	Identify the officer’s ability to use discretion when encountering a person with an I/DD to resolve an incident with respect and 	understanding</a:t>
            </a:r>
          </a:p>
          <a:p>
            <a:r>
              <a:rPr lang="en-US" i="1" baseline="0" dirty="0">
                <a:cs typeface="Arial" panose="020B0604020202020204" pitchFamily="34" charset="0"/>
              </a:rPr>
              <a:t>09.17.06	Identify the medical and physical vulnerabilities commonly associated with a person with an I/DD and the impact on a safe outcome</a:t>
            </a:r>
          </a:p>
          <a:p>
            <a:r>
              <a:rPr lang="en-US" i="1" baseline="0" dirty="0">
                <a:cs typeface="Arial" panose="020B0604020202020204" pitchFamily="34" charset="0"/>
              </a:rPr>
              <a:t>09.17.07	Describe the importance of using community resources to assist the officer</a:t>
            </a:r>
            <a:r>
              <a:rPr lang="en-US" i="1" dirty="0">
                <a:cs typeface="Arial" panose="020B0604020202020204" pitchFamily="34" charset="0"/>
              </a:rPr>
              <a:t/>
            </a:r>
            <a:br>
              <a:rPr lang="en-US" i="1" dirty="0">
                <a:cs typeface="Arial" panose="020B0604020202020204" pitchFamily="34" charset="0"/>
              </a:rPr>
            </a:br>
            <a:r>
              <a:rPr lang="en-US" i="1" dirty="0">
                <a:cs typeface="Arial" panose="020B0604020202020204" pitchFamily="34" charset="0"/>
              </a:rPr>
              <a:t/>
            </a:r>
            <a:br>
              <a:rPr lang="en-US" i="1" dirty="0">
                <a:cs typeface="Arial" panose="020B0604020202020204" pitchFamily="34" charset="0"/>
              </a:rPr>
            </a:br>
            <a:r>
              <a:rPr lang="en-US" b="1" i="1" dirty="0">
                <a:cs typeface="Arial" panose="020B0604020202020204" pitchFamily="34" charset="0"/>
              </a:rPr>
              <a:t>09.18	Demonstrate communication techniques required to effectively interact with a person who has an I/DD</a:t>
            </a:r>
          </a:p>
          <a:p>
            <a:r>
              <a:rPr lang="en-US" i="1" dirty="0">
                <a:cs typeface="Arial" panose="020B0604020202020204" pitchFamily="34" charset="0"/>
              </a:rPr>
              <a:t>09.18.01	Describe</a:t>
            </a:r>
            <a:r>
              <a:rPr lang="en-US" i="1" baseline="0" dirty="0">
                <a:cs typeface="Arial" panose="020B0604020202020204" pitchFamily="34" charset="0"/>
              </a:rPr>
              <a:t> “person first language” and how it should be used when encountering a person with an I/DD</a:t>
            </a:r>
          </a:p>
          <a:p>
            <a:r>
              <a:rPr lang="en-US" i="1" baseline="0" dirty="0">
                <a:cs typeface="Arial" panose="020B0604020202020204" pitchFamily="34" charset="0"/>
              </a:rPr>
              <a:t>09.18.02	Identify conflict resolution and de-escalation techniques that will lead to effective communications with a person who has an I/DD</a:t>
            </a:r>
          </a:p>
          <a:p>
            <a:r>
              <a:rPr lang="en-US" i="1" baseline="0" dirty="0">
                <a:cs typeface="Arial" panose="020B0604020202020204" pitchFamily="34" charset="0"/>
              </a:rPr>
              <a:t>09.18.03	Identify interaction techniques to employ with a person with an I/DD</a:t>
            </a:r>
          </a:p>
          <a:p>
            <a:r>
              <a:rPr lang="en-US" i="1" baseline="0" dirty="0">
                <a:cs typeface="Arial" panose="020B0604020202020204" pitchFamily="34" charset="0"/>
              </a:rPr>
              <a:t>09.18.04	Identify how a person with an I/DD will be understood from the perspective of the person, officer, and community</a:t>
            </a:r>
          </a:p>
          <a:p>
            <a:r>
              <a:rPr lang="en-US" i="1" baseline="0" dirty="0">
                <a:cs typeface="Arial" panose="020B0604020202020204" pitchFamily="34" charset="0"/>
              </a:rPr>
              <a:t>09.18.05	Identify how a person with an I/DD may acknowledge understanding and explain how that understanding may be different from the 	person and the officer</a:t>
            </a:r>
            <a:r>
              <a:rPr lang="en-US" dirty="0">
                <a:cs typeface="Arial" panose="020B0604020202020204" pitchFamily="34" charset="0"/>
              </a:rPr>
              <a:t/>
            </a:r>
            <a:br>
              <a:rPr lang="en-US" dirty="0">
                <a:cs typeface="Arial" panose="020B0604020202020204" pitchFamily="34" charset="0"/>
              </a:rPr>
            </a:br>
            <a:endParaRPr lang="en-US" b="1"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74</a:t>
            </a:fld>
            <a:endParaRPr lang="en-US" dirty="0"/>
          </a:p>
        </p:txBody>
      </p:sp>
    </p:spTree>
    <p:extLst>
      <p:ext uri="{BB962C8B-B14F-4D97-AF65-F5344CB8AC3E}">
        <p14:creationId xmlns:p14="http://schemas.microsoft.com/office/powerpoint/2010/main" val="173416315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75</a:t>
            </a:fld>
            <a:endParaRPr lang="en-US" dirty="0"/>
          </a:p>
        </p:txBody>
      </p:sp>
    </p:spTree>
    <p:extLst>
      <p:ext uri="{BB962C8B-B14F-4D97-AF65-F5344CB8AC3E}">
        <p14:creationId xmlns:p14="http://schemas.microsoft.com/office/powerpoint/2010/main" val="178088599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76</a:t>
            </a:fld>
            <a:endParaRPr lang="en-US" dirty="0"/>
          </a:p>
        </p:txBody>
      </p:sp>
    </p:spTree>
    <p:extLst>
      <p:ext uri="{BB962C8B-B14F-4D97-AF65-F5344CB8AC3E}">
        <p14:creationId xmlns:p14="http://schemas.microsoft.com/office/powerpoint/2010/main" val="330672731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REQUIRED MATERIALS:</a:t>
            </a:r>
          </a:p>
          <a:p>
            <a:pPr lvl="0"/>
            <a:r>
              <a:rPr lang="en-US" sz="1200" kern="1200" dirty="0">
                <a:solidFill>
                  <a:schemeClr val="tx1"/>
                </a:solidFill>
                <a:effectLst/>
                <a:latin typeface="+mn-lt"/>
                <a:ea typeface="+mn-ea"/>
                <a:cs typeface="+mn-cs"/>
              </a:rPr>
              <a:t>Table/Chairs</a:t>
            </a:r>
          </a:p>
          <a:p>
            <a:pPr lvl="0"/>
            <a:r>
              <a:rPr lang="en-US" sz="1200" kern="1200" dirty="0">
                <a:solidFill>
                  <a:schemeClr val="tx1"/>
                </a:solidFill>
                <a:effectLst/>
                <a:latin typeface="+mn-lt"/>
                <a:ea typeface="+mn-ea"/>
                <a:cs typeface="+mn-cs"/>
              </a:rPr>
              <a:t>Wallets, packages, food items</a:t>
            </a:r>
          </a:p>
          <a:p>
            <a:endParaRPr lang="en-US" b="1" baseline="0" dirty="0"/>
          </a:p>
          <a:p>
            <a:r>
              <a:rPr lang="en-US" b="1" baseline="0" dirty="0"/>
              <a:t>In the event that advocates are not present to role play, the following information may be read.</a:t>
            </a:r>
          </a:p>
          <a:p>
            <a:endParaRPr lang="en-US" b="1" dirty="0"/>
          </a:p>
          <a:p>
            <a:r>
              <a:rPr lang="en-US" sz="1200" b="1" kern="1200" dirty="0">
                <a:solidFill>
                  <a:schemeClr val="tx1"/>
                </a:solidFill>
                <a:effectLst/>
                <a:latin typeface="+mn-lt"/>
                <a:ea typeface="+mn-ea"/>
                <a:cs typeface="+mn-cs"/>
              </a:rPr>
              <a:t>Detailed description of scenario and individuals impacted</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witness is an adult with an intellectual disability.  She is sitting next to her friend, who is the victim, and also a female adult with IDD/DD.  They came to the mall along with a group who frequently meet through their local recreation and parks where the go on outings.  There is an adult female (counselor) who is in charge of the group who has worked with these adults and has a relationship with them.  As they often do, the group has done some shopping and met back at the food court where they all bought whatever they wanted to eat and are sitting at a long table.  The witness and victim have their packages that they bought on the table and have just sat down to eat.  They put their wallets and phones on the table while they get settled.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While the two friends sit down at the end of the table across from each other, a teenage male approaches the group and begins engaging them in conversation asking about their day and what they bought while at the mall.  The rest of the group are talking with their friends and not paying attention to what is happening as often times, people will approach and talk with them.  The teenage male asks if he can have a French fry (of the witness) and as he reaches across, he picks up her friend’s wallet and then walks away.  Both the victim and the witness shout for him to stop and bring back the wallet.  The witness calls the police for assistance.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When the police arrive, they find the witness and victim to be very distraught.  Both are crying and the counselor is trying to console them.  Both females talk nervously and repeat information over and over.  They seem to have problems understanding the questions that are being asked and are easily distracted.  When asked questions, the information each of them give is the same with a little variance on the features of the perpetrator.  </a:t>
            </a:r>
          </a:p>
          <a:p>
            <a:r>
              <a:rPr lang="en-US" sz="1200" kern="1200" dirty="0">
                <a:solidFill>
                  <a:schemeClr val="tx1"/>
                </a:solidFill>
                <a:effectLst/>
                <a:latin typeface="+mn-lt"/>
                <a:ea typeface="+mn-ea"/>
                <a:cs typeface="+mn-cs"/>
              </a:rPr>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77</a:t>
            </a:fld>
            <a:endParaRPr lang="en-US" dirty="0"/>
          </a:p>
        </p:txBody>
      </p:sp>
    </p:spTree>
    <p:extLst>
      <p:ext uri="{BB962C8B-B14F-4D97-AF65-F5344CB8AC3E}">
        <p14:creationId xmlns:p14="http://schemas.microsoft.com/office/powerpoint/2010/main" val="167465062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While the responses to these questions will vary, and we should encourage the officers to participate in the discussion, there are some “expected” responses:</a:t>
            </a:r>
          </a:p>
          <a:p>
            <a:endParaRPr lang="en-US" baseline="0" dirty="0"/>
          </a:p>
          <a:p>
            <a:r>
              <a:rPr lang="en-US" sz="1200" b="1" kern="1200" dirty="0">
                <a:solidFill>
                  <a:schemeClr val="tx1"/>
                </a:solidFill>
                <a:effectLst/>
                <a:latin typeface="+mn-lt"/>
                <a:ea typeface="+mn-ea"/>
                <a:cs typeface="+mn-cs"/>
              </a:rPr>
              <a:t>Scenario Questions: (for police officers) (to be asked by the LEAD facilitator)</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characteristics indicate that the witness and victim may have ID/DD? </a:t>
            </a:r>
          </a:p>
          <a:p>
            <a:pPr lvl="0"/>
            <a:r>
              <a:rPr lang="en-US" sz="1200" b="1" kern="1200" dirty="0">
                <a:solidFill>
                  <a:schemeClr val="tx1"/>
                </a:solidFill>
                <a:effectLst/>
                <a:latin typeface="+mn-lt"/>
                <a:ea typeface="+mn-ea"/>
                <a:cs typeface="+mn-cs"/>
              </a:rPr>
              <a:t>Answer:  Individuals are difficult to understand and have a hard time understanding how to answer the questions the officers are asking.  The communication may range from short sentences to complete and fluent conversation.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difficulties are encountered in communicating with these individuals? </a:t>
            </a:r>
          </a:p>
          <a:p>
            <a:pPr lvl="0"/>
            <a:r>
              <a:rPr lang="en-US" sz="1200" b="1" kern="1200" dirty="0">
                <a:solidFill>
                  <a:schemeClr val="tx1"/>
                </a:solidFill>
                <a:effectLst/>
                <a:latin typeface="+mn-lt"/>
                <a:ea typeface="+mn-ea"/>
                <a:cs typeface="+mn-cs"/>
              </a:rPr>
              <a:t>Answer: the individuals are hard to understand.  There is conflicting information being presented and it’s hard to verify.  The officers may have to use alternative ways to communicate such as using yes/no questions and/or gestures.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did you have to do to modify your communication in order to get the information you needed to move forward with your job? Were you effective? </a:t>
            </a:r>
          </a:p>
          <a:p>
            <a:pPr lvl="0"/>
            <a:r>
              <a:rPr lang="en-US" sz="1200" b="1" kern="1200" dirty="0">
                <a:solidFill>
                  <a:schemeClr val="tx1"/>
                </a:solidFill>
                <a:effectLst/>
                <a:latin typeface="+mn-lt"/>
                <a:ea typeface="+mn-ea"/>
                <a:cs typeface="+mn-cs"/>
              </a:rPr>
              <a:t>Answer:  As above, using simplified communication that is not disrespectful, using yes/no questions, using gestures.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well did you use active listening and empathy in your interaction? </a:t>
            </a:r>
          </a:p>
          <a:p>
            <a:pPr lvl="0"/>
            <a:r>
              <a:rPr lang="en-US" sz="1200" b="1" kern="1200" dirty="0">
                <a:solidFill>
                  <a:schemeClr val="tx1"/>
                </a:solidFill>
                <a:effectLst/>
                <a:latin typeface="+mn-lt"/>
                <a:ea typeface="+mn-ea"/>
                <a:cs typeface="+mn-cs"/>
              </a:rPr>
              <a:t>Answers will vary depending on the individual.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did your body language help to reduce the anxiety of the witness and victim? </a:t>
            </a:r>
          </a:p>
          <a:p>
            <a:pPr lvl="0"/>
            <a:r>
              <a:rPr lang="en-US" sz="1200" b="1" kern="1200" dirty="0">
                <a:solidFill>
                  <a:schemeClr val="tx1"/>
                </a:solidFill>
                <a:effectLst/>
                <a:latin typeface="+mn-lt"/>
                <a:ea typeface="+mn-ea"/>
                <a:cs typeface="+mn-cs"/>
              </a:rPr>
              <a:t>Answer:  The individual may kneel or alter body position to be on the level of the victim and witness and may soften facial expressions and be aware of the reaction of the SAE to the officer’s uniform and other items such as badge and weapon.  </a:t>
            </a:r>
          </a:p>
          <a:p>
            <a:r>
              <a:rPr lang="en-US" sz="1200" kern="1200" dirty="0">
                <a:solidFill>
                  <a:schemeClr val="tx1"/>
                </a:solidFill>
                <a:effectLst/>
                <a:latin typeface="+mn-lt"/>
                <a:ea typeface="+mn-ea"/>
                <a:cs typeface="+mn-cs"/>
              </a:rPr>
              <a:t> </a:t>
            </a:r>
          </a:p>
          <a:p>
            <a:endParaRPr lang="en-US" dirty="0"/>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78</a:t>
            </a:fld>
            <a:endParaRPr lang="en-US" dirty="0"/>
          </a:p>
        </p:txBody>
      </p:sp>
    </p:spTree>
    <p:extLst>
      <p:ext uri="{BB962C8B-B14F-4D97-AF65-F5344CB8AC3E}">
        <p14:creationId xmlns:p14="http://schemas.microsoft.com/office/powerpoint/2010/main" val="51195128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79</a:t>
            </a:fld>
            <a:endParaRPr lang="en-US" dirty="0"/>
          </a:p>
        </p:txBody>
      </p:sp>
    </p:spTree>
    <p:extLst>
      <p:ext uri="{BB962C8B-B14F-4D97-AF65-F5344CB8AC3E}">
        <p14:creationId xmlns:p14="http://schemas.microsoft.com/office/powerpoint/2010/main" val="1854691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8</a:t>
            </a:fld>
            <a:endParaRPr lang="en-US"/>
          </a:p>
        </p:txBody>
      </p:sp>
    </p:spTree>
    <p:extLst>
      <p:ext uri="{BB962C8B-B14F-4D97-AF65-F5344CB8AC3E}">
        <p14:creationId xmlns:p14="http://schemas.microsoft.com/office/powerpoint/2010/main" val="333306572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80</a:t>
            </a:fld>
            <a:endParaRPr lang="en-US" dirty="0"/>
          </a:p>
        </p:txBody>
      </p:sp>
    </p:spTree>
    <p:extLst>
      <p:ext uri="{BB962C8B-B14F-4D97-AF65-F5344CB8AC3E}">
        <p14:creationId xmlns:p14="http://schemas.microsoft.com/office/powerpoint/2010/main" val="178571918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In the event that advocates are not present to role play, the following information may be read.</a:t>
            </a:r>
          </a:p>
          <a:p>
            <a:endParaRPr lang="en-US" b="1" dirty="0"/>
          </a:p>
          <a:p>
            <a:pPr lvl="0"/>
            <a:r>
              <a:rPr lang="en-US" sz="1200" kern="1200" dirty="0">
                <a:solidFill>
                  <a:schemeClr val="tx1"/>
                </a:solidFill>
                <a:effectLst/>
                <a:latin typeface="+mn-lt"/>
                <a:ea typeface="+mn-ea"/>
                <a:cs typeface="+mn-cs"/>
              </a:rPr>
              <a:t>Required</a:t>
            </a:r>
            <a:r>
              <a:rPr lang="en-US" sz="1200" kern="1200" baseline="0" dirty="0">
                <a:solidFill>
                  <a:schemeClr val="tx1"/>
                </a:solidFill>
                <a:effectLst/>
                <a:latin typeface="+mn-lt"/>
                <a:ea typeface="+mn-ea"/>
                <a:cs typeface="+mn-cs"/>
              </a:rPr>
              <a:t> materials:</a:t>
            </a:r>
          </a:p>
          <a:p>
            <a:pPr lvl="0"/>
            <a:r>
              <a:rPr lang="en-US" sz="1200" kern="1200" dirty="0">
                <a:solidFill>
                  <a:schemeClr val="tx1"/>
                </a:solidFill>
                <a:effectLst/>
                <a:latin typeface="+mn-lt"/>
                <a:ea typeface="+mn-ea"/>
                <a:cs typeface="+mn-cs"/>
              </a:rPr>
              <a:t>Computer/other items from a bedroom, table, ruler or other item to function as the object for self-harm. </a:t>
            </a:r>
          </a:p>
          <a:p>
            <a:pPr lvl="0"/>
            <a:r>
              <a:rPr lang="en-US" sz="1200" kern="1200" dirty="0">
                <a:solidFill>
                  <a:schemeClr val="tx1"/>
                </a:solidFill>
                <a:effectLst/>
                <a:latin typeface="+mn-lt"/>
                <a:ea typeface="+mn-ea"/>
                <a:cs typeface="+mn-cs"/>
              </a:rPr>
              <a:t>Items for restraint if needed.</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Detailed description of scenario and individuals impacted</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An adolescent with autism and comorbid significant anxiety is home playing video games as she normally does, only this evening, she is becoming very agitated with the game (more so than usual) and is screaming and yelling at the situation and is also throwing things in the house.  Her mother has asked her to stop and go to bed using behavior techniques that they know have worked.  This time, however, the daughter is escalating in her behavior and screaming that if her mother does not leave her alone, she will hurt herself or her mother.  Her mother is scared at this behavior that she has not seen before and calls 911 for assistance.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Two police officers arrive at the house.  They enter the home where the mother is visibly upset and crying.  The subject is in her room and has the door locked and is continuing to scream and make threats.  The police officers announce themselves to the subject who becomes more agitated screaming things about her mother and that she should not have called the police.  The officers direct the subject to open the door and explain that if she does not comply, they will have to remove the door because she is saying things that are threatening.  After a few minutes, the subject opens the door and continues to rant saying she will hurt herself and her mother.  One officer speaks to the mother asking about transporting her daughter to the hospital due to the threatening behavior and anxiety.  Her mother agrees.  The officers communicate to the subject that they will need to escort her to the hospital so that she can be seen by a physician to evaluate her anxiety and behavior.  The subject becomes very agitated and does not want to comply.  The officers explain that they need to restrain her to be able to take her to the hospital.  The scene continues with appropriate techniques being used to escort her to the hospital.  </a:t>
            </a:r>
          </a:p>
          <a:p>
            <a:endParaRPr lang="en-US" dirty="0"/>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81</a:t>
            </a:fld>
            <a:endParaRPr lang="en-US" dirty="0"/>
          </a:p>
        </p:txBody>
      </p:sp>
    </p:spTree>
    <p:extLst>
      <p:ext uri="{BB962C8B-B14F-4D97-AF65-F5344CB8AC3E}">
        <p14:creationId xmlns:p14="http://schemas.microsoft.com/office/powerpoint/2010/main" val="880977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While the responses to these questions will vary, and we should encourage the officers to participate in the discussion, there are some “expected” responses:</a:t>
            </a:r>
          </a:p>
          <a:p>
            <a:r>
              <a:rPr lang="en-US" dirty="0"/>
              <a:t> </a:t>
            </a:r>
          </a:p>
          <a:p>
            <a:pPr lvl="0"/>
            <a:r>
              <a:rPr lang="en-US" sz="1200" kern="1200" dirty="0">
                <a:solidFill>
                  <a:schemeClr val="tx1"/>
                </a:solidFill>
                <a:effectLst/>
                <a:latin typeface="+mn-lt"/>
                <a:ea typeface="+mn-ea"/>
                <a:cs typeface="+mn-cs"/>
              </a:rPr>
              <a:t>What characteristics indicate that the witness and victim may have ID/DD? </a:t>
            </a:r>
          </a:p>
          <a:p>
            <a:pPr lvl="0"/>
            <a:r>
              <a:rPr lang="en-US" sz="1200" b="1" kern="1200" dirty="0">
                <a:solidFill>
                  <a:schemeClr val="tx1"/>
                </a:solidFill>
                <a:effectLst/>
                <a:latin typeface="+mn-lt"/>
                <a:ea typeface="+mn-ea"/>
                <a:cs typeface="+mn-cs"/>
              </a:rPr>
              <a:t>Answer: Irrational behavior, perseveration on playing the game, inability to understand the severity of the situation.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difficulties are encountered in communicating with this individual and her mother? </a:t>
            </a:r>
          </a:p>
          <a:p>
            <a:pPr lvl="0"/>
            <a:r>
              <a:rPr lang="en-US" sz="1200" b="1" kern="1200" dirty="0">
                <a:solidFill>
                  <a:schemeClr val="tx1"/>
                </a:solidFill>
                <a:effectLst/>
                <a:latin typeface="+mn-lt"/>
                <a:ea typeface="+mn-ea"/>
                <a:cs typeface="+mn-cs"/>
              </a:rPr>
              <a:t>Answer:  young adult has difficulty understanding another’s point of view (her mother’s) particularly in reference to her own safety or the impact on others.  The mother is upset overall but may escalate further if “child” is taken to the hospital.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did you have to do to modify your communication in order to get the information you needed to move forward with your job? Were you effective? </a:t>
            </a:r>
          </a:p>
          <a:p>
            <a:pPr lvl="0"/>
            <a:r>
              <a:rPr lang="en-US" sz="1200" b="1" kern="1200" dirty="0">
                <a:solidFill>
                  <a:schemeClr val="tx1"/>
                </a:solidFill>
                <a:effectLst/>
                <a:latin typeface="+mn-lt"/>
                <a:ea typeface="+mn-ea"/>
                <a:cs typeface="+mn-cs"/>
              </a:rPr>
              <a:t>Answer will vary depending on the officer as this involves self-reflection.  The “group” may also assist in providing feedback that is helpful.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did your body language help to reduce the anxiety of the witness and victim? </a:t>
            </a:r>
          </a:p>
          <a:p>
            <a:pPr lvl="0"/>
            <a:r>
              <a:rPr lang="en-US" sz="1200" b="1" kern="1200" dirty="0">
                <a:solidFill>
                  <a:schemeClr val="tx1"/>
                </a:solidFill>
                <a:effectLst/>
                <a:latin typeface="+mn-lt"/>
                <a:ea typeface="+mn-ea"/>
                <a:cs typeface="+mn-cs"/>
              </a:rPr>
              <a:t>Answer: may include ways to reduce stress in the situation by engaging with the victim in playing the game or conversing about video games.  Officer may get to the level of the victim as appropriate to increase level of trust</a:t>
            </a:r>
            <a:r>
              <a:rPr lang="en-US" sz="1200" kern="1200" dirty="0">
                <a:solidFill>
                  <a:schemeClr val="tx1"/>
                </a:solidFill>
                <a:effectLst/>
                <a:latin typeface="+mn-lt"/>
                <a:ea typeface="+mn-ea"/>
                <a:cs typeface="+mn-cs"/>
              </a:rPr>
              <a:t>.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well did you use effective restraining techniques? </a:t>
            </a:r>
            <a:r>
              <a:rPr lang="en-US" sz="1200" b="1" kern="1200" dirty="0">
                <a:solidFill>
                  <a:schemeClr val="tx1"/>
                </a:solidFill>
                <a:effectLst/>
                <a:latin typeface="+mn-lt"/>
                <a:ea typeface="+mn-ea"/>
                <a:cs typeface="+mn-cs"/>
              </a:rPr>
              <a:t>Answer involves self-reflection. </a:t>
            </a:r>
          </a:p>
          <a:p>
            <a:pPr lvl="0"/>
            <a:endParaRPr lang="en-US" sz="1200" b="0" kern="1200" dirty="0">
              <a:solidFill>
                <a:schemeClr val="tx1"/>
              </a:solidFill>
              <a:effectLst/>
              <a:latin typeface="+mn-lt"/>
              <a:ea typeface="+mn-ea"/>
              <a:cs typeface="+mn-cs"/>
            </a:endParaRP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82</a:t>
            </a:fld>
            <a:endParaRPr lang="en-US" dirty="0"/>
          </a:p>
        </p:txBody>
      </p:sp>
    </p:spTree>
    <p:extLst>
      <p:ext uri="{BB962C8B-B14F-4D97-AF65-F5344CB8AC3E}">
        <p14:creationId xmlns:p14="http://schemas.microsoft.com/office/powerpoint/2010/main" val="297644542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83</a:t>
            </a:fld>
            <a:endParaRPr lang="en-US" dirty="0"/>
          </a:p>
        </p:txBody>
      </p:sp>
    </p:spTree>
    <p:extLst>
      <p:ext uri="{BB962C8B-B14F-4D97-AF65-F5344CB8AC3E}">
        <p14:creationId xmlns:p14="http://schemas.microsoft.com/office/powerpoint/2010/main" val="388533349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 </a:t>
            </a:r>
          </a:p>
          <a:p>
            <a:endParaRPr lang="en-US" b="1" dirty="0"/>
          </a:p>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84</a:t>
            </a:fld>
            <a:endParaRPr lang="en-US" dirty="0"/>
          </a:p>
        </p:txBody>
      </p:sp>
    </p:spTree>
    <p:extLst>
      <p:ext uri="{BB962C8B-B14F-4D97-AF65-F5344CB8AC3E}">
        <p14:creationId xmlns:p14="http://schemas.microsoft.com/office/powerpoint/2010/main" val="310919355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In the event that advocates are not present to role play, the following information may be read.</a:t>
            </a:r>
          </a:p>
          <a:p>
            <a:endParaRPr lang="en-US" b="1" dirty="0"/>
          </a:p>
          <a:p>
            <a:pPr lvl="0"/>
            <a:r>
              <a:rPr lang="en-US" sz="1200" kern="1200" dirty="0">
                <a:solidFill>
                  <a:schemeClr val="tx1"/>
                </a:solidFill>
                <a:effectLst/>
                <a:latin typeface="+mn-lt"/>
                <a:ea typeface="+mn-ea"/>
                <a:cs typeface="+mn-cs"/>
              </a:rPr>
              <a:t>Required</a:t>
            </a:r>
            <a:r>
              <a:rPr lang="en-US" sz="1200" kern="1200" baseline="0" dirty="0">
                <a:solidFill>
                  <a:schemeClr val="tx1"/>
                </a:solidFill>
                <a:effectLst/>
                <a:latin typeface="+mn-lt"/>
                <a:ea typeface="+mn-ea"/>
                <a:cs typeface="+mn-cs"/>
              </a:rPr>
              <a:t> materials: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Table/Chairs (as if in a kitchen)</a:t>
            </a:r>
          </a:p>
          <a:p>
            <a:pPr lvl="0"/>
            <a:endParaRPr lang="en-US" sz="1200" kern="1200" baseline="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Detailed description of scenario and individuals impacted</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scenario takes place in a group home where there are 4 young adults living in the home along with the group home counselor.  The home is a block away from a park with a walking path and the residents often go there to take a walk.  It’s 4:00 p.m. and it’s a nice warm day.  Dinner at the group home is at 5 p.m.  One of the residents tells his roommate that he is going to take a quick walk and will be back at dinner time.  This is not unusual for residents to be independent but they are told to tell the counselor.  The roommate has limited communication skills and can only speak in short phrases.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Around 5 p.m. the residents gather in the kitchen to help with getting dinner ready.  The counselor quickly notices that one resident is missing.  The counselor is a little angry that he cannot find the resident and searches the house for the subject.  As 30 minutes go by, the counselor is becoming very worried and frantically looking and asking the residents if they have seen the subject.  The roommate is worried that he will get in trouble for not telling the counselor and is also worried about his friend.  The counselor calls 911 to make a missing person’s report.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Two police officers arrive at the group home.  They begin by taking information from the counselor about the subject pertinent to a missing person’s report.  They also interview the individuals in the group home including the roommate who has limited verbal communication skills.  As part of their interview, they recognize that the roommate seems scared and upset particularly around the counselor.  The officers ask the roommate to come to another room where it is quiet but they have difficulty understanding what he is saying.  While, they reassure him that he is not in any trouble by giving information, they also need the counselor to help understand what is being said.  While the interrogation continues, the missing person returns.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85</a:t>
            </a:fld>
            <a:endParaRPr lang="en-US" dirty="0"/>
          </a:p>
        </p:txBody>
      </p:sp>
    </p:spTree>
    <p:extLst>
      <p:ext uri="{BB962C8B-B14F-4D97-AF65-F5344CB8AC3E}">
        <p14:creationId xmlns:p14="http://schemas.microsoft.com/office/powerpoint/2010/main" val="356396760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While the responses to these questions will vary, and we should encourage the officers to participate in the discussion, there are some “expected” responses:</a:t>
            </a:r>
          </a:p>
          <a:p>
            <a:r>
              <a:rPr lang="en-US" dirty="0"/>
              <a:t> </a:t>
            </a:r>
          </a:p>
          <a:p>
            <a:pPr lvl="0"/>
            <a:r>
              <a:rPr lang="en-US" sz="1200" kern="1200" dirty="0">
                <a:solidFill>
                  <a:schemeClr val="tx1"/>
                </a:solidFill>
                <a:effectLst/>
                <a:latin typeface="+mn-lt"/>
                <a:ea typeface="+mn-ea"/>
                <a:cs typeface="+mn-cs"/>
              </a:rPr>
              <a:t>What characteristics indicate that the witness and victim may have ID/DD? </a:t>
            </a:r>
          </a:p>
          <a:p>
            <a:pPr lvl="0"/>
            <a:r>
              <a:rPr lang="en-US" sz="1200" b="1" kern="1200" dirty="0">
                <a:solidFill>
                  <a:schemeClr val="tx1"/>
                </a:solidFill>
                <a:effectLst/>
                <a:latin typeface="+mn-lt"/>
                <a:ea typeface="+mn-ea"/>
                <a:cs typeface="+mn-cs"/>
              </a:rPr>
              <a:t>Answer:  Limited communication, difficulty understanding questions, inability to understand the seriousness of the situation and reactions of others.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difficulties are encountered in communicating with these individuals? </a:t>
            </a:r>
          </a:p>
          <a:p>
            <a:pPr lvl="0"/>
            <a:r>
              <a:rPr lang="en-US" sz="1200" b="1" kern="1200" dirty="0">
                <a:solidFill>
                  <a:schemeClr val="tx1"/>
                </a:solidFill>
                <a:effectLst/>
                <a:latin typeface="+mn-lt"/>
                <a:ea typeface="+mn-ea"/>
                <a:cs typeface="+mn-cs"/>
              </a:rPr>
              <a:t>Answer:  difficulty with intelligibility of speech, integrity of responses is questionable.</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did you have to do to modify your communication in order to get the information you needed to move forward with your job? Were you effective? </a:t>
            </a:r>
          </a:p>
          <a:p>
            <a:pPr lvl="0"/>
            <a:r>
              <a:rPr lang="en-US" sz="1200" b="1" kern="1200" dirty="0">
                <a:solidFill>
                  <a:schemeClr val="tx1"/>
                </a:solidFill>
                <a:effectLst/>
                <a:latin typeface="+mn-lt"/>
                <a:ea typeface="+mn-ea"/>
                <a:cs typeface="+mn-cs"/>
              </a:rPr>
              <a:t>Answer:  Self-reflection but may include using yes/no questions, gestures, pictures.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well did you use active listening and empathy in your interaction? </a:t>
            </a:r>
          </a:p>
          <a:p>
            <a:pPr lvl="0"/>
            <a:r>
              <a:rPr lang="en-US" sz="1200" b="1" kern="1200" dirty="0">
                <a:solidFill>
                  <a:schemeClr val="tx1"/>
                </a:solidFill>
                <a:effectLst/>
                <a:latin typeface="+mn-lt"/>
                <a:ea typeface="+mn-ea"/>
                <a:cs typeface="+mn-cs"/>
              </a:rPr>
              <a:t>Answer involves self-reflection.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did your body language help to reduce the anxiety of the witness and victim? </a:t>
            </a:r>
          </a:p>
          <a:p>
            <a:pPr lvl="0"/>
            <a:r>
              <a:rPr lang="en-US" sz="1200" b="1" kern="1200" dirty="0">
                <a:solidFill>
                  <a:schemeClr val="tx1"/>
                </a:solidFill>
                <a:effectLst/>
                <a:latin typeface="+mn-lt"/>
                <a:ea typeface="+mn-ea"/>
                <a:cs typeface="+mn-cs"/>
              </a:rPr>
              <a:t>Answer:  Body language can include getting on eye level with the witness particularly to increase level of trust, maintaining an open posture, adjusting for any sensory issues of the witness.</a:t>
            </a:r>
          </a:p>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86</a:t>
            </a:fld>
            <a:endParaRPr lang="en-US" dirty="0"/>
          </a:p>
        </p:txBody>
      </p:sp>
    </p:spTree>
    <p:extLst>
      <p:ext uri="{BB962C8B-B14F-4D97-AF65-F5344CB8AC3E}">
        <p14:creationId xmlns:p14="http://schemas.microsoft.com/office/powerpoint/2010/main" val="25023543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dirty="0"/>
              <a:t> </a:t>
            </a: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87</a:t>
            </a:fld>
            <a:endParaRPr lang="en-US" dirty="0"/>
          </a:p>
        </p:txBody>
      </p:sp>
    </p:spTree>
    <p:extLst>
      <p:ext uri="{BB962C8B-B14F-4D97-AF65-F5344CB8AC3E}">
        <p14:creationId xmlns:p14="http://schemas.microsoft.com/office/powerpoint/2010/main" val="312218483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88</a:t>
            </a:fld>
            <a:endParaRPr lang="en-US"/>
          </a:p>
        </p:txBody>
      </p:sp>
    </p:spTree>
    <p:extLst>
      <p:ext uri="{BB962C8B-B14F-4D97-AF65-F5344CB8AC3E}">
        <p14:creationId xmlns:p14="http://schemas.microsoft.com/office/powerpoint/2010/main" val="344361512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dirty="0">
                <a:latin typeface="+mn-lt"/>
                <a:cs typeface="Arial" panose="020B0604020202020204" pitchFamily="34" charset="0"/>
              </a:rPr>
              <a:t>09.19	Explain the resources available to assist an officer interacting with a person with an ID/DD</a:t>
            </a:r>
          </a:p>
          <a:p>
            <a:r>
              <a:rPr lang="en-US" sz="1200" b="0" i="1" dirty="0">
                <a:latin typeface="+mn-lt"/>
                <a:cs typeface="Arial" panose="020B0604020202020204" pitchFamily="34" charset="0"/>
              </a:rPr>
              <a:t>09.19.01	Describe</a:t>
            </a:r>
            <a:r>
              <a:rPr lang="en-US" sz="1200" b="0" i="1" baseline="0" dirty="0">
                <a:latin typeface="+mn-lt"/>
                <a:cs typeface="Arial" panose="020B0604020202020204" pitchFamily="34" charset="0"/>
              </a:rPr>
              <a:t> inclusion and how it can be achieved by people with I/DD</a:t>
            </a:r>
          </a:p>
          <a:p>
            <a:r>
              <a:rPr lang="en-US" sz="1200" b="0" i="1" baseline="0" dirty="0">
                <a:latin typeface="+mn-lt"/>
                <a:cs typeface="Arial" panose="020B0604020202020204" pitchFamily="34" charset="0"/>
              </a:rPr>
              <a:t>09.19.02	Identify resources available to assist an officer when responding to an individual with an I/DD including parents, siblings, support 	staff, and community resources</a:t>
            </a:r>
          </a:p>
          <a:p>
            <a:r>
              <a:rPr lang="en-US" sz="1200" b="0" i="1" baseline="0" dirty="0">
                <a:latin typeface="+mn-lt"/>
                <a:cs typeface="Arial" panose="020B0604020202020204" pitchFamily="34" charset="0"/>
              </a:rPr>
              <a:t>09.19.03	Describe the importance of developing relationships with people who have an I/DD and effectively using community resources to 	achieve inclusion</a:t>
            </a:r>
          </a:p>
        </p:txBody>
      </p:sp>
      <p:sp>
        <p:nvSpPr>
          <p:cNvPr id="4" name="Slide Number Placeholder 3"/>
          <p:cNvSpPr>
            <a:spLocks noGrp="1"/>
          </p:cNvSpPr>
          <p:nvPr>
            <p:ph type="sldNum" sz="quarter" idx="10"/>
          </p:nvPr>
        </p:nvSpPr>
        <p:spPr/>
        <p:txBody>
          <a:bodyPr/>
          <a:lstStyle/>
          <a:p>
            <a:fld id="{02C24529-E252-4424-AEA4-82F80A59A729}" type="slidenum">
              <a:rPr lang="en-US" smtClean="0"/>
              <a:pPr/>
              <a:t>89</a:t>
            </a:fld>
            <a:endParaRPr lang="en-US" dirty="0"/>
          </a:p>
        </p:txBody>
      </p:sp>
    </p:spTree>
    <p:extLst>
      <p:ext uri="{BB962C8B-B14F-4D97-AF65-F5344CB8AC3E}">
        <p14:creationId xmlns:p14="http://schemas.microsoft.com/office/powerpoint/2010/main" val="3391229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baseline="0" dirty="0">
                <a:latin typeface="+mn-lt"/>
                <a:cs typeface="Arial" panose="020B0604020202020204" pitchFamily="34" charset="0"/>
              </a:rPr>
              <a:t>09.16	Identify the indicators that a person may have an intellectual or developmental disability</a:t>
            </a:r>
          </a:p>
          <a:p>
            <a:r>
              <a:rPr lang="en-US" sz="1200" b="0" i="1" baseline="0" dirty="0">
                <a:latin typeface="+mn-lt"/>
                <a:cs typeface="Arial" panose="020B0604020202020204" pitchFamily="34" charset="0"/>
              </a:rPr>
              <a:t>09.16.01	Identify why it is important for officers to be aware of people with an I/DD, the prevalence of I/DD, and the need to reduce stigma</a:t>
            </a:r>
          </a:p>
          <a:p>
            <a:r>
              <a:rPr lang="en-US" sz="1200" b="0" i="1" baseline="0" dirty="0">
                <a:latin typeface="+mn-lt"/>
                <a:cs typeface="Arial" panose="020B0604020202020204" pitchFamily="34" charset="0"/>
              </a:rPr>
              <a:t>09.16.02	Identify what is meant by hidden disabilities</a:t>
            </a:r>
          </a:p>
          <a:p>
            <a:r>
              <a:rPr lang="en-US" sz="1200" b="0" i="1" baseline="0" dirty="0">
                <a:latin typeface="+mn-lt"/>
                <a:cs typeface="Arial" panose="020B0604020202020204" pitchFamily="34" charset="0"/>
              </a:rPr>
              <a:t>09.16.03	Describe general behaviors associated with persons with I/DD</a:t>
            </a:r>
          </a:p>
          <a:p>
            <a:r>
              <a:rPr lang="en-US" sz="1200" b="0" i="1" baseline="0" dirty="0">
                <a:latin typeface="+mn-lt"/>
                <a:cs typeface="Arial" panose="020B0604020202020204" pitchFamily="34" charset="0"/>
              </a:rPr>
              <a:t>09.16.04	Identify non-verbal distractions, both personal and environmental, that may affect an encounter with a person that has an I/DD</a:t>
            </a:r>
          </a:p>
          <a:p>
            <a:r>
              <a:rPr lang="en-US" sz="1200" b="0" i="1" baseline="0" dirty="0">
                <a:latin typeface="+mn-lt"/>
                <a:cs typeface="Arial" panose="020B0604020202020204" pitchFamily="34" charset="0"/>
              </a:rPr>
              <a:t>09.16.05	Identify the difference between a person with an intellectual/developmental disability and a person with a mental illness</a:t>
            </a:r>
            <a:r>
              <a:rPr lang="en-US" sz="1200" i="1" dirty="0">
                <a:latin typeface="+mn-lt"/>
                <a:cs typeface="Arial" panose="020B0604020202020204" pitchFamily="34" charset="0"/>
              </a:rPr>
              <a:t/>
            </a:r>
            <a:br>
              <a:rPr lang="en-US" sz="1200" i="1" dirty="0">
                <a:latin typeface="+mn-lt"/>
                <a:cs typeface="Arial" panose="020B0604020202020204" pitchFamily="34" charset="0"/>
              </a:rPr>
            </a:br>
            <a:r>
              <a:rPr lang="en-US" sz="1200" i="1" dirty="0">
                <a:latin typeface="+mn-lt"/>
                <a:cs typeface="Arial" panose="020B0604020202020204" pitchFamily="34" charset="0"/>
              </a:rPr>
              <a:t> </a:t>
            </a:r>
            <a:br>
              <a:rPr lang="en-US" sz="1200" i="1" dirty="0">
                <a:latin typeface="+mn-lt"/>
                <a:cs typeface="Arial" panose="020B0604020202020204" pitchFamily="34" charset="0"/>
              </a:rPr>
            </a:br>
            <a:endParaRPr lang="en-US" i="1" dirty="0">
              <a:latin typeface="+mn-lt"/>
            </a:endParaRPr>
          </a:p>
        </p:txBody>
      </p:sp>
      <p:sp>
        <p:nvSpPr>
          <p:cNvPr id="4" name="Slide Number Placeholder 3"/>
          <p:cNvSpPr>
            <a:spLocks noGrp="1"/>
          </p:cNvSpPr>
          <p:nvPr>
            <p:ph type="sldNum" sz="quarter" idx="10"/>
          </p:nvPr>
        </p:nvSpPr>
        <p:spPr/>
        <p:txBody>
          <a:bodyPr/>
          <a:lstStyle/>
          <a:p>
            <a:fld id="{02C24529-E252-4424-AEA4-82F80A59A729}" type="slidenum">
              <a:rPr lang="en-US" smtClean="0"/>
              <a:pPr/>
              <a:t>9</a:t>
            </a:fld>
            <a:endParaRPr lang="en-US" dirty="0"/>
          </a:p>
        </p:txBody>
      </p:sp>
    </p:spTree>
    <p:extLst>
      <p:ext uri="{BB962C8B-B14F-4D97-AF65-F5344CB8AC3E}">
        <p14:creationId xmlns:p14="http://schemas.microsoft.com/office/powerpoint/2010/main" val="55711535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dirty="0">
                <a:latin typeface="+mn-lt"/>
                <a:cs typeface="Arial" panose="020B0604020202020204" pitchFamily="34" charset="0"/>
              </a:rPr>
              <a:t>09.19	Explain the resources available to assist an officer interacting with a person with an ID/DD</a:t>
            </a:r>
          </a:p>
          <a:p>
            <a:r>
              <a:rPr lang="en-US" sz="1200" b="0" i="1" baseline="0" dirty="0">
                <a:latin typeface="+mn-lt"/>
                <a:cs typeface="Arial" panose="020B0604020202020204" pitchFamily="34" charset="0"/>
              </a:rPr>
              <a:t>09.19.02	Identify resources available to assist an officer when responding to an individual with an I/DD including parents, siblings, support 	staff, and community resources</a:t>
            </a:r>
          </a:p>
          <a:p>
            <a:r>
              <a:rPr lang="en-US" sz="1200" b="0" i="1" baseline="0" dirty="0">
                <a:latin typeface="+mn-lt"/>
                <a:cs typeface="Arial" panose="020B0604020202020204" pitchFamily="34" charset="0"/>
              </a:rPr>
              <a:t>09.19.03	Describe the importance of developing relationships with people who have an I/DD and effectively using community resources to 	achieve inclusion</a:t>
            </a:r>
            <a:endParaRPr lang="en-US" i="1"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90</a:t>
            </a:fld>
            <a:endParaRPr lang="en-US" dirty="0"/>
          </a:p>
        </p:txBody>
      </p:sp>
    </p:spTree>
    <p:extLst>
      <p:ext uri="{BB962C8B-B14F-4D97-AF65-F5344CB8AC3E}">
        <p14:creationId xmlns:p14="http://schemas.microsoft.com/office/powerpoint/2010/main" val="271874995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dirty="0">
                <a:latin typeface="+mn-lt"/>
                <a:cs typeface="Arial" panose="020B0604020202020204" pitchFamily="34" charset="0"/>
              </a:rPr>
              <a:t>09.19	Explain the resources available to assist an officer interacting with a person with an ID/DD</a:t>
            </a:r>
          </a:p>
          <a:p>
            <a:r>
              <a:rPr lang="en-US" sz="1200" b="0" i="1" dirty="0">
                <a:latin typeface="+mn-lt"/>
                <a:cs typeface="Arial" panose="020B0604020202020204" pitchFamily="34" charset="0"/>
              </a:rPr>
              <a:t>09.19.01	Describe</a:t>
            </a:r>
            <a:r>
              <a:rPr lang="en-US" sz="1200" b="0" i="1" baseline="0" dirty="0">
                <a:latin typeface="+mn-lt"/>
                <a:cs typeface="Arial" panose="020B0604020202020204" pitchFamily="34" charset="0"/>
              </a:rPr>
              <a:t> inclusion and how it can be achieved by people with I/DD</a:t>
            </a:r>
          </a:p>
          <a:p>
            <a:r>
              <a:rPr lang="en-US" sz="1200" b="0" i="1" baseline="0" dirty="0">
                <a:latin typeface="+mn-lt"/>
                <a:cs typeface="Arial" panose="020B0604020202020204" pitchFamily="34" charset="0"/>
              </a:rPr>
              <a:t>09.19.02	Identify resources available to assist an officer when responding to an individual with an I/DD including parents, siblings, support 	staff, and community resources</a:t>
            </a:r>
          </a:p>
          <a:p>
            <a:r>
              <a:rPr lang="en-US" sz="1200" b="0" i="1" baseline="0" dirty="0">
                <a:latin typeface="+mn-lt"/>
                <a:cs typeface="Arial" panose="020B0604020202020204" pitchFamily="34" charset="0"/>
              </a:rPr>
              <a:t>09.19.03	Describe the importance of developing relationships with people who have an I/DD and effectively using community resources to 	achieve inclusion</a:t>
            </a:r>
            <a:endParaRPr lang="en-US" i="1"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91</a:t>
            </a:fld>
            <a:endParaRPr lang="en-US" dirty="0"/>
          </a:p>
        </p:txBody>
      </p:sp>
    </p:spTree>
    <p:extLst>
      <p:ext uri="{BB962C8B-B14F-4D97-AF65-F5344CB8AC3E}">
        <p14:creationId xmlns:p14="http://schemas.microsoft.com/office/powerpoint/2010/main" val="311629540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dirty="0">
                <a:latin typeface="+mn-lt"/>
                <a:cs typeface="Arial" panose="020B0604020202020204" pitchFamily="34" charset="0"/>
              </a:rPr>
              <a:t>09.19	Explain the resources available to assist an officer interacting with a person with an ID/DD</a:t>
            </a:r>
          </a:p>
          <a:p>
            <a:r>
              <a:rPr lang="en-US" sz="1200" b="0" i="1" dirty="0">
                <a:latin typeface="+mn-lt"/>
                <a:cs typeface="Arial" panose="020B0604020202020204" pitchFamily="34" charset="0"/>
              </a:rPr>
              <a:t>09.19.01	Describe</a:t>
            </a:r>
            <a:r>
              <a:rPr lang="en-US" sz="1200" b="0" i="1" baseline="0" dirty="0">
                <a:latin typeface="+mn-lt"/>
                <a:cs typeface="Arial" panose="020B0604020202020204" pitchFamily="34" charset="0"/>
              </a:rPr>
              <a:t> inclusion and how it can be achieved by people with I/DD</a:t>
            </a:r>
          </a:p>
          <a:p>
            <a:r>
              <a:rPr lang="en-US" sz="1200" b="0" i="1" baseline="0" dirty="0">
                <a:latin typeface="+mn-lt"/>
                <a:cs typeface="Arial" panose="020B0604020202020204" pitchFamily="34" charset="0"/>
              </a:rPr>
              <a:t>09.19.02	Identify resources available to assist an officer when responding to an individual with an I/DD including parents, siblings, support 	staff, and community resources</a:t>
            </a:r>
          </a:p>
          <a:p>
            <a:r>
              <a:rPr lang="en-US" sz="1200" b="0" i="1" baseline="0" dirty="0">
                <a:latin typeface="+mn-lt"/>
                <a:cs typeface="Arial" panose="020B0604020202020204" pitchFamily="34" charset="0"/>
              </a:rPr>
              <a:t>09.19.03	Describe the importance of developing relationships with people who have an I/DD and effectively using community resources to 	achieve inclusion</a:t>
            </a:r>
            <a:endParaRPr lang="en-US" i="1" dirty="0"/>
          </a:p>
          <a:p>
            <a:endParaRPr lang="en-US" sz="1200" b="1" dirty="0">
              <a:latin typeface="+mn-lt"/>
              <a:cs typeface="Arial" panose="020B0604020202020204" pitchFamily="34" charset="0"/>
            </a:endParaRPr>
          </a:p>
          <a:p>
            <a:endParaRPr lang="en-US" sz="1200" b="1" dirty="0">
              <a:latin typeface="+mn-lt"/>
              <a:cs typeface="Arial" panose="020B0604020202020204" pitchFamily="34" charset="0"/>
            </a:endParaRPr>
          </a:p>
          <a:p>
            <a:r>
              <a:rPr lang="en-US" baseline="0" dirty="0"/>
              <a:t>Howard County Police Department created this program several years ago—the first in the state to be promoted to families with disabilities. The online form accepts as much information as a family would like to share about a person’s disability, vulnerabilities, behaviors, typical reactions, sensitivities, medications, favorite places to wander, etc. Families are encouraged to include any tips that may assist an officer or first responder.  A photograph of the person may also be uploaded, which is especially helpful should someone go missing or should someone not be able to speak or communicate their name. </a:t>
            </a:r>
            <a:endParaRPr lang="en-US" dirty="0"/>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92</a:t>
            </a:fld>
            <a:endParaRPr lang="en-US" dirty="0"/>
          </a:p>
        </p:txBody>
      </p:sp>
    </p:spTree>
    <p:extLst>
      <p:ext uri="{BB962C8B-B14F-4D97-AF65-F5344CB8AC3E}">
        <p14:creationId xmlns:p14="http://schemas.microsoft.com/office/powerpoint/2010/main" val="70841302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dirty="0">
                <a:latin typeface="+mn-lt"/>
                <a:cs typeface="Arial" panose="020B0604020202020204" pitchFamily="34" charset="0"/>
              </a:rPr>
              <a:t>09.19	Explain the resources available to assist an officer interacting with a person with an ID/DD</a:t>
            </a:r>
          </a:p>
          <a:p>
            <a:r>
              <a:rPr lang="en-US" sz="1200" b="0" i="1" dirty="0">
                <a:latin typeface="+mn-lt"/>
                <a:cs typeface="Arial" panose="020B0604020202020204" pitchFamily="34" charset="0"/>
              </a:rPr>
              <a:t>09.19.01	Describe</a:t>
            </a:r>
            <a:r>
              <a:rPr lang="en-US" sz="1200" b="0" i="1" baseline="0" dirty="0">
                <a:latin typeface="+mn-lt"/>
                <a:cs typeface="Arial" panose="020B0604020202020204" pitchFamily="34" charset="0"/>
              </a:rPr>
              <a:t> inclusion and how it can be achieved by people with I/DD</a:t>
            </a:r>
          </a:p>
          <a:p>
            <a:r>
              <a:rPr lang="en-US" sz="1200" b="0" i="1" baseline="0" dirty="0">
                <a:latin typeface="+mn-lt"/>
                <a:cs typeface="Arial" panose="020B0604020202020204" pitchFamily="34" charset="0"/>
              </a:rPr>
              <a:t>09.19.02	Identify resources available to assist an officer when responding to an individual with an I/DD including parents, siblings, support 	staff, and community resources</a:t>
            </a:r>
          </a:p>
          <a:p>
            <a:r>
              <a:rPr lang="en-US" sz="1200" b="0" i="1" baseline="0" dirty="0">
                <a:latin typeface="+mn-lt"/>
                <a:cs typeface="Arial" panose="020B0604020202020204" pitchFamily="34" charset="0"/>
              </a:rPr>
              <a:t>09.19.03	Describe the importance of developing relationships with people who have an I/DD and effectively using community resources to 	achieve inclusion</a:t>
            </a:r>
            <a:endParaRPr lang="en-US" i="1" dirty="0"/>
          </a:p>
          <a:p>
            <a:endParaRPr lang="en-US" dirty="0"/>
          </a:p>
          <a:p>
            <a:endParaRPr lang="en-US" dirty="0"/>
          </a:p>
          <a:p>
            <a:r>
              <a:rPr lang="en-US" dirty="0"/>
              <a:t>The Growth Through Opportunity</a:t>
            </a:r>
            <a:r>
              <a:rPr lang="en-US" baseline="0" dirty="0"/>
              <a:t> (GTO) Cadet Program is designed for young adults with unique challenges to gain valuable social experience and job skills by volunteering for the police department. The GTO program was created in Virginia and has spread to nearby agencies as well as other states. Police agencies in Maryland interested in exploring this program should contact Bob Wagner at MPCTC. </a:t>
            </a:r>
          </a:p>
          <a:p>
            <a:endParaRPr lang="en-US" baseline="0"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93</a:t>
            </a:fld>
            <a:endParaRPr lang="en-US" dirty="0"/>
          </a:p>
        </p:txBody>
      </p:sp>
    </p:spTree>
    <p:extLst>
      <p:ext uri="{BB962C8B-B14F-4D97-AF65-F5344CB8AC3E}">
        <p14:creationId xmlns:p14="http://schemas.microsoft.com/office/powerpoint/2010/main" val="316767188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dirty="0">
                <a:latin typeface="+mn-lt"/>
                <a:cs typeface="Arial" panose="020B0604020202020204" pitchFamily="34" charset="0"/>
              </a:rPr>
              <a:t>09.19	Explain the resources available to assist an officer interacting with a person with an ID/DD</a:t>
            </a:r>
          </a:p>
          <a:p>
            <a:r>
              <a:rPr lang="en-US" sz="1200" b="0" i="1" dirty="0">
                <a:latin typeface="+mn-lt"/>
                <a:cs typeface="Arial" panose="020B0604020202020204" pitchFamily="34" charset="0"/>
              </a:rPr>
              <a:t>09.19.01	Describe</a:t>
            </a:r>
            <a:r>
              <a:rPr lang="en-US" sz="1200" b="0" i="1" baseline="0" dirty="0">
                <a:latin typeface="+mn-lt"/>
                <a:cs typeface="Arial" panose="020B0604020202020204" pitchFamily="34" charset="0"/>
              </a:rPr>
              <a:t> inclusion and how it can be achieved by people with I/DD</a:t>
            </a:r>
          </a:p>
          <a:p>
            <a:r>
              <a:rPr lang="en-US" sz="1200" b="0" i="1" baseline="0" dirty="0">
                <a:latin typeface="+mn-lt"/>
                <a:cs typeface="Arial" panose="020B0604020202020204" pitchFamily="34" charset="0"/>
              </a:rPr>
              <a:t>09.19.02	Identify resources available to assist an officer when responding to an individual with an I/DD including parents, siblings, support 	staff, and community resources</a:t>
            </a:r>
          </a:p>
          <a:p>
            <a:r>
              <a:rPr lang="en-US" sz="1200" b="0" i="1" baseline="0" dirty="0">
                <a:latin typeface="+mn-lt"/>
                <a:cs typeface="Arial" panose="020B0604020202020204" pitchFamily="34" charset="0"/>
              </a:rPr>
              <a:t>09.19.03	Describe the importance of developing relationships with people who have an I/DD and effectively using community resources to 	achieve inclusion</a:t>
            </a:r>
            <a:endParaRPr lang="en-US" i="1" dirty="0"/>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One way to introduce new recruits to people and families with disabilities is to create partnerships whereby the recruits volunteer with a particular disability-related organization. </a:t>
            </a:r>
          </a:p>
          <a:p>
            <a:r>
              <a:rPr lang="en-US" sz="1200" b="0" i="0" u="none" strike="noStrike" kern="1200" baseline="0" dirty="0">
                <a:solidFill>
                  <a:schemeClr val="tx1"/>
                </a:solidFill>
                <a:latin typeface="+mn-lt"/>
                <a:ea typeface="+mn-ea"/>
                <a:cs typeface="+mn-cs"/>
              </a:rPr>
              <a:t>In Howard County, for instance, a recruit class partnered with the local autism society, attended social events, talked with families, and actively participated in activities with kids with autism. </a:t>
            </a:r>
          </a:p>
          <a:p>
            <a:r>
              <a:rPr lang="en-US" sz="1200" b="0" i="0" u="none" strike="noStrike" kern="1200" baseline="0" dirty="0">
                <a:solidFill>
                  <a:schemeClr val="tx1"/>
                </a:solidFill>
                <a:latin typeface="+mn-lt"/>
                <a:ea typeface="+mn-ea"/>
                <a:cs typeface="+mn-cs"/>
              </a:rPr>
              <a:t>This first-person observation and experience better prepared them for interactions in the community, and it allowed families to share what they need from first responders during crisis situations.</a:t>
            </a:r>
          </a:p>
          <a:p>
            <a:r>
              <a:rPr lang="en-US" sz="1200" b="0" i="0" u="none" strike="noStrike" kern="1200" baseline="0" dirty="0">
                <a:solidFill>
                  <a:schemeClr val="tx1"/>
                </a:solidFill>
                <a:latin typeface="+mn-lt"/>
                <a:ea typeface="+mn-ea"/>
                <a:cs typeface="+mn-cs"/>
              </a:rPr>
              <a:t>It also gave the kids with autism and opportunity to interact with police officers in a non-threatening, fun environment. </a:t>
            </a:r>
            <a:endParaRPr lang="en-US" dirty="0"/>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02C24529-E252-4424-AEA4-82F80A59A729}" type="slidenum">
              <a:rPr lang="en-US" smtClean="0"/>
              <a:pPr/>
              <a:t>94</a:t>
            </a:fld>
            <a:endParaRPr lang="en-US" dirty="0"/>
          </a:p>
        </p:txBody>
      </p:sp>
    </p:spTree>
    <p:extLst>
      <p:ext uri="{BB962C8B-B14F-4D97-AF65-F5344CB8AC3E}">
        <p14:creationId xmlns:p14="http://schemas.microsoft.com/office/powerpoint/2010/main" val="209740086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AE33D2F8-A957-49EB-84D5-7090DA688490}" type="slidenum">
              <a:rPr lang="en-US" smtClean="0"/>
              <a:t>95</a:t>
            </a:fld>
            <a:endParaRPr lang="en-US"/>
          </a:p>
        </p:txBody>
      </p:sp>
    </p:spTree>
    <p:extLst>
      <p:ext uri="{BB962C8B-B14F-4D97-AF65-F5344CB8AC3E}">
        <p14:creationId xmlns:p14="http://schemas.microsoft.com/office/powerpoint/2010/main" val="142409129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33D2F8-A957-49EB-84D5-7090DA688490}" type="slidenum">
              <a:rPr lang="en-US" smtClean="0"/>
              <a:t>96</a:t>
            </a:fld>
            <a:endParaRPr lang="en-US"/>
          </a:p>
        </p:txBody>
      </p:sp>
    </p:spTree>
    <p:extLst>
      <p:ext uri="{BB962C8B-B14F-4D97-AF65-F5344CB8AC3E}">
        <p14:creationId xmlns:p14="http://schemas.microsoft.com/office/powerpoint/2010/main" val="3461291484"/>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33D2F8-A957-49EB-84D5-7090DA688490}" type="slidenum">
              <a:rPr lang="en-US" smtClean="0"/>
              <a:t>97</a:t>
            </a:fld>
            <a:endParaRPr lang="en-US"/>
          </a:p>
        </p:txBody>
      </p:sp>
    </p:spTree>
    <p:extLst>
      <p:ext uri="{BB962C8B-B14F-4D97-AF65-F5344CB8AC3E}">
        <p14:creationId xmlns:p14="http://schemas.microsoft.com/office/powerpoint/2010/main" val="2201162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7.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9.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0.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7.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8.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9.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0.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7.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8.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9.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0.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8.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2751023-8019-4B02-A866-42C29D6A0A94}" type="datetimeFigureOut">
              <a:rPr lang="en-US" smtClean="0"/>
              <a:t>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FDE60-04DB-4D31-8A71-E27032322F1B}"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custDataLst>
      <p:tags r:id="rId1"/>
    </p:custDataLst>
    <p:extLst>
      <p:ext uri="{BB962C8B-B14F-4D97-AF65-F5344CB8AC3E}">
        <p14:creationId xmlns:p14="http://schemas.microsoft.com/office/powerpoint/2010/main" val="3428175731"/>
      </p:ext>
    </p:extLst>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8" name="Rectangle 7"/>
          <p:cNvSpPr/>
          <p:nvPr userDrawn="1"/>
        </p:nvSpPr>
        <p:spPr>
          <a:xfrm>
            <a:off x="0" y="4953000"/>
            <a:ext cx="9141619"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822960" y="5074920"/>
            <a:ext cx="7585234" cy="1402080"/>
          </a:xfrm>
        </p:spPr>
        <p:txBody>
          <a:bodyPr tIns="0" bIns="0" anchor="b">
            <a:noAutofit/>
          </a:bodyPr>
          <a:lstStyle>
            <a:lvl1pPr>
              <a:defRPr sz="3600" b="0" baseline="0">
                <a:solidFill>
                  <a:srgbClr val="FFFFFF"/>
                </a:solidFill>
              </a:defRPr>
            </a:lvl1pPr>
          </a:lstStyle>
          <a:p>
            <a:r>
              <a:rPr lang="en-US" dirty="0">
                <a:latin typeface="Cambria" panose="02040503050406030204" pitchFamily="18" charset="0"/>
              </a:rPr>
              <a:t>Maryland Police and Correctional Training Commission</a:t>
            </a:r>
            <a:br>
              <a:rPr lang="en-US" dirty="0">
                <a:latin typeface="Cambria" panose="02040503050406030204" pitchFamily="18" charset="0"/>
              </a:rPr>
            </a:br>
            <a:r>
              <a:rPr lang="en-US" dirty="0">
                <a:latin typeface="Cambria" panose="02040503050406030204" pitchFamily="18" charset="0"/>
              </a:rPr>
              <a:t/>
            </a:r>
            <a:br>
              <a:rPr lang="en-US" dirty="0">
                <a:latin typeface="Cambria" panose="02040503050406030204" pitchFamily="18" charset="0"/>
              </a:rPr>
            </a:br>
            <a:r>
              <a:rPr lang="en-US" dirty="0">
                <a:latin typeface="Cambria" panose="02040503050406030204" pitchFamily="18" charset="0"/>
              </a:rPr>
              <a:t>Revised July 2019</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custDataLst>
      <p:tags r:id="rId1"/>
    </p:custDataLst>
    <p:extLst>
      <p:ext uri="{BB962C8B-B14F-4D97-AF65-F5344CB8AC3E}">
        <p14:creationId xmlns:p14="http://schemas.microsoft.com/office/powerpoint/2010/main" val="4061930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751023-8019-4B02-A866-42C29D6A0A94}" type="datetimeFigureOut">
              <a:rPr lang="en-US" smtClean="0"/>
              <a:t>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FDE60-04DB-4D31-8A71-E27032322F1B}" type="slidenum">
              <a:rPr lang="en-US" smtClean="0"/>
              <a:t>‹#›</a:t>
            </a:fld>
            <a:endParaRPr lang="en-US"/>
          </a:p>
        </p:txBody>
      </p:sp>
    </p:spTree>
    <p:extLst>
      <p:ext uri="{BB962C8B-B14F-4D97-AF65-F5344CB8AC3E}">
        <p14:creationId xmlns:p14="http://schemas.microsoft.com/office/powerpoint/2010/main" val="3741384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398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751023-8019-4B02-A866-42C29D6A0A94}" type="datetimeFigureOut">
              <a:rPr lang="en-US" smtClean="0"/>
              <a:t>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FDE60-04DB-4D31-8A71-E27032322F1B}" type="slidenum">
              <a:rPr lang="en-US" smtClean="0"/>
              <a:t>‹#›</a:t>
            </a:fld>
            <a:endParaRPr lang="en-US"/>
          </a:p>
        </p:txBody>
      </p:sp>
    </p:spTree>
    <p:extLst>
      <p:ext uri="{BB962C8B-B14F-4D97-AF65-F5344CB8AC3E}">
        <p14:creationId xmlns:p14="http://schemas.microsoft.com/office/powerpoint/2010/main" val="2880367146"/>
      </p:ext>
    </p:extLst>
  </p:cSld>
  <p:clrMapOvr>
    <a:masterClrMapping/>
  </p:clrMapOvr>
  <p:extLst>
    <p:ext uri="{DCECCB84-F9BA-43D5-87BE-67443E8EF086}">
      <p15:sldGuideLst xmlns:p15="http://schemas.microsoft.com/office/powerpoint/2012/main" xmlns=""/>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7596391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46717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4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3487396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5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369135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6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330833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7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9088986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8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052820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8036713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9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352415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0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7219753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11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9983222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2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6768103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3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3435114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4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41525008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6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474723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7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0865032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8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4710172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9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258613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751023-8019-4B02-A866-42C29D6A0A94}" type="datetimeFigureOut">
              <a:rPr lang="en-US" smtClean="0"/>
              <a:t>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FDE60-04DB-4D31-8A71-E27032322F1B}" type="slidenum">
              <a:rPr lang="en-US" smtClean="0"/>
              <a:t>‹#›</a:t>
            </a:fld>
            <a:endParaRPr lang="en-US"/>
          </a:p>
        </p:txBody>
      </p:sp>
    </p:spTree>
    <p:custDataLst>
      <p:tags r:id="rId1"/>
    </p:custDataLst>
    <p:extLst>
      <p:ext uri="{BB962C8B-B14F-4D97-AF65-F5344CB8AC3E}">
        <p14:creationId xmlns:p14="http://schemas.microsoft.com/office/powerpoint/2010/main" val="18747253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20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41398110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21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30732027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22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0106035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3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7810301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24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4" name="Text Placeholder 3"/>
          <p:cNvSpPr>
            <a:spLocks noGrp="1"/>
          </p:cNvSpPr>
          <p:nvPr>
            <p:ph type="body" sz="quarter" idx="13" hasCustomPrompt="1"/>
          </p:nvPr>
        </p:nvSpPr>
        <p:spPr>
          <a:xfrm>
            <a:off x="381000" y="228600"/>
            <a:ext cx="8305800" cy="59436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5279683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25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26638557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26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32593065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27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10508164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28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41470126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29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3051881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751023-8019-4B02-A866-42C29D6A0A94}" type="datetimeFigureOut">
              <a:rPr lang="en-US" smtClean="0"/>
              <a:t>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FDE60-04DB-4D31-8A71-E27032322F1B}"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custDataLst>
      <p:tags r:id="rId1"/>
    </p:custDataLst>
    <p:extLst>
      <p:ext uri="{BB962C8B-B14F-4D97-AF65-F5344CB8AC3E}">
        <p14:creationId xmlns:p14="http://schemas.microsoft.com/office/powerpoint/2010/main" val="3409886192"/>
      </p:ext>
    </p:extLst>
  </p:cSld>
  <p:clrMapOvr>
    <a:masterClrMapping/>
  </p:clrMapOvr>
  <p:extLst>
    <p:ext uri="{DCECCB84-F9BA-43D5-87BE-67443E8EF086}">
      <p15:sldGuideLst xmlns:p15="http://schemas.microsoft.com/office/powerpoint/2012/main" xmlns=""/>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30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1646470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31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18397848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32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21305964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33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6557623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34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20401341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35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41917688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36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42494844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37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21703325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8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30369690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39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
        <p:nvSpPr>
          <p:cNvPr id="4" name="Text Placeholder 3"/>
          <p:cNvSpPr>
            <a:spLocks noGrp="1"/>
          </p:cNvSpPr>
          <p:nvPr>
            <p:ph type="body" sz="quarter" idx="13" hasCustomPrompt="1"/>
          </p:nvPr>
        </p:nvSpPr>
        <p:spPr>
          <a:xfrm>
            <a:off x="457200" y="381000"/>
            <a:ext cx="8305800" cy="5486400"/>
          </a:xfrm>
        </p:spPr>
        <p:txBody>
          <a:bodyPr/>
          <a:lstStyle>
            <a:lvl1pPr>
              <a:defRPr/>
            </a:lvl1pPr>
          </a:lstStyle>
          <a:p>
            <a:pPr lvl="0"/>
            <a:r>
              <a:rPr lang="en-US" dirty="0"/>
              <a:t> </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249776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2751023-8019-4B02-A866-42C29D6A0A94}" type="datetimeFigureOut">
              <a:rPr lang="en-US" smtClean="0"/>
              <a:t>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FDE60-04DB-4D31-8A71-E27032322F1B}" type="slidenum">
              <a:rPr lang="en-US" smtClean="0"/>
              <a:t>‹#›</a:t>
            </a:fld>
            <a:endParaRPr lang="en-US"/>
          </a:p>
        </p:txBody>
      </p:sp>
    </p:spTree>
    <p:custDataLst>
      <p:tags r:id="rId1"/>
    </p:custDataLst>
    <p:extLst>
      <p:ext uri="{BB962C8B-B14F-4D97-AF65-F5344CB8AC3E}">
        <p14:creationId xmlns:p14="http://schemas.microsoft.com/office/powerpoint/2010/main" val="290248628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40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31834525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41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32889711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42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1098301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userDrawn="1">
  <p:cSld name="43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32693825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44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9440949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5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39770306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userDrawn="1">
  <p:cSld name="46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916602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7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273273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48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72609995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49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2740636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2751023-8019-4B02-A866-42C29D6A0A94}" type="datetimeFigureOut">
              <a:rPr lang="en-US" smtClean="0"/>
              <a:t>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spTree>
    <p:custDataLst>
      <p:tags r:id="rId1"/>
    </p:custDataLst>
    <p:extLst>
      <p:ext uri="{BB962C8B-B14F-4D97-AF65-F5344CB8AC3E}">
        <p14:creationId xmlns:p14="http://schemas.microsoft.com/office/powerpoint/2010/main" val="15565129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userDrawn="1">
  <p:cSld name="50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80172103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51_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
        <p:nvSpPr>
          <p:cNvPr id="3" name="Text Placeholder 2"/>
          <p:cNvSpPr>
            <a:spLocks noGrp="1"/>
          </p:cNvSpPr>
          <p:nvPr>
            <p:ph type="body" sz="quarter" idx="13" hasCustomPrompt="1"/>
          </p:nvPr>
        </p:nvSpPr>
        <p:spPr>
          <a:xfrm>
            <a:off x="304800" y="304800"/>
            <a:ext cx="8686800" cy="5867400"/>
          </a:xfrm>
        </p:spPr>
        <p:txBody>
          <a:bodyPr/>
          <a:lstStyle>
            <a:lvl1pPr>
              <a:defRPr/>
            </a:lvl1pPr>
          </a:lstStyle>
          <a:p>
            <a:pPr lvl="0"/>
            <a:r>
              <a:rPr lang="en-US" dirty="0"/>
              <a:t> </a:t>
            </a:r>
          </a:p>
        </p:txBody>
      </p:sp>
    </p:spTree>
    <p:custDataLst>
      <p:tags r:id="rId1"/>
    </p:custDataLst>
    <p:extLst>
      <p:ext uri="{BB962C8B-B14F-4D97-AF65-F5344CB8AC3E}">
        <p14:creationId xmlns:p14="http://schemas.microsoft.com/office/powerpoint/2010/main" val="1938019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2751023-8019-4B02-A866-42C29D6A0A94}" type="datetimeFigureOut">
              <a:rPr lang="en-US" smtClean="0"/>
              <a:t>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AFDE60-04DB-4D31-8A71-E27032322F1B}" type="slidenum">
              <a:rPr lang="en-US" smtClean="0"/>
              <a:t>‹#›</a:t>
            </a:fld>
            <a:endParaRPr lang="en-US"/>
          </a:p>
        </p:txBody>
      </p:sp>
    </p:spTree>
    <p:extLst>
      <p:ext uri="{BB962C8B-B14F-4D97-AF65-F5344CB8AC3E}">
        <p14:creationId xmlns:p14="http://schemas.microsoft.com/office/powerpoint/2010/main" val="2746401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ooter Placeholder 7"/>
          <p:cNvSpPr>
            <a:spLocks noGrp="1"/>
          </p:cNvSpPr>
          <p:nvPr>
            <p:ph type="ftr" sz="quarter" idx="11"/>
          </p:nvPr>
        </p:nvSpPr>
        <p:spPr/>
        <p:txBody>
          <a:bodyPr/>
          <a:lstStyle>
            <a:lvl1pPr>
              <a:defRPr>
                <a:solidFill>
                  <a:srgbClr val="FFFFFF"/>
                </a:solidFill>
              </a:defRPr>
            </a:lvl1pPr>
          </a:lstStyle>
          <a:p>
            <a:r>
              <a:rPr lang="en-US" dirty="0"/>
              <a:t> </a:t>
            </a:r>
          </a:p>
        </p:txBody>
      </p:sp>
      <p:sp>
        <p:nvSpPr>
          <p:cNvPr id="9" name="Slide Number Placeholder 8"/>
          <p:cNvSpPr>
            <a:spLocks noGrp="1"/>
          </p:cNvSpPr>
          <p:nvPr>
            <p:ph type="sldNum" sz="quarter" idx="12"/>
          </p:nvPr>
        </p:nvSpPr>
        <p:spPr/>
        <p:txBody>
          <a:bodyPr/>
          <a:lstStyle/>
          <a:p>
            <a:fld id="{BCAFDE60-04DB-4D31-8A71-E27032322F1B}" type="slidenum">
              <a:rPr lang="en-US" smtClean="0"/>
              <a:t>‹#›</a:t>
            </a:fld>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6386703"/>
            <a:ext cx="685800" cy="438208"/>
          </a:xfrm>
          <a:prstGeom prst="rect">
            <a:avLst/>
          </a:prstGeom>
        </p:spPr>
      </p:pic>
    </p:spTree>
    <p:custDataLst>
      <p:tags r:id="rId1"/>
    </p:custDataLst>
    <p:extLst>
      <p:ext uri="{BB962C8B-B14F-4D97-AF65-F5344CB8AC3E}">
        <p14:creationId xmlns:p14="http://schemas.microsoft.com/office/powerpoint/2010/main" val="1098624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2751023-8019-4B02-A866-42C29D6A0A94}" type="datetimeFigureOut">
              <a:rPr lang="en-US" smtClean="0"/>
              <a:t>2/9/2024</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CAFDE60-04DB-4D31-8A71-E27032322F1B}" type="slidenum">
              <a:rPr lang="en-US" smtClean="0"/>
              <a:t>‹#›</a:t>
            </a:fld>
            <a:endParaRPr lang="en-US"/>
          </a:p>
        </p:txBody>
      </p:sp>
    </p:spTree>
    <p:extLst>
      <p:ext uri="{BB962C8B-B14F-4D97-AF65-F5344CB8AC3E}">
        <p14:creationId xmlns:p14="http://schemas.microsoft.com/office/powerpoint/2010/main" val="134182558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ags" Target="../tags/tag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2751023-8019-4B02-A866-42C29D6A0A94}" type="datetimeFigureOut">
              <a:rPr lang="en-US" smtClean="0"/>
              <a:t>2/9/2024</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CAFDE60-04DB-4D31-8A71-E27032322F1B}"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ustDataLst>
      <p:tags r:id="rId63"/>
    </p:custDataLst>
    <p:extLst>
      <p:ext uri="{BB962C8B-B14F-4D97-AF65-F5344CB8AC3E}">
        <p14:creationId xmlns:p14="http://schemas.microsoft.com/office/powerpoint/2010/main" val="38692492"/>
      </p:ext>
    </p:extLst>
  </p:cSld>
  <p:clrMap bg1="lt1" tx1="dk1" bg2="lt2" tx2="dk2" accent1="accent1" accent2="accent2" accent3="accent3" accent4="accent4" accent5="accent5" accent6="accent6" hlink="hlink" folHlink="folHlink"/>
  <p:sldLayoutIdLst>
    <p:sldLayoutId id="2147483927" r:id="rId1"/>
    <p:sldLayoutId id="2147483938"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 id="2147483937" r:id="rId12"/>
    <p:sldLayoutId id="2147483939" r:id="rId13"/>
    <p:sldLayoutId id="2147483940" r:id="rId14"/>
    <p:sldLayoutId id="2147483941" r:id="rId15"/>
    <p:sldLayoutId id="2147483942" r:id="rId16"/>
    <p:sldLayoutId id="2147483943" r:id="rId17"/>
    <p:sldLayoutId id="2147483944" r:id="rId18"/>
    <p:sldLayoutId id="2147483945" r:id="rId19"/>
    <p:sldLayoutId id="2147483946" r:id="rId20"/>
    <p:sldLayoutId id="2147483947" r:id="rId21"/>
    <p:sldLayoutId id="2147483948" r:id="rId22"/>
    <p:sldLayoutId id="2147483949" r:id="rId23"/>
    <p:sldLayoutId id="2147483950" r:id="rId24"/>
    <p:sldLayoutId id="2147483951" r:id="rId25"/>
    <p:sldLayoutId id="2147483953" r:id="rId26"/>
    <p:sldLayoutId id="2147483954" r:id="rId27"/>
    <p:sldLayoutId id="2147483955" r:id="rId28"/>
    <p:sldLayoutId id="2147483956" r:id="rId29"/>
    <p:sldLayoutId id="2147483957" r:id="rId30"/>
    <p:sldLayoutId id="2147483958" r:id="rId31"/>
    <p:sldLayoutId id="2147483959" r:id="rId32"/>
    <p:sldLayoutId id="2147483960" r:id="rId33"/>
    <p:sldLayoutId id="2147483961" r:id="rId34"/>
    <p:sldLayoutId id="2147483962" r:id="rId35"/>
    <p:sldLayoutId id="2147483963" r:id="rId36"/>
    <p:sldLayoutId id="2147483964" r:id="rId37"/>
    <p:sldLayoutId id="2147483965" r:id="rId38"/>
    <p:sldLayoutId id="2147483966" r:id="rId39"/>
    <p:sldLayoutId id="2147483967" r:id="rId40"/>
    <p:sldLayoutId id="2147483968" r:id="rId41"/>
    <p:sldLayoutId id="2147483969" r:id="rId42"/>
    <p:sldLayoutId id="2147483970" r:id="rId43"/>
    <p:sldLayoutId id="2147483971" r:id="rId44"/>
    <p:sldLayoutId id="2147483972" r:id="rId45"/>
    <p:sldLayoutId id="2147483973" r:id="rId46"/>
    <p:sldLayoutId id="2147483974" r:id="rId47"/>
    <p:sldLayoutId id="2147483975" r:id="rId48"/>
    <p:sldLayoutId id="2147483976" r:id="rId49"/>
    <p:sldLayoutId id="2147483977" r:id="rId50"/>
    <p:sldLayoutId id="2147483978" r:id="rId51"/>
    <p:sldLayoutId id="2147483979" r:id="rId52"/>
    <p:sldLayoutId id="2147483980" r:id="rId53"/>
    <p:sldLayoutId id="2147483981" r:id="rId54"/>
    <p:sldLayoutId id="2147483982" r:id="rId55"/>
    <p:sldLayoutId id="2147483983" r:id="rId56"/>
    <p:sldLayoutId id="2147483984" r:id="rId57"/>
    <p:sldLayoutId id="2147483985" r:id="rId58"/>
    <p:sldLayoutId id="2147483986" r:id="rId59"/>
    <p:sldLayoutId id="2147483987" r:id="rId60"/>
    <p:sldLayoutId id="2147483988" r:id="rId6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tags" Target="../tags/tag60.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tags" Target="../tags/tag6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7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6.xml"/><Relationship Id="rId1" Type="http://schemas.openxmlformats.org/officeDocument/2006/relationships/tags" Target="../tags/tag7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tags" Target="../tags/tag7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8.xml"/><Relationship Id="rId1" Type="http://schemas.openxmlformats.org/officeDocument/2006/relationships/tags" Target="../tags/tag7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9.xml"/><Relationship Id="rId1" Type="http://schemas.openxmlformats.org/officeDocument/2006/relationships/tags" Target="../tags/tag7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0.xml"/><Relationship Id="rId1" Type="http://schemas.openxmlformats.org/officeDocument/2006/relationships/tags" Target="../tags/tag7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1.xml"/><Relationship Id="rId1" Type="http://schemas.openxmlformats.org/officeDocument/2006/relationships/tags" Target="../tags/tag7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2.xml"/><Relationship Id="rId1" Type="http://schemas.openxmlformats.org/officeDocument/2006/relationships/tags" Target="../tags/tag77.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9.xml"/><Relationship Id="rId7" Type="http://schemas.openxmlformats.org/officeDocument/2006/relationships/diagramColors" Target="../diagrams/colors1.xml"/><Relationship Id="rId2" Type="http://schemas.openxmlformats.org/officeDocument/2006/relationships/slideLayout" Target="../slideLayouts/slideLayout23.xml"/><Relationship Id="rId1" Type="http://schemas.openxmlformats.org/officeDocument/2006/relationships/tags" Target="../tags/tag7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6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4.xml"/><Relationship Id="rId1" Type="http://schemas.openxmlformats.org/officeDocument/2006/relationships/tags" Target="../tags/tag79.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5.xml"/><Relationship Id="rId1" Type="http://schemas.openxmlformats.org/officeDocument/2006/relationships/tags" Target="../tags/tag8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6.xml"/><Relationship Id="rId1" Type="http://schemas.openxmlformats.org/officeDocument/2006/relationships/tags" Target="../tags/tag8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7.xml"/><Relationship Id="rId1" Type="http://schemas.openxmlformats.org/officeDocument/2006/relationships/tags" Target="../tags/tag8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8.xml"/><Relationship Id="rId1" Type="http://schemas.openxmlformats.org/officeDocument/2006/relationships/tags" Target="../tags/tag8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9.xml"/><Relationship Id="rId1" Type="http://schemas.openxmlformats.org/officeDocument/2006/relationships/tags" Target="../tags/tag8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0.xml"/><Relationship Id="rId1" Type="http://schemas.openxmlformats.org/officeDocument/2006/relationships/tags" Target="../tags/tag8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1.xml"/><Relationship Id="rId1" Type="http://schemas.openxmlformats.org/officeDocument/2006/relationships/tags" Target="../tags/tag8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2.xml"/><Relationship Id="rId1" Type="http://schemas.openxmlformats.org/officeDocument/2006/relationships/tags" Target="../tags/tag8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3.xml"/><Relationship Id="rId1" Type="http://schemas.openxmlformats.org/officeDocument/2006/relationships/tags" Target="../tags/tag8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6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4.xml"/><Relationship Id="rId1" Type="http://schemas.openxmlformats.org/officeDocument/2006/relationships/tags" Target="../tags/tag89.xml"/><Relationship Id="rId4" Type="http://schemas.openxmlformats.org/officeDocument/2006/relationships/hyperlink" Target="https://www.youtube.com/watch?v=HRVdBYI1RQM&amp;list=PLs_B4O_w_1TZelJmqhHGifxxvsf4cEFYm&amp;index=3"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90.xml"/><Relationship Id="rId5" Type="http://schemas.openxmlformats.org/officeDocument/2006/relationships/image" Target="../media/image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5.xml"/><Relationship Id="rId1" Type="http://schemas.openxmlformats.org/officeDocument/2006/relationships/tags" Target="../tags/tag9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6.xml"/><Relationship Id="rId1" Type="http://schemas.openxmlformats.org/officeDocument/2006/relationships/tags" Target="../tags/tag9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7.xml"/><Relationship Id="rId1" Type="http://schemas.openxmlformats.org/officeDocument/2006/relationships/tags" Target="../tags/tag9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8.xml"/><Relationship Id="rId1" Type="http://schemas.openxmlformats.org/officeDocument/2006/relationships/tags" Target="../tags/tag9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9.xml"/><Relationship Id="rId1" Type="http://schemas.openxmlformats.org/officeDocument/2006/relationships/tags" Target="../tags/tag9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0.xml"/><Relationship Id="rId1" Type="http://schemas.openxmlformats.org/officeDocument/2006/relationships/tags" Target="../tags/tag9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1.xml"/><Relationship Id="rId1" Type="http://schemas.openxmlformats.org/officeDocument/2006/relationships/tags" Target="../tags/tag9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2.xml"/><Relationship Id="rId1" Type="http://schemas.openxmlformats.org/officeDocument/2006/relationships/tags" Target="../tags/tag9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tags" Target="../tags/tag63.xml"/><Relationship Id="rId4" Type="http://schemas.openxmlformats.org/officeDocument/2006/relationships/hyperlink" Target="https://www.youtube.com/watch?v=gNRBpqf2-Ng&amp;list=PLs_B4O_w_1TZelJmqhHGifxxvsf4cEFYm&amp;index=1" TargetMode="Externa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3.xml"/><Relationship Id="rId1" Type="http://schemas.openxmlformats.org/officeDocument/2006/relationships/tags" Target="../tags/tag9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4.xml"/><Relationship Id="rId1" Type="http://schemas.openxmlformats.org/officeDocument/2006/relationships/tags" Target="../tags/tag10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5.xml"/><Relationship Id="rId1" Type="http://schemas.openxmlformats.org/officeDocument/2006/relationships/tags" Target="../tags/tag10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6.xml"/><Relationship Id="rId1" Type="http://schemas.openxmlformats.org/officeDocument/2006/relationships/tags" Target="../tags/tag10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7.xml"/><Relationship Id="rId1" Type="http://schemas.openxmlformats.org/officeDocument/2006/relationships/tags" Target="../tags/tag10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8.xml"/><Relationship Id="rId1" Type="http://schemas.openxmlformats.org/officeDocument/2006/relationships/tags" Target="../tags/tag104.xml"/><Relationship Id="rId4" Type="http://schemas.openxmlformats.org/officeDocument/2006/relationships/hyperlink" Target="https://www.youtube.com/watch?v=eqBAOX6Qegk&amp;list=PLs_B4O_w_1TZelJmqhHGifxxvsf4cEFYm&amp;index=4&amp;t=30s" TargetMode="Externa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9.xml"/><Relationship Id="rId1" Type="http://schemas.openxmlformats.org/officeDocument/2006/relationships/tags" Target="../tags/tag10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tags" Target="../tags/tag106.xml"/><Relationship Id="rId5" Type="http://schemas.openxmlformats.org/officeDocument/2006/relationships/image" Target="../media/image3.pn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0.xml"/><Relationship Id="rId1" Type="http://schemas.openxmlformats.org/officeDocument/2006/relationships/tags" Target="../tags/tag10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1.xml"/><Relationship Id="rId1" Type="http://schemas.openxmlformats.org/officeDocument/2006/relationships/tags" Target="../tags/tag10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tags" Target="../tags/tag6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2.xml"/><Relationship Id="rId1" Type="http://schemas.openxmlformats.org/officeDocument/2006/relationships/tags" Target="../tags/tag10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3.xml"/><Relationship Id="rId1" Type="http://schemas.openxmlformats.org/officeDocument/2006/relationships/tags" Target="../tags/tag110.xml"/><Relationship Id="rId4" Type="http://schemas.openxmlformats.org/officeDocument/2006/relationships/image" Target="../media/image7.jpe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54.xml"/><Relationship Id="rId1" Type="http://schemas.openxmlformats.org/officeDocument/2006/relationships/tags" Target="../tags/tag111.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5.xml"/><Relationship Id="rId1" Type="http://schemas.openxmlformats.org/officeDocument/2006/relationships/tags" Target="../tags/tag11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56.xml"/><Relationship Id="rId1" Type="http://schemas.openxmlformats.org/officeDocument/2006/relationships/tags" Target="../tags/tag11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7.xml"/><Relationship Id="rId1" Type="http://schemas.openxmlformats.org/officeDocument/2006/relationships/tags" Target="../tags/tag114.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8.xml"/><Relationship Id="rId1" Type="http://schemas.openxmlformats.org/officeDocument/2006/relationships/tags" Target="../tags/tag11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9.xml"/><Relationship Id="rId1" Type="http://schemas.openxmlformats.org/officeDocument/2006/relationships/tags" Target="../tags/tag11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60.xml"/><Relationship Id="rId1" Type="http://schemas.openxmlformats.org/officeDocument/2006/relationships/tags" Target="../tags/tag11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61.xml"/><Relationship Id="rId1" Type="http://schemas.openxmlformats.org/officeDocument/2006/relationships/tags" Target="../tags/tag118.xml"/><Relationship Id="rId4" Type="http://schemas.openxmlformats.org/officeDocument/2006/relationships/hyperlink" Target="https://www.youtube.com/watch?v=49b8EJFqqPQ&amp;list=PLs_B4O_w_1TZelJmqhHGifxxvsf4cEFYm&amp;index=5" TargetMode="Externa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65.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0.xml"/><Relationship Id="rId1" Type="http://schemas.openxmlformats.org/officeDocument/2006/relationships/tags" Target="../tags/tag119.xml"/><Relationship Id="rId5" Type="http://schemas.openxmlformats.org/officeDocument/2006/relationships/image" Target="../media/image3.png"/><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8.xml"/><Relationship Id="rId1" Type="http://schemas.openxmlformats.org/officeDocument/2006/relationships/tags" Target="../tags/tag120.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8.xml"/><Relationship Id="rId1" Type="http://schemas.openxmlformats.org/officeDocument/2006/relationships/tags" Target="../tags/tag121.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8.xml"/><Relationship Id="rId1" Type="http://schemas.openxmlformats.org/officeDocument/2006/relationships/tags" Target="../tags/tag12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8.xml"/><Relationship Id="rId1" Type="http://schemas.openxmlformats.org/officeDocument/2006/relationships/tags" Target="../tags/tag123.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8.xml"/><Relationship Id="rId1" Type="http://schemas.openxmlformats.org/officeDocument/2006/relationships/tags" Target="../tags/tag124.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8.xml"/><Relationship Id="rId1" Type="http://schemas.openxmlformats.org/officeDocument/2006/relationships/tags" Target="../tags/tag125.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8.xml"/><Relationship Id="rId1" Type="http://schemas.openxmlformats.org/officeDocument/2006/relationships/tags" Target="../tags/tag126.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8.xml"/><Relationship Id="rId1" Type="http://schemas.openxmlformats.org/officeDocument/2006/relationships/tags" Target="../tags/tag127.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8.xml"/><Relationship Id="rId1" Type="http://schemas.openxmlformats.org/officeDocument/2006/relationships/tags" Target="../tags/tag12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ags" Target="../tags/tag66.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8.xml"/><Relationship Id="rId1" Type="http://schemas.openxmlformats.org/officeDocument/2006/relationships/tags" Target="../tags/tag129.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8.xml"/><Relationship Id="rId1" Type="http://schemas.openxmlformats.org/officeDocument/2006/relationships/tags" Target="../tags/tag130.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8.xml"/><Relationship Id="rId1" Type="http://schemas.openxmlformats.org/officeDocument/2006/relationships/tags" Target="../tags/tag131.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0.xml"/><Relationship Id="rId1" Type="http://schemas.openxmlformats.org/officeDocument/2006/relationships/tags" Target="../tags/tag132.xml"/><Relationship Id="rId5" Type="http://schemas.openxmlformats.org/officeDocument/2006/relationships/image" Target="../media/image3.png"/><Relationship Id="rId4" Type="http://schemas.openxmlformats.org/officeDocument/2006/relationships/image" Target="../media/image2.pn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8.xml"/><Relationship Id="rId1" Type="http://schemas.openxmlformats.org/officeDocument/2006/relationships/tags" Target="../tags/tag133.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8.xml"/><Relationship Id="rId1" Type="http://schemas.openxmlformats.org/officeDocument/2006/relationships/tags" Target="../tags/tag134.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8.xml"/><Relationship Id="rId1" Type="http://schemas.openxmlformats.org/officeDocument/2006/relationships/tags" Target="../tags/tag135.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8.xml"/><Relationship Id="rId1" Type="http://schemas.openxmlformats.org/officeDocument/2006/relationships/tags" Target="../tags/tag13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8.xml"/><Relationship Id="rId1" Type="http://schemas.openxmlformats.org/officeDocument/2006/relationships/tags" Target="../tags/tag13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67.xml"/><Relationship Id="rId5" Type="http://schemas.openxmlformats.org/officeDocument/2006/relationships/image" Target="../media/image3.png"/><Relationship Id="rId4" Type="http://schemas.openxmlformats.org/officeDocument/2006/relationships/image" Target="../media/image2.pn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8.xml"/><Relationship Id="rId1" Type="http://schemas.openxmlformats.org/officeDocument/2006/relationships/tags" Target="../tags/tag138.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8.xml"/><Relationship Id="rId1" Type="http://schemas.openxmlformats.org/officeDocument/2006/relationships/tags" Target="../tags/tag139.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8.xml"/><Relationship Id="rId1" Type="http://schemas.openxmlformats.org/officeDocument/2006/relationships/tags" Target="../tags/tag140.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8.xml"/><Relationship Id="rId1" Type="http://schemas.openxmlformats.org/officeDocument/2006/relationships/tags" Target="../tags/tag141.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8.xml"/><Relationship Id="rId1" Type="http://schemas.openxmlformats.org/officeDocument/2006/relationships/tags" Target="../tags/tag142.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8.xml"/><Relationship Id="rId1" Type="http://schemas.openxmlformats.org/officeDocument/2006/relationships/tags" Target="../tags/tag143.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8.xml"/><Relationship Id="rId1" Type="http://schemas.openxmlformats.org/officeDocument/2006/relationships/tags" Target="../tags/tag144.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8.xml"/><Relationship Id="rId1" Type="http://schemas.openxmlformats.org/officeDocument/2006/relationships/tags" Target="../tags/tag145.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10.xml"/><Relationship Id="rId1" Type="http://schemas.openxmlformats.org/officeDocument/2006/relationships/tags" Target="../tags/tag146.xml"/><Relationship Id="rId5" Type="http://schemas.openxmlformats.org/officeDocument/2006/relationships/image" Target="../media/image3.png"/><Relationship Id="rId4" Type="http://schemas.openxmlformats.org/officeDocument/2006/relationships/image" Target="../media/image2.png"/></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8.xml"/><Relationship Id="rId1" Type="http://schemas.openxmlformats.org/officeDocument/2006/relationships/tags" Target="../tags/tag14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8.xml"/><Relationship Id="rId1" Type="http://schemas.openxmlformats.org/officeDocument/2006/relationships/tags" Target="../tags/tag148.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8.xml"/><Relationship Id="rId1" Type="http://schemas.openxmlformats.org/officeDocument/2006/relationships/tags" Target="../tags/tag149.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8.xml"/><Relationship Id="rId1" Type="http://schemas.openxmlformats.org/officeDocument/2006/relationships/tags" Target="../tags/tag150.xml"/><Relationship Id="rId4" Type="http://schemas.openxmlformats.org/officeDocument/2006/relationships/image" Target="../media/image8.jpeg"/></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8.xml"/><Relationship Id="rId1" Type="http://schemas.openxmlformats.org/officeDocument/2006/relationships/tags" Target="../tags/tag151.xml"/><Relationship Id="rId4" Type="http://schemas.openxmlformats.org/officeDocument/2006/relationships/image" Target="../media/image9.tmp"/></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8.xml"/><Relationship Id="rId1" Type="http://schemas.openxmlformats.org/officeDocument/2006/relationships/tags" Target="../tags/tag152.xml"/><Relationship Id="rId5" Type="http://schemas.openxmlformats.org/officeDocument/2006/relationships/image" Target="../media/image11.tmp"/><Relationship Id="rId4" Type="http://schemas.openxmlformats.org/officeDocument/2006/relationships/image" Target="../media/image10.tmp"/></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8.xml"/><Relationship Id="rId1" Type="http://schemas.openxmlformats.org/officeDocument/2006/relationships/tags" Target="../tags/tag153.xml"/></Relationships>
</file>

<file path=ppt/slides/_rels/slide96.xml.rels><?xml version="1.0" encoding="UTF-8" standalone="yes"?>
<Relationships xmlns="http://schemas.openxmlformats.org/package/2006/relationships"><Relationship Id="rId8" Type="http://schemas.openxmlformats.org/officeDocument/2006/relationships/hyperlink" Target="https://www.ndsccenter.org/" TargetMode="External"/><Relationship Id="rId3" Type="http://schemas.openxmlformats.org/officeDocument/2006/relationships/notesSlide" Target="../notesSlides/notesSlide96.xml"/><Relationship Id="rId7" Type="http://schemas.openxmlformats.org/officeDocument/2006/relationships/hyperlink" Target="https://www.ndss.org/" TargetMode="External"/><Relationship Id="rId2" Type="http://schemas.openxmlformats.org/officeDocument/2006/relationships/slideLayout" Target="../slideLayouts/slideLayout8.xml"/><Relationship Id="rId1" Type="http://schemas.openxmlformats.org/officeDocument/2006/relationships/tags" Target="../tags/tag154.xml"/><Relationship Id="rId6" Type="http://schemas.openxmlformats.org/officeDocument/2006/relationships/hyperlink" Target="https://www.ada.gov/q&amp;a_law.htm" TargetMode="External"/><Relationship Id="rId5" Type="http://schemas.openxmlformats.org/officeDocument/2006/relationships/hyperlink" Target="http://www.theiacp.org/policycenter" TargetMode="External"/><Relationship Id="rId10" Type="http://schemas.openxmlformats.org/officeDocument/2006/relationships/hyperlink" Target="http://www.pathfindersforautism.org/" TargetMode="External"/><Relationship Id="rId4" Type="http://schemas.openxmlformats.org/officeDocument/2006/relationships/hyperlink" Target="https://www.thearc.org/NCCJD" TargetMode="External"/><Relationship Id="rId9" Type="http://schemas.openxmlformats.org/officeDocument/2006/relationships/hyperlink" Target="https://www.globaldownsyndrome.org/" TargetMode="Externa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8.xml"/><Relationship Id="rId1" Type="http://schemas.openxmlformats.org/officeDocument/2006/relationships/tags" Target="../tags/tag1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500777" y="228600"/>
            <a:ext cx="8229600" cy="3657600"/>
          </a:xfrm>
        </p:spPr>
        <p:txBody>
          <a:bodyPr anchor="t">
            <a:normAutofit fontScale="90000"/>
          </a:bodyPr>
          <a:lstStyle/>
          <a:p>
            <a:pPr algn="ctr"/>
            <a:r>
              <a:rPr lang="en-US" b="1" dirty="0">
                <a:solidFill>
                  <a:schemeClr val="tx1"/>
                </a:solidFill>
                <a:latin typeface="Arial" panose="020B0604020202020204" pitchFamily="34" charset="0"/>
                <a:cs typeface="Arial" panose="020B0604020202020204" pitchFamily="34" charset="0"/>
              </a:rPr>
              <a:t/>
            </a:r>
            <a:br>
              <a:rPr lang="en-US" b="1" dirty="0">
                <a:solidFill>
                  <a:schemeClr val="tx1"/>
                </a:solidFill>
                <a:latin typeface="Arial" panose="020B0604020202020204" pitchFamily="34" charset="0"/>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Law Enforcement and</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People with Intellectual Disabilities and/or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Developmental Disabilities</a:t>
            </a:r>
            <a:r>
              <a:rPr lang="en-US" sz="4400" dirty="0">
                <a:solidFill>
                  <a:schemeClr val="tx1">
                    <a:lumMod val="75000"/>
                    <a:lumOff val="25000"/>
                  </a:schemeClr>
                </a:solidFill>
                <a:latin typeface="Arial" panose="020B0604020202020204" pitchFamily="34" charset="0"/>
                <a:cs typeface="Arial" panose="020B0604020202020204" pitchFamily="34" charset="0"/>
              </a:rPr>
              <a:t/>
            </a:r>
            <a:br>
              <a:rPr lang="en-US" sz="4400" dirty="0">
                <a:solidFill>
                  <a:schemeClr val="tx1">
                    <a:lumMod val="75000"/>
                    <a:lumOff val="25000"/>
                  </a:schemeClr>
                </a:solidFill>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p>
        </p:txBody>
      </p:sp>
      <p:sp>
        <p:nvSpPr>
          <p:cNvPr id="11" name="TextBox 10"/>
          <p:cNvSpPr txBox="1"/>
          <p:nvPr/>
        </p:nvSpPr>
        <p:spPr>
          <a:xfrm>
            <a:off x="2100977" y="5390346"/>
            <a:ext cx="6629400" cy="954107"/>
          </a:xfrm>
          <a:prstGeom prst="rect">
            <a:avLst/>
          </a:prstGeom>
          <a:solidFill>
            <a:schemeClr val="tx1"/>
          </a:solid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Maryland Department of Disabilities</a:t>
            </a:r>
          </a:p>
          <a:p>
            <a:r>
              <a:rPr lang="en-US" sz="2400" dirty="0">
                <a:solidFill>
                  <a:schemeClr val="bg1"/>
                </a:solidFill>
                <a:latin typeface="Cambria" panose="02040503050406030204" pitchFamily="18" charset="0"/>
              </a:rPr>
              <a:t>Revised Curriculum 2021</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029200"/>
            <a:ext cx="1600200" cy="167640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771" y="245533"/>
            <a:ext cx="1784629" cy="1351138"/>
          </a:xfrm>
          <a:prstGeom prst="rect">
            <a:avLst/>
          </a:prstGeom>
        </p:spPr>
      </p:pic>
    </p:spTree>
    <p:custDataLst>
      <p:tags r:id="rId1"/>
    </p:custDataLst>
    <p:extLst>
      <p:ext uri="{BB962C8B-B14F-4D97-AF65-F5344CB8AC3E}">
        <p14:creationId xmlns:p14="http://schemas.microsoft.com/office/powerpoint/2010/main" val="1931522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97880"/>
          </a:xfrm>
        </p:spPr>
        <p:txBody>
          <a:bodyPr anchor="t" anchorCtr="0">
            <a:normAutofit fontScale="90000"/>
          </a:bodyPr>
          <a:lstStyle/>
          <a:p>
            <a:pPr>
              <a:lnSpc>
                <a:spcPct val="100000"/>
              </a:lnSpc>
            </a:pPr>
            <a:r>
              <a:rPr lang="en-US" sz="4400" b="1" dirty="0">
                <a:latin typeface="+mn-lt"/>
                <a:cs typeface="Arial" panose="020B0604020202020204" pitchFamily="34" charset="0"/>
              </a:rPr>
              <a:t>Intellectual Disability</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dirty="0">
                <a:latin typeface="+mn-lt"/>
                <a:cs typeface="Arial" panose="020B0604020202020204" pitchFamily="34" charset="0"/>
              </a:rPr>
              <a:t>A disability characterized by significant limitations both in intellectual functioning (reasoning, learning, problem solving) and in adaptive behavior, which covers a range of everyday social and practical skills. </a:t>
            </a:r>
            <a:br>
              <a:rPr lang="en-US" sz="4000"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r>
              <a:rPr lang="en-US" sz="4000" dirty="0">
                <a:cs typeface="Arial" panose="020B0604020202020204" pitchFamily="34" charset="0"/>
              </a:rPr>
              <a:t/>
            </a:r>
            <a:br>
              <a:rPr lang="en-US" sz="4000" dirty="0">
                <a:cs typeface="Arial" panose="020B0604020202020204" pitchFamily="34" charset="0"/>
              </a:rPr>
            </a:br>
            <a:r>
              <a:rPr lang="en-US" sz="2200" dirty="0">
                <a:cs typeface="Arial" panose="020B0604020202020204" pitchFamily="34" charset="0"/>
              </a:rPr>
              <a:t>American Association on Intellectual and Developmental Disabilities</a:t>
            </a:r>
            <a:r>
              <a:rPr lang="en-US" sz="4000" dirty="0">
                <a:cs typeface="Arial" panose="020B0604020202020204" pitchFamily="34" charset="0"/>
              </a:rPr>
              <a:t/>
            </a:r>
            <a:br>
              <a:rPr lang="en-US" sz="4000" dirty="0">
                <a:cs typeface="Arial" panose="020B0604020202020204" pitchFamily="34" charset="0"/>
              </a:rPr>
            </a:br>
            <a:r>
              <a:rPr lang="en-US" sz="4000" dirty="0">
                <a:cs typeface="Arial" panose="020B0604020202020204" pitchFamily="34" charset="0"/>
              </a:rPr>
              <a:t/>
            </a:r>
            <a:br>
              <a:rPr lang="en-US" sz="4000" dirty="0">
                <a:cs typeface="Arial" panose="020B0604020202020204" pitchFamily="34" charset="0"/>
              </a:rPr>
            </a:br>
            <a:r>
              <a:rPr lang="en-US" sz="4400" dirty="0">
                <a:cs typeface="Arial" panose="020B0604020202020204" pitchFamily="34" charset="0"/>
              </a:rPr>
              <a:t/>
            </a:r>
            <a:br>
              <a:rPr lang="en-US" sz="4400" dirty="0">
                <a:cs typeface="Arial" panose="020B0604020202020204" pitchFamily="34" charset="0"/>
              </a:rPr>
            </a:br>
            <a:r>
              <a:rPr lang="en-US" sz="4400" b="1" dirty="0">
                <a:cs typeface="Arial" panose="020B0604020202020204" pitchFamily="34" charset="0"/>
              </a:rPr>
              <a:t/>
            </a:r>
            <a:br>
              <a:rPr lang="en-US" sz="4400" b="1" dirty="0">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b="1" dirty="0">
                <a:cs typeface="Arial" panose="020B0604020202020204" pitchFamily="34" charset="0"/>
              </a:rPr>
              <a:t/>
            </a:r>
            <a:br>
              <a:rPr lang="en-US" sz="4000" b="1" dirty="0">
                <a:cs typeface="Arial" panose="020B0604020202020204" pitchFamily="34" charset="0"/>
              </a:rPr>
            </a:br>
            <a:r>
              <a:rPr lang="en-US" sz="4000" dirty="0">
                <a:cs typeface="Arial" panose="020B0604020202020204" pitchFamily="34" charset="0"/>
              </a:rPr>
              <a:t/>
            </a:r>
            <a:br>
              <a:rPr lang="en-US" sz="4000" dirty="0">
                <a:cs typeface="Arial" panose="020B0604020202020204" pitchFamily="34" charset="0"/>
              </a:rPr>
            </a:br>
            <a:r>
              <a:rPr lang="en-US" sz="4400" dirty="0">
                <a:cs typeface="Arial" panose="020B0604020202020204" pitchFamily="34" charset="0"/>
              </a:rPr>
              <a:t> </a:t>
            </a:r>
            <a:r>
              <a:rPr lang="en-US" dirty="0">
                <a:cs typeface="Arial" panose="020B0604020202020204" pitchFamily="34" charset="0"/>
              </a:rPr>
              <a:t/>
            </a:r>
            <a:br>
              <a:rPr lang="en-US" dirty="0">
                <a:cs typeface="Arial" panose="020B0604020202020204" pitchFamily="34" charset="0"/>
              </a:rPr>
            </a:br>
            <a:endParaRPr lang="en-US" dirty="0">
              <a:cs typeface="Arial" panose="020B0604020202020204" pitchFamily="34" charset="0"/>
            </a:endParaRPr>
          </a:p>
        </p:txBody>
      </p:sp>
    </p:spTree>
    <p:custDataLst>
      <p:tags r:id="rId1"/>
    </p:custDataLst>
    <p:extLst>
      <p:ext uri="{BB962C8B-B14F-4D97-AF65-F5344CB8AC3E}">
        <p14:creationId xmlns:p14="http://schemas.microsoft.com/office/powerpoint/2010/main" val="4219537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4400" b="1" dirty="0">
                <a:latin typeface="+mn-lt"/>
                <a:cs typeface="Arial" panose="020B0604020202020204" pitchFamily="34" charset="0"/>
              </a:rPr>
              <a:t>Developmental Disability</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3100" dirty="0">
                <a:latin typeface="+mn-lt"/>
                <a:cs typeface="Arial" panose="020B0604020202020204" pitchFamily="34" charset="0"/>
              </a:rPr>
              <a:t>An umbrella term that includes more than 200 disabilities that are generally apparent during childhood, </a:t>
            </a:r>
            <a:br>
              <a:rPr lang="en-US" sz="3100" dirty="0">
                <a:latin typeface="+mn-lt"/>
                <a:cs typeface="Arial" panose="020B0604020202020204" pitchFamily="34" charset="0"/>
              </a:rPr>
            </a:br>
            <a:r>
              <a:rPr lang="en-US" sz="3100" dirty="0">
                <a:latin typeface="+mn-lt"/>
                <a:cs typeface="Arial" panose="020B0604020202020204" pitchFamily="34" charset="0"/>
              </a:rPr>
              <a:t>originated before age 22, and are likely to </a:t>
            </a:r>
            <a:br>
              <a:rPr lang="en-US" sz="3100" dirty="0">
                <a:latin typeface="+mn-lt"/>
                <a:cs typeface="Arial" panose="020B0604020202020204" pitchFamily="34" charset="0"/>
              </a:rPr>
            </a:br>
            <a:r>
              <a:rPr lang="en-US" sz="3100" dirty="0">
                <a:latin typeface="+mn-lt"/>
                <a:cs typeface="Arial" panose="020B0604020202020204" pitchFamily="34" charset="0"/>
              </a:rPr>
              <a:t>continue throughout the individual’s lifetime.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The most common developmental disabilities are: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700" dirty="0">
                <a:latin typeface="+mn-lt"/>
                <a:cs typeface="Arial" panose="020B0604020202020204" pitchFamily="34" charset="0"/>
              </a:rPr>
              <a:t>ADHD 				Fetal Alcohol Spectrum Disorder</a:t>
            </a:r>
            <a:br>
              <a:rPr lang="en-US" sz="2700" dirty="0">
                <a:latin typeface="+mn-lt"/>
                <a:cs typeface="Arial" panose="020B0604020202020204" pitchFamily="34" charset="0"/>
              </a:rPr>
            </a:br>
            <a:r>
              <a:rPr lang="en-US" sz="2700" dirty="0">
                <a:latin typeface="+mn-lt"/>
                <a:cs typeface="Arial" panose="020B0604020202020204" pitchFamily="34" charset="0"/>
              </a:rPr>
              <a:t>Autism Spectrum Disorder	Hearing Impairment</a:t>
            </a:r>
            <a:br>
              <a:rPr lang="en-US" sz="2700" dirty="0">
                <a:latin typeface="+mn-lt"/>
                <a:cs typeface="Arial" panose="020B0604020202020204" pitchFamily="34" charset="0"/>
              </a:rPr>
            </a:br>
            <a:r>
              <a:rPr lang="en-US" sz="2700" dirty="0">
                <a:latin typeface="+mn-lt"/>
                <a:cs typeface="Arial" panose="020B0604020202020204" pitchFamily="34" charset="0"/>
              </a:rPr>
              <a:t>Cerebral Palsy			Intellectual Disability</a:t>
            </a:r>
            <a:br>
              <a:rPr lang="en-US" sz="2700" dirty="0">
                <a:latin typeface="+mn-lt"/>
                <a:cs typeface="Arial" panose="020B0604020202020204" pitchFamily="34" charset="0"/>
              </a:rPr>
            </a:br>
            <a:r>
              <a:rPr lang="en-US" sz="2700" dirty="0">
                <a:latin typeface="+mn-lt"/>
                <a:cs typeface="Arial" panose="020B0604020202020204" pitchFamily="34" charset="0"/>
              </a:rPr>
              <a:t>Down Syndrome		Tourette Syndrome</a:t>
            </a:r>
            <a:br>
              <a:rPr lang="en-US" sz="2700" dirty="0">
                <a:latin typeface="+mn-lt"/>
                <a:cs typeface="Arial" panose="020B0604020202020204" pitchFamily="34" charset="0"/>
              </a:rPr>
            </a:br>
            <a:r>
              <a:rPr lang="en-US" sz="2700" dirty="0">
                <a:latin typeface="+mn-lt"/>
                <a:cs typeface="Arial" panose="020B0604020202020204" pitchFamily="34" charset="0"/>
              </a:rPr>
              <a:t>Epilepsy			Vision Impairment</a:t>
            </a:r>
            <a:br>
              <a:rPr lang="en-US" sz="2700" dirty="0">
                <a:latin typeface="+mn-lt"/>
                <a:cs typeface="Arial" panose="020B0604020202020204" pitchFamily="34" charset="0"/>
              </a:rPr>
            </a:br>
            <a:r>
              <a:rPr lang="en-US" sz="3200" dirty="0"/>
              <a:t/>
            </a:r>
            <a:br>
              <a:rPr lang="en-US" sz="3200" dirty="0"/>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r>
              <a:rPr lang="en-US" sz="4400" dirty="0">
                <a:latin typeface="+mn-lt"/>
                <a:cs typeface="Arial" panose="020B0604020202020204" pitchFamily="34" charset="0"/>
              </a:rPr>
              <a:t> </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546206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516880"/>
          </a:xfrm>
        </p:spPr>
        <p:txBody>
          <a:bodyPr anchor="t" anchorCtr="0">
            <a:normAutofit fontScale="90000"/>
          </a:bodyPr>
          <a:lstStyle/>
          <a:p>
            <a:r>
              <a:rPr lang="en-US" sz="4400" b="1" dirty="0">
                <a:latin typeface="+mn-lt"/>
                <a:cs typeface="Arial" panose="020B0604020202020204" pitchFamily="34" charset="0"/>
              </a:rPr>
              <a:t>Developmental Disabilities</a:t>
            </a: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dirty="0">
                <a:latin typeface="+mn-lt"/>
                <a:cs typeface="Arial" panose="020B0604020202020204" pitchFamily="34" charset="0"/>
              </a:rPr>
              <a:t>Developmental disabilities might consist of physical or sensory impairments only, such as blindness from birth,  while others may affect movement, communication, and/or intellectual functioning.</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Most people with developmental disabilities are only mildly affected and are not easily recognized as having a disability. Their disability is often “hidden.”</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Many people with developmental disabilities have co-occurring psychiatric issues (e.g. anxiety, depression, OCD, bipolar disorder).</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r>
              <a:rPr lang="en-US" sz="4400" dirty="0">
                <a:latin typeface="+mn-lt"/>
                <a:cs typeface="Arial" panose="020B0604020202020204" pitchFamily="34" charset="0"/>
              </a:rPr>
              <a:t> </a:t>
            </a:r>
            <a:r>
              <a:rPr lang="en-US" dirty="0">
                <a:latin typeface="+mn-lt"/>
                <a:cs typeface="Arial" panose="020B0604020202020204" pitchFamily="34" charset="0"/>
              </a:rPr>
              <a:t/>
            </a:r>
            <a:br>
              <a:rPr lang="en-US" dirty="0">
                <a:latin typeface="+mn-lt"/>
                <a:cs typeface="Arial" panose="020B0604020202020204" pitchFamily="34" charset="0"/>
              </a:rPr>
            </a:br>
            <a:endParaRPr lang="en-US"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540428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516880"/>
          </a:xfrm>
        </p:spPr>
        <p:txBody>
          <a:bodyPr anchor="t" anchorCtr="0">
            <a:normAutofit fontScale="90000"/>
          </a:bodyPr>
          <a:lstStyle/>
          <a:p>
            <a:pPr>
              <a:lnSpc>
                <a:spcPct val="100000"/>
              </a:lnSpc>
            </a:pPr>
            <a:r>
              <a:rPr lang="en-US" sz="4400" b="1" dirty="0">
                <a:latin typeface="+mn-lt"/>
                <a:cs typeface="Arial" panose="020B0604020202020204" pitchFamily="34" charset="0"/>
              </a:rPr>
              <a:t>Developmental Disabilities</a:t>
            </a: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dirty="0">
                <a:latin typeface="+mn-lt"/>
                <a:cs typeface="Arial" panose="020B0604020202020204" pitchFamily="34" charset="0"/>
              </a:rPr>
              <a:t>About 1 in 6 children ages 3-17 has been identified with a developmental disability according to the CDC.</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1 in 59  	Autism Spectrum Disorder</a:t>
            </a:r>
            <a:br>
              <a:rPr lang="en-US" sz="3100" dirty="0">
                <a:latin typeface="+mn-lt"/>
                <a:cs typeface="Arial" panose="020B0604020202020204" pitchFamily="34" charset="0"/>
              </a:rPr>
            </a:br>
            <a:r>
              <a:rPr lang="en-US" sz="3100" dirty="0">
                <a:latin typeface="+mn-lt"/>
                <a:cs typeface="Arial" panose="020B0604020202020204" pitchFamily="34" charset="0"/>
              </a:rPr>
              <a:t>1 in 91 	Intellectual Disability</a:t>
            </a:r>
            <a:br>
              <a:rPr lang="en-US" sz="3100" dirty="0">
                <a:latin typeface="+mn-lt"/>
                <a:cs typeface="Arial" panose="020B0604020202020204" pitchFamily="34" charset="0"/>
              </a:rPr>
            </a:br>
            <a:r>
              <a:rPr lang="en-US" sz="3100" dirty="0">
                <a:latin typeface="+mn-lt"/>
                <a:cs typeface="Arial" panose="020B0604020202020204" pitchFamily="34" charset="0"/>
              </a:rPr>
              <a:t>1 in 323 	Cerebral Palsy</a:t>
            </a:r>
            <a:br>
              <a:rPr lang="en-US" sz="3100" dirty="0">
                <a:latin typeface="+mn-lt"/>
                <a:cs typeface="Arial" panose="020B0604020202020204" pitchFamily="34" charset="0"/>
              </a:rPr>
            </a:br>
            <a:r>
              <a:rPr lang="en-US" sz="3100" dirty="0">
                <a:latin typeface="+mn-lt"/>
                <a:cs typeface="Arial" panose="020B0604020202020204" pitchFamily="34" charset="0"/>
              </a:rPr>
              <a:t>1 in 360 	Tourette Syndrome</a:t>
            </a:r>
            <a:br>
              <a:rPr lang="en-US" sz="3100" dirty="0">
                <a:latin typeface="+mn-lt"/>
                <a:cs typeface="Arial" panose="020B0604020202020204" pitchFamily="34" charset="0"/>
              </a:rPr>
            </a:br>
            <a:r>
              <a:rPr lang="en-US" sz="3100" dirty="0">
                <a:latin typeface="+mn-lt"/>
                <a:cs typeface="Arial" panose="020B0604020202020204" pitchFamily="34" charset="0"/>
              </a:rPr>
              <a:t>1 in 700 	Down Syndrome</a:t>
            </a:r>
            <a:br>
              <a:rPr lang="en-US" sz="3100" dirty="0">
                <a:latin typeface="+mn-lt"/>
                <a:cs typeface="Arial" panose="020B0604020202020204" pitchFamily="34" charset="0"/>
              </a:rPr>
            </a:br>
            <a:r>
              <a:rPr lang="en-US" sz="3100" dirty="0">
                <a:latin typeface="+mn-lt"/>
                <a:cs typeface="Arial" panose="020B0604020202020204" pitchFamily="34" charset="0"/>
              </a:rPr>
              <a:t>2 in 100 	Fetal Alcohol Spectrum Disorder</a:t>
            </a:r>
            <a:r>
              <a:rPr lang="en-US" sz="3200" dirty="0"/>
              <a:t/>
            </a:r>
            <a:br>
              <a:rPr lang="en-US" sz="3200" dirty="0"/>
            </a:b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200" dirty="0"/>
              <a:t/>
            </a:r>
            <a:br>
              <a:rPr lang="en-US" sz="3200" dirty="0"/>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r>
              <a:rPr lang="en-US" sz="4400" dirty="0">
                <a:latin typeface="+mn-lt"/>
                <a:cs typeface="Arial" panose="020B0604020202020204" pitchFamily="34" charset="0"/>
              </a:rPr>
              <a:t> </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346894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4400" b="1" dirty="0">
                <a:latin typeface="+mn-lt"/>
              </a:rPr>
              <a:t>Perceptions</a:t>
            </a:r>
            <a:r>
              <a:rPr lang="en-US" sz="3100" dirty="0">
                <a:latin typeface="+mn-lt"/>
              </a:rPr>
              <a:t/>
            </a:r>
            <a:br>
              <a:rPr lang="en-US" sz="3100" dirty="0">
                <a:latin typeface="+mn-lt"/>
              </a:rPr>
            </a:br>
            <a:r>
              <a:rPr lang="en-US" sz="3100" dirty="0">
                <a:latin typeface="+mn-lt"/>
              </a:rPr>
              <a:t/>
            </a:r>
            <a:br>
              <a:rPr lang="en-US" sz="3100" dirty="0">
                <a:latin typeface="+mn-lt"/>
              </a:rPr>
            </a:br>
            <a:r>
              <a:rPr lang="en-US" sz="3100" dirty="0">
                <a:latin typeface="+mn-lt"/>
                <a:cs typeface="Arial" panose="020B0604020202020204" pitchFamily="34" charset="0"/>
              </a:rPr>
              <a:t>Before discussing how intellectual or developmental disabilities may impact a person’s interactions with law enforcement, it is important to consider our own perceptions of disabilities.</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Too often, we mistakenly view people with disabilities as outside of the norm to the point of exclusion.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And often, we make sweeping generalizations about how a certain disability may affect a person. Every person is different. </a:t>
            </a:r>
            <a:br>
              <a:rPr lang="en-US" sz="3100" dirty="0">
                <a:latin typeface="+mn-lt"/>
                <a:cs typeface="Arial" panose="020B0604020202020204" pitchFamily="34" charset="0"/>
              </a:rPr>
            </a:br>
            <a:r>
              <a:rPr lang="en-US" sz="4000" dirty="0"/>
              <a:t/>
            </a:r>
            <a:br>
              <a:rPr lang="en-US" sz="4000" dirty="0"/>
            </a:br>
            <a:r>
              <a:rPr lang="en-US" sz="4400" b="1" dirty="0">
                <a:latin typeface="+mn-lt"/>
                <a:cs typeface="Arial" panose="020B0604020202020204" pitchFamily="34" charset="0"/>
              </a:rPr>
              <a:t/>
            </a:r>
            <a:br>
              <a:rPr lang="en-US" sz="44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226078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4400" b="1" dirty="0">
                <a:latin typeface="+mn-lt"/>
                <a:cs typeface="Arial" panose="020B0604020202020204" pitchFamily="34" charset="0"/>
              </a:rPr>
              <a:t>Developmental disabilities generally impact:</a:t>
            </a:r>
            <a:r>
              <a:rPr lang="en-US" sz="3100" dirty="0">
                <a:latin typeface="+mn-lt"/>
              </a:rPr>
              <a:t/>
            </a:r>
            <a:br>
              <a:rPr lang="en-US" sz="3100" dirty="0">
                <a:latin typeface="+mn-lt"/>
              </a:rPr>
            </a:br>
            <a:r>
              <a:rPr lang="en-US" sz="3100" dirty="0">
                <a:latin typeface="+mn-lt"/>
              </a:rPr>
              <a:t/>
            </a:r>
            <a:br>
              <a:rPr lang="en-US" sz="3100" dirty="0">
                <a:latin typeface="+mn-lt"/>
              </a:rPr>
            </a:br>
            <a:r>
              <a:rPr lang="en-US" sz="3100" dirty="0">
                <a:latin typeface="+mn-lt"/>
              </a:rPr>
              <a:t>	</a:t>
            </a:r>
            <a:r>
              <a:rPr lang="en-US" sz="3200" dirty="0">
                <a:latin typeface="+mn-lt"/>
                <a:cs typeface="Arial" panose="020B0604020202020204" pitchFamily="34" charset="0"/>
              </a:rPr>
              <a:t>Communication</a:t>
            </a:r>
            <a:br>
              <a:rPr lang="en-US" sz="3200" dirty="0">
                <a:latin typeface="+mn-lt"/>
                <a:cs typeface="Arial" panose="020B0604020202020204" pitchFamily="34" charset="0"/>
              </a:rPr>
            </a:br>
            <a:r>
              <a:rPr lang="en-US" sz="3200" dirty="0">
                <a:latin typeface="+mn-lt"/>
                <a:cs typeface="Arial" panose="020B0604020202020204" pitchFamily="34" charset="0"/>
              </a:rPr>
              <a:t/>
            </a:r>
            <a:br>
              <a:rPr lang="en-US" sz="3200" dirty="0">
                <a:latin typeface="+mn-lt"/>
                <a:cs typeface="Arial" panose="020B0604020202020204" pitchFamily="34" charset="0"/>
              </a:rPr>
            </a:br>
            <a:r>
              <a:rPr lang="en-US" sz="3200" dirty="0">
                <a:latin typeface="+mn-lt"/>
                <a:cs typeface="Arial" panose="020B0604020202020204" pitchFamily="34" charset="0"/>
              </a:rPr>
              <a:t>	Language processing</a:t>
            </a:r>
            <a:br>
              <a:rPr lang="en-US" sz="3200" dirty="0">
                <a:latin typeface="+mn-lt"/>
                <a:cs typeface="Arial" panose="020B0604020202020204" pitchFamily="34" charset="0"/>
              </a:rPr>
            </a:br>
            <a:r>
              <a:rPr lang="en-US" sz="3200" dirty="0">
                <a:latin typeface="+mn-lt"/>
                <a:cs typeface="Arial" panose="020B0604020202020204" pitchFamily="34" charset="0"/>
              </a:rPr>
              <a:t/>
            </a:r>
            <a:br>
              <a:rPr lang="en-US" sz="3200" dirty="0">
                <a:latin typeface="+mn-lt"/>
                <a:cs typeface="Arial" panose="020B0604020202020204" pitchFamily="34" charset="0"/>
              </a:rPr>
            </a:br>
            <a:r>
              <a:rPr lang="en-US" sz="3200" dirty="0">
                <a:latin typeface="+mn-lt"/>
                <a:cs typeface="Arial" panose="020B0604020202020204" pitchFamily="34" charset="0"/>
              </a:rPr>
              <a:t>	Sensory processing</a:t>
            </a:r>
            <a:br>
              <a:rPr lang="en-US" sz="3200" dirty="0">
                <a:latin typeface="+mn-lt"/>
                <a:cs typeface="Arial" panose="020B0604020202020204" pitchFamily="34" charset="0"/>
              </a:rPr>
            </a:br>
            <a:r>
              <a:rPr lang="en-US" sz="3200" dirty="0">
                <a:latin typeface="+mn-lt"/>
                <a:cs typeface="Arial" panose="020B0604020202020204" pitchFamily="34" charset="0"/>
              </a:rPr>
              <a:t/>
            </a:r>
            <a:br>
              <a:rPr lang="en-US" sz="3200" dirty="0">
                <a:latin typeface="+mn-lt"/>
                <a:cs typeface="Arial" panose="020B0604020202020204" pitchFamily="34" charset="0"/>
              </a:rPr>
            </a:br>
            <a:r>
              <a:rPr lang="en-US" sz="3200" dirty="0">
                <a:latin typeface="+mn-lt"/>
                <a:cs typeface="Arial" panose="020B0604020202020204" pitchFamily="34" charset="0"/>
              </a:rPr>
              <a:t>	Social interaction</a:t>
            </a:r>
            <a:br>
              <a:rPr lang="en-US" sz="3200" dirty="0">
                <a:latin typeface="+mn-lt"/>
                <a:cs typeface="Arial" panose="020B0604020202020204" pitchFamily="34" charset="0"/>
              </a:rPr>
            </a:br>
            <a:r>
              <a:rPr lang="en-US" sz="3200" dirty="0">
                <a:latin typeface="+mn-lt"/>
                <a:cs typeface="Arial" panose="020B0604020202020204" pitchFamily="34" charset="0"/>
              </a:rPr>
              <a:t/>
            </a:r>
            <a:br>
              <a:rPr lang="en-US" sz="3200" dirty="0">
                <a:latin typeface="+mn-lt"/>
                <a:cs typeface="Arial" panose="020B0604020202020204" pitchFamily="34" charset="0"/>
              </a:rPr>
            </a:br>
            <a:r>
              <a:rPr lang="en-US" sz="3200" dirty="0">
                <a:latin typeface="+mn-lt"/>
                <a:cs typeface="Arial" panose="020B0604020202020204" pitchFamily="34" charset="0"/>
              </a:rPr>
              <a:t>	Behavior  </a:t>
            </a:r>
            <a:br>
              <a:rPr lang="en-US" sz="3200" dirty="0">
                <a:latin typeface="+mn-lt"/>
                <a:cs typeface="Arial" panose="020B0604020202020204" pitchFamily="34" charset="0"/>
              </a:rPr>
            </a:br>
            <a:r>
              <a:rPr lang="en-US" sz="2800" dirty="0">
                <a:latin typeface="+mn-lt"/>
              </a:rPr>
              <a:t/>
            </a:r>
            <a:br>
              <a:rPr lang="en-US" sz="2800" dirty="0">
                <a:latin typeface="+mn-lt"/>
              </a:rPr>
            </a:br>
            <a:r>
              <a:rPr lang="en-US" sz="2800" dirty="0">
                <a:latin typeface="+mn-lt"/>
              </a:rPr>
              <a:t/>
            </a:r>
            <a:br>
              <a:rPr lang="en-US" sz="2800" dirty="0">
                <a:latin typeface="+mn-lt"/>
              </a:rPr>
            </a:br>
            <a:r>
              <a:rPr lang="en-US" sz="1800" dirty="0">
                <a:latin typeface="Arial" panose="020B0604020202020204" pitchFamily="34" charset="0"/>
                <a:cs typeface="Arial" panose="020B0604020202020204" pitchFamily="34" charset="0"/>
              </a:rPr>
              <a:t/>
            </a:r>
            <a:br>
              <a:rPr lang="en-US" sz="1800" dirty="0">
                <a:latin typeface="Arial" panose="020B0604020202020204" pitchFamily="34" charset="0"/>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4000" dirty="0"/>
              <a:t/>
            </a:r>
            <a:br>
              <a:rPr lang="en-US" sz="4000" dirty="0"/>
            </a:br>
            <a:r>
              <a:rPr lang="en-US" sz="4400" b="1" dirty="0">
                <a:latin typeface="+mn-lt"/>
                <a:cs typeface="Arial" panose="020B0604020202020204" pitchFamily="34" charset="0"/>
              </a:rPr>
              <a:t/>
            </a:r>
            <a:br>
              <a:rPr lang="en-US" sz="44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719145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4400" b="1" dirty="0">
                <a:latin typeface="+mn-lt"/>
                <a:cs typeface="Arial" panose="020B0604020202020204" pitchFamily="34" charset="0"/>
              </a:rPr>
              <a:t>People communicate with the skills they have to convey their thoughts and emotions</a:t>
            </a:r>
            <a:r>
              <a:rPr lang="en-US" sz="4400" b="1" dirty="0">
                <a:cs typeface="Arial" panose="020B0604020202020204" pitchFamily="34" charset="0"/>
              </a:rPr>
              <a:t/>
            </a:r>
            <a:br>
              <a:rPr lang="en-US" sz="4400" b="1" dirty="0">
                <a:cs typeface="Arial" panose="020B0604020202020204" pitchFamily="34" charset="0"/>
              </a:rPr>
            </a:br>
            <a:r>
              <a:rPr lang="en-US" sz="4400" b="1" dirty="0">
                <a:cs typeface="Arial" panose="020B0604020202020204" pitchFamily="34" charset="0"/>
              </a:rPr>
              <a:t/>
            </a:r>
            <a:br>
              <a:rPr lang="en-US" sz="4400" b="1" dirty="0">
                <a:cs typeface="Arial" panose="020B0604020202020204" pitchFamily="34" charset="0"/>
              </a:rPr>
            </a:br>
            <a:r>
              <a:rPr lang="en-US" sz="3100" dirty="0">
                <a:latin typeface="+mn-lt"/>
                <a:cs typeface="Arial" panose="020B0604020202020204" pitchFamily="34" charset="0"/>
              </a:rPr>
              <a:t>Someone with developmental disabilities may have fewer tools to express thoughts, emotions, and needs.</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When a person cannot verbally communicate, or their communication is not easily understood, they communicate with nonverbal language, such as body language, facial expressions, or actions.</a:t>
            </a:r>
            <a:r>
              <a:rPr lang="en-US" sz="3100" dirty="0">
                <a:latin typeface="+mn-lt"/>
              </a:rPr>
              <a:t/>
            </a:r>
            <a:br>
              <a:rPr lang="en-US" sz="3100" dirty="0">
                <a:latin typeface="+mn-lt"/>
              </a:rPr>
            </a:br>
            <a:r>
              <a:rPr lang="en-US" sz="3100" dirty="0">
                <a:latin typeface="+mn-lt"/>
              </a:rPr>
              <a:t/>
            </a:r>
            <a:br>
              <a:rPr lang="en-US" sz="3100" dirty="0">
                <a:latin typeface="+mn-lt"/>
              </a:rPr>
            </a:br>
            <a:r>
              <a:rPr lang="en-US" sz="3100" dirty="0">
                <a:latin typeface="+mn-lt"/>
              </a:rPr>
              <a:t>	</a:t>
            </a: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665279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nSpc>
                <a:spcPct val="100000"/>
              </a:lnSpc>
            </a:pPr>
            <a:r>
              <a:rPr lang="en-US" sz="4000" b="1" dirty="0">
                <a:latin typeface="+mn-lt"/>
                <a:cs typeface="Arial" panose="020B0604020202020204" pitchFamily="34" charset="0"/>
              </a:rPr>
              <a:t>Common Communication Challenges</a:t>
            </a:r>
          </a:p>
        </p:txBody>
      </p:sp>
      <p:sp>
        <p:nvSpPr>
          <p:cNvPr id="3" name="Rectangle 2"/>
          <p:cNvSpPr/>
          <p:nvPr/>
        </p:nvSpPr>
        <p:spPr>
          <a:xfrm>
            <a:off x="381000" y="1447800"/>
            <a:ext cx="8001000" cy="2677656"/>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atypical communication patterns</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greater difficulty with expressive language</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apraxia -- a motor-speech disorder resulting in</a:t>
            </a:r>
          </a:p>
          <a:p>
            <a:r>
              <a:rPr lang="en-US" sz="2800" dirty="0">
                <a:solidFill>
                  <a:schemeClr val="tx1">
                    <a:lumMod val="75000"/>
                    <a:lumOff val="25000"/>
                  </a:schemeClr>
                </a:solidFill>
                <a:cs typeface="Arial" panose="020B0604020202020204" pitchFamily="34" charset="0"/>
              </a:rPr>
              <a:t>      slurred or unintelligible speech</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challenges interpreting nonverbal signals</a:t>
            </a:r>
            <a:r>
              <a:rPr lang="en-US" sz="2800" dirty="0">
                <a:cs typeface="Arial" panose="020B0604020202020204" pitchFamily="34" charset="0"/>
              </a:rPr>
              <a:t/>
            </a:r>
            <a:br>
              <a:rPr lang="en-US" sz="2800" dirty="0">
                <a:cs typeface="Arial" panose="020B0604020202020204" pitchFamily="34" charset="0"/>
              </a:rPr>
            </a:br>
            <a:r>
              <a:rPr lang="en-US" sz="2800" dirty="0"/>
              <a:t>	</a:t>
            </a:r>
          </a:p>
        </p:txBody>
      </p:sp>
    </p:spTree>
    <p:custDataLst>
      <p:tags r:id="rId1"/>
    </p:custDataLst>
    <p:extLst>
      <p:ext uri="{BB962C8B-B14F-4D97-AF65-F5344CB8AC3E}">
        <p14:creationId xmlns:p14="http://schemas.microsoft.com/office/powerpoint/2010/main" val="2520888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Language Processing Challenges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800" dirty="0">
                <a:latin typeface="+mn-lt"/>
                <a:cs typeface="Arial" panose="020B0604020202020204" pitchFamily="34" charset="0"/>
              </a:rPr>
              <a:t>Officers should be aware that interactions with people with developmental disabilities will require more time due to the manner in which the person understands, processes, and communicates.</a:t>
            </a:r>
            <a:endParaRPr lang="en-US" sz="2800" b="1" dirty="0">
              <a:latin typeface="+mn-lt"/>
              <a:cs typeface="Arial" panose="020B0604020202020204" pitchFamily="34" charset="0"/>
            </a:endParaRPr>
          </a:p>
        </p:txBody>
      </p:sp>
      <p:pic>
        <p:nvPicPr>
          <p:cNvPr id="4"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3048000"/>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718861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gn="ctr"/>
            <a:r>
              <a:rPr lang="en-US" sz="4000" b="1" dirty="0">
                <a:latin typeface="+mn-lt"/>
                <a:cs typeface="Arial" panose="020B0604020202020204" pitchFamily="34" charset="0"/>
              </a:rPr>
              <a:t>Processing Challenges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2800" b="1" dirty="0">
              <a:latin typeface="+mn-lt"/>
              <a:cs typeface="Arial" panose="020B0604020202020204" pitchFamily="34" charset="0"/>
            </a:endParaRPr>
          </a:p>
        </p:txBody>
      </p:sp>
      <p:graphicFrame>
        <p:nvGraphicFramePr>
          <p:cNvPr id="6" name="Diagram 5"/>
          <p:cNvGraphicFramePr/>
          <p:nvPr/>
        </p:nvGraphicFramePr>
        <p:xfrm>
          <a:off x="1676400" y="1524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539317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97880"/>
          </a:xfrm>
        </p:spPr>
        <p:txBody>
          <a:bodyPr anchor="t" anchorCtr="0">
            <a:normAutofit/>
          </a:bodyPr>
          <a:lstStyle/>
          <a:p>
            <a:pPr algn="ctr"/>
            <a:r>
              <a:rPr lang="en-US" sz="4000" b="1" dirty="0">
                <a:latin typeface="+mn-lt"/>
                <a:cs typeface="Arial" panose="020B0604020202020204" pitchFamily="34" charset="0"/>
              </a:rPr>
              <a:t>Who do you know?</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r>
              <a:rPr lang="en-US" sz="4000" dirty="0">
                <a:latin typeface="+mn-lt"/>
                <a:cs typeface="Arial" panose="020B0604020202020204" pitchFamily="34" charset="0"/>
              </a:rPr>
              <a:t>Have you ever known or helped someone with an intellectual disability or a developmental disability (ID/DD)?</a:t>
            </a:r>
            <a:br>
              <a:rPr lang="en-US" sz="4000"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r>
              <a:rPr lang="en-US" sz="4000" dirty="0">
                <a:latin typeface="+mn-lt"/>
                <a:cs typeface="Arial" panose="020B0604020202020204" pitchFamily="34" charset="0"/>
              </a:rPr>
              <a:t>Who? What? How did it go?</a:t>
            </a:r>
            <a:br>
              <a:rPr lang="en-US" sz="4000" dirty="0">
                <a:latin typeface="+mn-lt"/>
                <a:cs typeface="Arial" panose="020B0604020202020204" pitchFamily="34" charset="0"/>
              </a:rPr>
            </a:br>
            <a:r>
              <a:rPr lang="en-US" sz="4400" dirty="0">
                <a:latin typeface="+mn-lt"/>
                <a:cs typeface="Arial" panose="020B0604020202020204" pitchFamily="34" charset="0"/>
              </a:rPr>
              <a:t> </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9966277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Autofit/>
          </a:bodyPr>
          <a:lstStyle/>
          <a:p>
            <a:pPr algn="ctr"/>
            <a:r>
              <a:rPr lang="en-US" sz="4000" b="1" dirty="0">
                <a:latin typeface="+mn-lt"/>
                <a:cs typeface="Arial" panose="020B0604020202020204" pitchFamily="34" charset="0"/>
              </a:rPr>
              <a:t>Processing Game</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The red fox jumped over the fence.</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4200" y="1676400"/>
            <a:ext cx="2857500" cy="2381250"/>
          </a:xfrm>
          <a:prstGeom prst="rect">
            <a:avLst/>
          </a:prstGeom>
        </p:spPr>
      </p:pic>
    </p:spTree>
    <p:custDataLst>
      <p:tags r:id="rId1"/>
    </p:custDataLst>
    <p:extLst>
      <p:ext uri="{BB962C8B-B14F-4D97-AF65-F5344CB8AC3E}">
        <p14:creationId xmlns:p14="http://schemas.microsoft.com/office/powerpoint/2010/main" val="3426059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Additional Processing Issues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800" dirty="0">
                <a:latin typeface="+mn-lt"/>
                <a:cs typeface="Arial" panose="020B0604020202020204" pitchFamily="34" charset="0"/>
              </a:rPr>
              <a:t>Echolalia:  		repeating what is said</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Word retrieval:  	difficulty formulating a response to 			questions, especially open-ended 			questions; the default may be a rote 			or irrelevant response that does not 			apply to or answer the question asked</a:t>
            </a:r>
            <a:br>
              <a:rPr lang="en-US" sz="2800" dirty="0">
                <a:latin typeface="+mn-lt"/>
                <a:cs typeface="Arial" panose="020B0604020202020204" pitchFamily="34" charset="0"/>
              </a:rPr>
            </a:br>
            <a:r>
              <a:rPr lang="en-US" sz="2800" b="1" dirty="0">
                <a:latin typeface="+mn-lt"/>
                <a:cs typeface="Arial" panose="020B0604020202020204" pitchFamily="34" charset="0"/>
              </a:rPr>
              <a:t/>
            </a:r>
            <a:br>
              <a:rPr lang="en-US" sz="2800" b="1" dirty="0">
                <a:latin typeface="+mn-lt"/>
                <a:cs typeface="Arial" panose="020B0604020202020204" pitchFamily="34" charset="0"/>
              </a:rPr>
            </a:br>
            <a:endParaRPr lang="en-US" sz="28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1888097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Sensory Processing Issues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800" dirty="0">
                <a:latin typeface="+mn-lt"/>
                <a:cs typeface="Arial" panose="020B0604020202020204" pitchFamily="34" charset="0"/>
              </a:rPr>
              <a:t>People with developmental disabilities may have different responses to the input their body receives through their five senses. </a:t>
            </a:r>
            <a:br>
              <a:rPr lang="en-US" sz="2800" dirty="0">
                <a:latin typeface="+mn-lt"/>
                <a:cs typeface="Arial" panose="020B0604020202020204" pitchFamily="34" charset="0"/>
              </a:rPr>
            </a:br>
            <a:r>
              <a:rPr lang="en-US" sz="2800" b="1" dirty="0">
                <a:latin typeface="+mn-lt"/>
                <a:cs typeface="Arial" panose="020B0604020202020204" pitchFamily="34" charset="0"/>
              </a:rPr>
              <a:t/>
            </a:r>
            <a:br>
              <a:rPr lang="en-US" sz="2800" b="1" dirty="0">
                <a:latin typeface="+mn-lt"/>
                <a:cs typeface="Arial" panose="020B0604020202020204" pitchFamily="34" charset="0"/>
              </a:rPr>
            </a:br>
            <a:r>
              <a:rPr lang="en-US" sz="2800" b="1" dirty="0">
                <a:latin typeface="+mn-lt"/>
                <a:cs typeface="Arial" panose="020B0604020202020204" pitchFamily="34" charset="0"/>
              </a:rPr>
              <a:t>This can cause over- or under-sensitivity</a:t>
            </a:r>
            <a:r>
              <a:rPr lang="en-US" sz="2800" dirty="0">
                <a:latin typeface="+mn-lt"/>
                <a:cs typeface="Arial" panose="020B0604020202020204" pitchFamily="34" charset="0"/>
              </a:rPr>
              <a:t>. </a:t>
            </a:r>
            <a:br>
              <a:rPr lang="en-US" sz="2800" dirty="0">
                <a:latin typeface="+mn-lt"/>
                <a:cs typeface="Arial" panose="020B0604020202020204" pitchFamily="34" charset="0"/>
              </a:rPr>
            </a:br>
            <a:endParaRPr lang="en-US" sz="28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21125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nSpc>
                <a:spcPct val="100000"/>
              </a:lnSpc>
            </a:pPr>
            <a:r>
              <a:rPr lang="en-US" sz="4000" b="1" dirty="0">
                <a:latin typeface="+mn-lt"/>
                <a:cs typeface="Arial" panose="020B0604020202020204" pitchFamily="34" charset="0"/>
              </a:rPr>
              <a:t>Common Responses to Sensory Processing Challenges</a:t>
            </a:r>
          </a:p>
        </p:txBody>
      </p:sp>
      <p:sp>
        <p:nvSpPr>
          <p:cNvPr id="3" name="Rectangle 2"/>
          <p:cNvSpPr/>
          <p:nvPr/>
        </p:nvSpPr>
        <p:spPr>
          <a:xfrm>
            <a:off x="381000" y="2090172"/>
            <a:ext cx="8001000" cy="3108543"/>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g</a:t>
            </a:r>
            <a:r>
              <a:rPr lang="en-US" sz="2800" dirty="0">
                <a:cs typeface="Arial" panose="020B0604020202020204" pitchFamily="34" charset="0"/>
              </a:rPr>
              <a:t>reater sensitivity to lights or sounds</a:t>
            </a:r>
          </a:p>
          <a:p>
            <a:pPr marL="457200" indent="-457200">
              <a:buFont typeface="Arial" panose="020B0604020202020204" pitchFamily="34" charset="0"/>
              <a:buChar char="•"/>
            </a:pPr>
            <a:r>
              <a:rPr lang="en-US" sz="2800" dirty="0">
                <a:cs typeface="Arial" panose="020B0604020202020204" pitchFamily="34" charset="0"/>
              </a:rPr>
              <a:t>pacing or rocking back and forth</a:t>
            </a:r>
          </a:p>
          <a:p>
            <a:pPr marL="457200" indent="-457200">
              <a:buFont typeface="Arial" panose="020B0604020202020204" pitchFamily="34" charset="0"/>
              <a:buChar char="•"/>
            </a:pPr>
            <a:r>
              <a:rPr lang="en-US" sz="2800" dirty="0">
                <a:cs typeface="Arial" panose="020B0604020202020204" pitchFamily="34" charset="0"/>
              </a:rPr>
              <a:t>constant tapping of feet or wringing of hands</a:t>
            </a:r>
          </a:p>
          <a:p>
            <a:pPr marL="457200" indent="-457200">
              <a:buFont typeface="Arial" panose="020B0604020202020204" pitchFamily="34" charset="0"/>
              <a:buChar char="•"/>
            </a:pPr>
            <a:r>
              <a:rPr lang="en-US" sz="2800" dirty="0">
                <a:cs typeface="Arial" panose="020B0604020202020204" pitchFamily="34" charset="0"/>
              </a:rPr>
              <a:t>screaming</a:t>
            </a:r>
          </a:p>
          <a:p>
            <a:pPr marL="457200" indent="-457200">
              <a:buFont typeface="Arial" panose="020B0604020202020204" pitchFamily="34" charset="0"/>
              <a:buChar char="•"/>
            </a:pPr>
            <a:r>
              <a:rPr lang="en-US" sz="2800" dirty="0">
                <a:cs typeface="Arial" panose="020B0604020202020204" pitchFamily="34" charset="0"/>
              </a:rPr>
              <a:t>chewing on inedible objects</a:t>
            </a:r>
          </a:p>
          <a:p>
            <a:pPr marL="457200" indent="-457200">
              <a:buFont typeface="Arial" panose="020B0604020202020204" pitchFamily="34" charset="0"/>
              <a:buChar char="•"/>
            </a:pPr>
            <a:r>
              <a:rPr lang="en-US" sz="2800" dirty="0">
                <a:cs typeface="Arial" panose="020B0604020202020204" pitchFamily="34" charset="0"/>
              </a:rPr>
              <a:t>difficulty with body awareness and balance</a:t>
            </a:r>
          </a:p>
          <a:p>
            <a:pPr marL="457200" indent="-457200">
              <a:buFont typeface="Arial" panose="020B0604020202020204" pitchFamily="34" charset="0"/>
              <a:buChar char="•"/>
            </a:pPr>
            <a:r>
              <a:rPr lang="en-US" sz="2800" dirty="0">
                <a:cs typeface="Arial" panose="020B0604020202020204" pitchFamily="34" charset="0"/>
              </a:rPr>
              <a:t>higher than average tolerance to pain</a:t>
            </a:r>
            <a:endParaRPr lang="en-US" sz="2800" dirty="0"/>
          </a:p>
        </p:txBody>
      </p:sp>
    </p:spTree>
    <p:custDataLst>
      <p:tags r:id="rId1"/>
    </p:custDataLst>
    <p:extLst>
      <p:ext uri="{BB962C8B-B14F-4D97-AF65-F5344CB8AC3E}">
        <p14:creationId xmlns:p14="http://schemas.microsoft.com/office/powerpoint/2010/main" val="3836041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Social Interaction Differences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3100" dirty="0">
                <a:latin typeface="+mn-lt"/>
                <a:cs typeface="Arial" panose="020B0604020202020204" pitchFamily="34" charset="0"/>
              </a:rPr>
              <a:t>Some people with developmental disabilities may have difficulty following or understanding social norms.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Social expectations may not be clearly understood or may be </a:t>
            </a:r>
            <a:r>
              <a:rPr lang="en-US" sz="3100" i="1" dirty="0">
                <a:latin typeface="+mn-lt"/>
                <a:cs typeface="Arial" panose="020B0604020202020204" pitchFamily="34" charset="0"/>
              </a:rPr>
              <a:t>too difficult</a:t>
            </a:r>
            <a:r>
              <a:rPr lang="en-US" sz="3100" dirty="0">
                <a:latin typeface="+mn-lt"/>
                <a:cs typeface="Arial" panose="020B0604020202020204" pitchFamily="34" charset="0"/>
              </a:rPr>
              <a:t> to follow due to a person’s disability.</a:t>
            </a:r>
            <a:r>
              <a:rPr lang="en-US" sz="3100" dirty="0">
                <a:latin typeface="Arial" panose="020B0604020202020204" pitchFamily="34" charset="0"/>
                <a:cs typeface="Arial" panose="020B0604020202020204" pitchFamily="34" charset="0"/>
              </a:rPr>
              <a:t/>
            </a:r>
            <a:br>
              <a:rPr lang="en-US" sz="3100" dirty="0">
                <a:latin typeface="Arial" panose="020B0604020202020204" pitchFamily="34" charset="0"/>
                <a:cs typeface="Arial" panose="020B0604020202020204" pitchFamily="34" charset="0"/>
              </a:rPr>
            </a:br>
            <a:endParaRPr lang="en-US" sz="31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1414443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4400" b="1" dirty="0">
                <a:latin typeface="+mn-lt"/>
                <a:cs typeface="Arial" panose="020B0604020202020204" pitchFamily="34" charset="0"/>
              </a:rPr>
              <a:t>Social Interaction Differences</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3100" dirty="0">
                <a:latin typeface="+mn-lt"/>
                <a:cs typeface="Arial" panose="020B0604020202020204" pitchFamily="34" charset="0"/>
              </a:rPr>
              <a:t>overly social and challenged to recognize boundaries</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overly trusting and may misinterpret affection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difficulty forming and maintaining peer relationships</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difficulty making or sustaining eye contact</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difficulty interpreting social cues or body language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difficulty understanding and respecting personal space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endParaRPr lang="en-US" sz="31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6321324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Social Interaction Differences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800" i="1" dirty="0">
                <a:latin typeface="+mn-lt"/>
                <a:cs typeface="Arial" panose="020B0604020202020204" pitchFamily="34" charset="0"/>
              </a:rPr>
              <a:t>People with developmental disabilities may:</a:t>
            </a:r>
            <a:br>
              <a:rPr lang="en-US" sz="2800" i="1"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touch others excessively (atypically) for sensory input</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laugh or giggle at inappropriate times</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self-talk (talk aloud to themselves)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struggle to express emotions</a:t>
            </a:r>
            <a:endParaRPr lang="en-US" sz="28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1103052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a:spcBef>
                <a:spcPts val="0"/>
              </a:spcBef>
            </a:pPr>
            <a:r>
              <a:rPr lang="en-US" sz="4400" b="1" dirty="0">
                <a:latin typeface="+mn-lt"/>
                <a:cs typeface="Arial" panose="020B0604020202020204" pitchFamily="34" charset="0"/>
              </a:rPr>
              <a:t>Behavior Differences</a:t>
            </a: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dirty="0">
                <a:latin typeface="+mn-lt"/>
                <a:cs typeface="Arial" panose="020B0604020202020204" pitchFamily="34" charset="0"/>
              </a:rPr>
              <a:t>Behavior = the way a person acts</a:t>
            </a:r>
            <a:br>
              <a:rPr lang="en-US" sz="3100" dirty="0">
                <a:latin typeface="+mn-lt"/>
                <a:cs typeface="Arial" panose="020B0604020202020204" pitchFamily="34" charset="0"/>
              </a:rPr>
            </a:br>
            <a:r>
              <a:rPr lang="en-US" sz="3100" dirty="0">
                <a:latin typeface="+mn-lt"/>
                <a:cs typeface="Arial" panose="020B0604020202020204" pitchFamily="34" charset="0"/>
              </a:rPr>
              <a:t>Behavior </a:t>
            </a:r>
            <a:r>
              <a:rPr lang="en-US" sz="3100" dirty="0">
                <a:latin typeface="Calibri" panose="020F0502020204030204" pitchFamily="34" charset="0"/>
                <a:cs typeface="Arial" panose="020B0604020202020204" pitchFamily="34" charset="0"/>
              </a:rPr>
              <a:t>≠  negative (“bad”) behavior</a:t>
            </a: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Some people may have obsessive tendencies (passions or routines) that are difficult to interrupt or may cause anxiety when interrupted.</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Impulse control may be significantly challenged. People may act quickly without considering or understanding consequences.</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Emotions, fears, or anger may be displayed through actions or outward behaviors rather than words.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t>
            </a:r>
            <a:endParaRPr lang="en-US" sz="28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20230267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4400" b="1" dirty="0">
                <a:latin typeface="+mn-lt"/>
                <a:cs typeface="Arial" panose="020B0604020202020204" pitchFamily="34" charset="0"/>
              </a:rPr>
              <a:t>Vulnerabilities</a:t>
            </a: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dirty="0">
                <a:latin typeface="+mn-lt"/>
                <a:cs typeface="Arial" panose="020B0604020202020204" pitchFamily="34" charset="0"/>
              </a:rPr>
              <a:t>People with developmental disabilities generally </a:t>
            </a:r>
            <a:br>
              <a:rPr lang="en-US" sz="3100" dirty="0">
                <a:latin typeface="+mn-lt"/>
                <a:cs typeface="Arial" panose="020B0604020202020204" pitchFamily="34" charset="0"/>
              </a:rPr>
            </a:br>
            <a:r>
              <a:rPr lang="en-US" sz="3100" b="1" dirty="0">
                <a:latin typeface="+mn-lt"/>
                <a:cs typeface="Arial" panose="020B0604020202020204" pitchFamily="34" charset="0"/>
              </a:rPr>
              <a:t>are not violent, they are more vulnerable.</a:t>
            </a:r>
            <a:br>
              <a:rPr lang="en-US" sz="3100" b="1" dirty="0">
                <a:latin typeface="+mn-lt"/>
                <a:cs typeface="Arial" panose="020B0604020202020204" pitchFamily="34" charset="0"/>
              </a:rPr>
            </a:br>
            <a:r>
              <a:rPr lang="en-US" sz="3100" b="1" dirty="0">
                <a:latin typeface="+mn-lt"/>
                <a:cs typeface="Arial" panose="020B0604020202020204" pitchFamily="34" charset="0"/>
              </a:rPr>
              <a:t/>
            </a:r>
            <a:br>
              <a:rPr lang="en-US" sz="3100" b="1" dirty="0">
                <a:latin typeface="+mn-lt"/>
                <a:cs typeface="Arial" panose="020B0604020202020204" pitchFamily="34" charset="0"/>
              </a:rPr>
            </a:br>
            <a:r>
              <a:rPr lang="en-US" sz="3100" dirty="0">
                <a:latin typeface="+mn-lt"/>
                <a:cs typeface="Arial" panose="020B0604020202020204" pitchFamily="34" charset="0"/>
              </a:rPr>
              <a:t>Of the few cases in which people with developmental disabilities have been involved in a crime, they are often </a:t>
            </a:r>
            <a:r>
              <a:rPr lang="en-US" sz="3100" b="1" dirty="0">
                <a:latin typeface="+mn-lt"/>
                <a:cs typeface="Arial" panose="020B0604020202020204" pitchFamily="34" charset="0"/>
              </a:rPr>
              <a:t>influenced by other participants </a:t>
            </a:r>
            <a:r>
              <a:rPr lang="en-US" sz="3100" dirty="0">
                <a:latin typeface="+mn-lt"/>
                <a:cs typeface="Arial" panose="020B0604020202020204" pitchFamily="34" charset="0"/>
              </a:rPr>
              <a:t>who do not have a disability.</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People with developmental disabilities are </a:t>
            </a:r>
            <a:r>
              <a:rPr lang="en-US" sz="3100" b="1" dirty="0">
                <a:latin typeface="+mn-lt"/>
                <a:cs typeface="Arial" panose="020B0604020202020204" pitchFamily="34" charset="0"/>
              </a:rPr>
              <a:t>at greater risk of victimization </a:t>
            </a:r>
            <a:r>
              <a:rPr lang="en-US" sz="3100" dirty="0">
                <a:latin typeface="+mn-lt"/>
                <a:cs typeface="Arial" panose="020B0604020202020204" pitchFamily="34" charset="0"/>
              </a:rPr>
              <a:t>compared to people without disabilities (verbal, emotional, physical, or sexual abuse; or neglect).</a:t>
            </a:r>
          </a:p>
        </p:txBody>
      </p:sp>
    </p:spTree>
    <p:custDataLst>
      <p:tags r:id="rId1"/>
    </p:custDataLst>
    <p:extLst>
      <p:ext uri="{BB962C8B-B14F-4D97-AF65-F5344CB8AC3E}">
        <p14:creationId xmlns:p14="http://schemas.microsoft.com/office/powerpoint/2010/main" val="26427400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nSpc>
                <a:spcPct val="100000"/>
              </a:lnSpc>
            </a:pPr>
            <a:r>
              <a:rPr lang="en-US" sz="4000" b="1" dirty="0">
                <a:latin typeface="+mn-lt"/>
                <a:cs typeface="Arial" panose="020B0604020202020204" pitchFamily="34" charset="0"/>
              </a:rPr>
              <a:t>Why the greater risk of victimization?</a:t>
            </a:r>
            <a:r>
              <a:rPr lang="en-US" sz="2800" b="1" dirty="0">
                <a:latin typeface="+mn-lt"/>
                <a:cs typeface="Arial" panose="020B0604020202020204" pitchFamily="34" charset="0"/>
              </a:rPr>
              <a:t/>
            </a:r>
            <a:br>
              <a:rPr lang="en-US" sz="2800" b="1" dirty="0">
                <a:latin typeface="+mn-lt"/>
                <a:cs typeface="Arial" panose="020B0604020202020204" pitchFamily="34" charset="0"/>
              </a:rPr>
            </a:br>
            <a:r>
              <a:rPr lang="en-US" sz="2800" b="1" dirty="0">
                <a:latin typeface="+mn-lt"/>
                <a:cs typeface="Arial" panose="020B0604020202020204" pitchFamily="34" charset="0"/>
              </a:rPr>
              <a:t/>
            </a:r>
            <a:br>
              <a:rPr lang="en-US" sz="2800" b="1" dirty="0">
                <a:latin typeface="+mn-lt"/>
                <a:cs typeface="Arial" panose="020B0604020202020204" pitchFamily="34" charset="0"/>
              </a:rPr>
            </a:br>
            <a:r>
              <a:rPr lang="en-US" sz="2800" dirty="0">
                <a:latin typeface="+mn-lt"/>
                <a:cs typeface="Arial" panose="020B0604020202020204" pitchFamily="34" charset="0"/>
              </a:rPr>
              <a:t>Impaired cognitive abilities and judgment</a:t>
            </a:r>
            <a:br>
              <a:rPr lang="en-US" sz="2800" dirty="0">
                <a:latin typeface="+mn-lt"/>
                <a:cs typeface="Arial" panose="020B0604020202020204" pitchFamily="34" charset="0"/>
              </a:rPr>
            </a:br>
            <a:r>
              <a:rPr lang="en-US" sz="2800" dirty="0">
                <a:latin typeface="+mn-lt"/>
                <a:cs typeface="Arial" panose="020B0604020202020204" pitchFamily="34" charset="0"/>
              </a:rPr>
              <a:t>Physical disabilities and limitations</a:t>
            </a:r>
            <a:br>
              <a:rPr lang="en-US" sz="2800" dirty="0">
                <a:latin typeface="+mn-lt"/>
                <a:cs typeface="Arial" panose="020B0604020202020204" pitchFamily="34" charset="0"/>
              </a:rPr>
            </a:br>
            <a:r>
              <a:rPr lang="en-US" sz="2800" dirty="0">
                <a:latin typeface="+mn-lt"/>
                <a:cs typeface="Arial" panose="020B0604020202020204" pitchFamily="34" charset="0"/>
              </a:rPr>
              <a:t>Eagerness to please others</a:t>
            </a:r>
            <a:br>
              <a:rPr lang="en-US" sz="2800" dirty="0">
                <a:latin typeface="+mn-lt"/>
                <a:cs typeface="Arial" panose="020B0604020202020204" pitchFamily="34" charset="0"/>
              </a:rPr>
            </a:br>
            <a:r>
              <a:rPr lang="en-US" sz="2800" dirty="0">
                <a:latin typeface="+mn-lt"/>
                <a:cs typeface="Arial" panose="020B0604020202020204" pitchFamily="34" charset="0"/>
              </a:rPr>
              <a:t>Believe perpetrator is a “friend”</a:t>
            </a:r>
            <a:br>
              <a:rPr lang="en-US" sz="2800" dirty="0">
                <a:latin typeface="+mn-lt"/>
                <a:cs typeface="Arial" panose="020B0604020202020204" pitchFamily="34" charset="0"/>
              </a:rPr>
            </a:br>
            <a:r>
              <a:rPr lang="en-US" sz="2800" dirty="0">
                <a:latin typeface="+mn-lt"/>
                <a:cs typeface="Arial" panose="020B0604020202020204" pitchFamily="34" charset="0"/>
              </a:rPr>
              <a:t>Difficulty deciphering actions that may constitute a crime</a:t>
            </a:r>
            <a:br>
              <a:rPr lang="en-US" sz="2800" dirty="0">
                <a:latin typeface="+mn-lt"/>
                <a:cs typeface="Arial" panose="020B0604020202020204" pitchFamily="34" charset="0"/>
              </a:rPr>
            </a:br>
            <a:r>
              <a:rPr lang="en-US" sz="2800" dirty="0">
                <a:latin typeface="+mn-lt"/>
                <a:cs typeface="Arial" panose="020B0604020202020204" pitchFamily="34" charset="0"/>
              </a:rPr>
              <a:t>Insufficient adaptive behaviors</a:t>
            </a:r>
            <a:br>
              <a:rPr lang="en-US" sz="2800" dirty="0">
                <a:latin typeface="+mn-lt"/>
                <a:cs typeface="Arial" panose="020B0604020202020204" pitchFamily="34" charset="0"/>
              </a:rPr>
            </a:br>
            <a:r>
              <a:rPr lang="en-US" sz="2800" dirty="0">
                <a:latin typeface="+mn-lt"/>
                <a:cs typeface="Arial" panose="020B0604020202020204" pitchFamily="34" charset="0"/>
              </a:rPr>
              <a:t>Difficulty understanding safety and ways to protect themselves</a:t>
            </a:r>
            <a:br>
              <a:rPr lang="en-US" sz="2800" dirty="0">
                <a:latin typeface="+mn-lt"/>
                <a:cs typeface="Arial" panose="020B0604020202020204" pitchFamily="34" charset="0"/>
              </a:rPr>
            </a:br>
            <a:r>
              <a:rPr lang="en-US" sz="2800" dirty="0">
                <a:latin typeface="+mn-lt"/>
                <a:cs typeface="Arial" panose="020B0604020202020204" pitchFamily="34" charset="0"/>
              </a:rPr>
              <a:t>Inability to report victimization or seek help</a:t>
            </a:r>
          </a:p>
        </p:txBody>
      </p:sp>
    </p:spTree>
    <p:custDataLst>
      <p:tags r:id="rId1"/>
    </p:custDataLst>
    <p:extLst>
      <p:ext uri="{BB962C8B-B14F-4D97-AF65-F5344CB8AC3E}">
        <p14:creationId xmlns:p14="http://schemas.microsoft.com/office/powerpoint/2010/main" val="1582211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97880"/>
          </a:xfrm>
        </p:spPr>
        <p:txBody>
          <a:bodyPr anchor="t" anchorCtr="0">
            <a:normAutofit fontScale="90000"/>
          </a:bodyPr>
          <a:lstStyle/>
          <a:p>
            <a:pPr algn="ctr"/>
            <a:r>
              <a:rPr lang="en-US" sz="4400" b="1" dirty="0">
                <a:latin typeface="+mn-lt"/>
                <a:cs typeface="Arial" panose="020B0604020202020204" pitchFamily="34" charset="0"/>
              </a:rPr>
              <a:t>Ethan Saylor </a:t>
            </a:r>
            <a:r>
              <a:rPr lang="en-US" sz="4400" dirty="0">
                <a:latin typeface="+mn-lt"/>
                <a:cs typeface="Arial" panose="020B0604020202020204" pitchFamily="34" charset="0"/>
              </a:rPr>
              <a:t>is someone all Marylanders should know</a:t>
            </a:r>
            <a:br>
              <a:rPr lang="en-US" sz="4400" dirty="0">
                <a:latin typeface="+mn-lt"/>
                <a:cs typeface="Arial" panose="020B0604020202020204" pitchFamily="34" charset="0"/>
              </a:rPr>
            </a:br>
            <a:r>
              <a:rPr lang="en-US" sz="4400" b="1" dirty="0">
                <a:latin typeface="+mn-lt"/>
                <a:cs typeface="Arial" panose="020B0604020202020204" pitchFamily="34" charset="0"/>
              </a:rPr>
              <a:t/>
            </a:r>
            <a:br>
              <a:rPr lang="en-US" sz="44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r>
              <a:rPr lang="en-US" sz="4400" dirty="0">
                <a:latin typeface="+mn-lt"/>
                <a:cs typeface="Arial" panose="020B0604020202020204" pitchFamily="34" charset="0"/>
              </a:rPr>
              <a:t>He is the reason for this training </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pic>
        <p:nvPicPr>
          <p:cNvPr id="3" name="Picture 2" descr="http://bloximages.newyork1.vip.townnews.com/fredericknewspost.com/content/tncms/assets/v3/editorial/8/ee/8eec83d8-ed97-11e2-ad35-001a4bcf6878/51e46d75ad49d.preview-3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524000"/>
            <a:ext cx="2746153" cy="35425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44241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0" y="914400"/>
            <a:ext cx="7391400" cy="4524315"/>
          </a:xfrm>
          <a:prstGeom prst="rect">
            <a:avLst/>
          </a:prstGeom>
        </p:spPr>
        <p:txBody>
          <a:bodyPr wrap="square">
            <a:spAutoFit/>
          </a:bodyPr>
          <a:lstStyle/>
          <a:p>
            <a:pPr algn="ctr"/>
            <a:r>
              <a:rPr lang="en-US" sz="3200" dirty="0"/>
              <a:t>In this video, a man with Down Syndrome is mistaken for someone else who committed a crime. The man does not listen or respond to the officer’s demands. He is then pepper sprayed and hit by the officer.</a:t>
            </a:r>
          </a:p>
          <a:p>
            <a:pPr algn="ctr"/>
            <a:endParaRPr lang="en-US" sz="3200" dirty="0"/>
          </a:p>
          <a:p>
            <a:pPr algn="ctr"/>
            <a:r>
              <a:rPr lang="en-US" sz="3200" dirty="0" smtClean="0">
                <a:hlinkClick r:id="rId4"/>
              </a:rPr>
              <a:t>Video</a:t>
            </a:r>
            <a:endParaRPr lang="en-US" sz="3200" dirty="0"/>
          </a:p>
          <a:p>
            <a:pPr algn="ctr"/>
            <a:endParaRPr lang="en-US" sz="3200" u="sng" dirty="0"/>
          </a:p>
        </p:txBody>
      </p:sp>
    </p:spTree>
    <p:custDataLst>
      <p:tags r:id="rId1"/>
    </p:custDataLst>
    <p:extLst>
      <p:ext uri="{BB962C8B-B14F-4D97-AF65-F5344CB8AC3E}">
        <p14:creationId xmlns:p14="http://schemas.microsoft.com/office/powerpoint/2010/main" val="27689619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500777" y="228600"/>
            <a:ext cx="8229600" cy="3657600"/>
          </a:xfrm>
        </p:spPr>
        <p:txBody>
          <a:bodyPr anchor="t">
            <a:normAutofit fontScale="90000"/>
          </a:bodyPr>
          <a:lstStyle/>
          <a:p>
            <a:pPr algn="ctr"/>
            <a:r>
              <a:rPr lang="en-US" b="1" dirty="0">
                <a:solidFill>
                  <a:schemeClr val="tx1"/>
                </a:solidFill>
                <a:latin typeface="Arial" panose="020B0604020202020204" pitchFamily="34" charset="0"/>
                <a:cs typeface="Arial" panose="020B0604020202020204" pitchFamily="34" charset="0"/>
              </a:rPr>
              <a:t/>
            </a:r>
            <a:br>
              <a:rPr lang="en-US" b="1" dirty="0">
                <a:solidFill>
                  <a:schemeClr val="tx1"/>
                </a:solidFill>
                <a:latin typeface="Arial" panose="020B0604020202020204" pitchFamily="34" charset="0"/>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Law Enforcement and</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People with Intellectual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and/or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Developmental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SECTION 3</a:t>
            </a:r>
            <a:r>
              <a:rPr lang="en-US" sz="4400" dirty="0">
                <a:solidFill>
                  <a:schemeClr val="tx1">
                    <a:lumMod val="75000"/>
                    <a:lumOff val="25000"/>
                  </a:schemeClr>
                </a:solidFill>
                <a:latin typeface="Arial" panose="020B0604020202020204" pitchFamily="34" charset="0"/>
                <a:cs typeface="Arial" panose="020B0604020202020204" pitchFamily="34" charset="0"/>
              </a:rPr>
              <a:t/>
            </a:r>
            <a:br>
              <a:rPr lang="en-US" sz="4400" dirty="0">
                <a:solidFill>
                  <a:schemeClr val="tx1">
                    <a:lumMod val="75000"/>
                    <a:lumOff val="25000"/>
                  </a:schemeClr>
                </a:solidFill>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p>
        </p:txBody>
      </p:sp>
      <p:sp>
        <p:nvSpPr>
          <p:cNvPr id="11" name="TextBox 10"/>
          <p:cNvSpPr txBox="1"/>
          <p:nvPr/>
        </p:nvSpPr>
        <p:spPr>
          <a:xfrm>
            <a:off x="2100977" y="5390346"/>
            <a:ext cx="6629400" cy="954107"/>
          </a:xfrm>
          <a:prstGeom prst="rect">
            <a:avLst/>
          </a:prstGeom>
          <a:solidFill>
            <a:schemeClr val="tx1"/>
          </a:solid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Maryland Department of Disabilities</a:t>
            </a:r>
          </a:p>
          <a:p>
            <a:r>
              <a:rPr lang="en-US" sz="2400" dirty="0">
                <a:solidFill>
                  <a:schemeClr val="bg1"/>
                </a:solidFill>
                <a:latin typeface="Cambria" panose="02040503050406030204" pitchFamily="18" charset="0"/>
              </a:rPr>
              <a:t>Revised Curriculum 2021</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029200"/>
            <a:ext cx="1600200" cy="167640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771" y="245533"/>
            <a:ext cx="1784629" cy="1351138"/>
          </a:xfrm>
          <a:prstGeom prst="rect">
            <a:avLst/>
          </a:prstGeom>
        </p:spPr>
      </p:pic>
    </p:spTree>
    <p:custDataLst>
      <p:tags r:id="rId1"/>
    </p:custDataLst>
    <p:extLst>
      <p:ext uri="{BB962C8B-B14F-4D97-AF65-F5344CB8AC3E}">
        <p14:creationId xmlns:p14="http://schemas.microsoft.com/office/powerpoint/2010/main" val="632147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endParaRPr lang="en-US" dirty="0"/>
          </a:p>
        </p:txBody>
      </p:sp>
      <p:sp>
        <p:nvSpPr>
          <p:cNvPr id="2" name="Title 1"/>
          <p:cNvSpPr>
            <a:spLocks noGrp="1"/>
          </p:cNvSpPr>
          <p:nvPr>
            <p:ph type="title" idx="4294967295"/>
          </p:nvPr>
        </p:nvSpPr>
        <p:spPr>
          <a:xfrm>
            <a:off x="457200" y="381000"/>
            <a:ext cx="8305800" cy="5867400"/>
          </a:xfrm>
        </p:spPr>
        <p:txBody>
          <a:bodyPr anchor="t" anchorCtr="0">
            <a:normAutofit/>
          </a:bodyPr>
          <a:lstStyle/>
          <a:p>
            <a:pPr algn="ct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Law Enforcement Interactions: </a:t>
            </a:r>
            <a:br>
              <a:rPr lang="en-US" sz="4000" b="1" dirty="0">
                <a:latin typeface="+mn-lt"/>
                <a:cs typeface="Arial" panose="020B0604020202020204" pitchFamily="34" charset="0"/>
              </a:rPr>
            </a:br>
            <a:r>
              <a:rPr lang="en-US" sz="4000" b="1" dirty="0">
                <a:latin typeface="+mn-lt"/>
                <a:cs typeface="Arial" panose="020B0604020202020204" pitchFamily="34" charset="0"/>
              </a:rPr>
              <a:t>Effective Response</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1600" dirty="0">
                <a:latin typeface="+mn-lt"/>
                <a:cs typeface="Arial" panose="020B0604020202020204" pitchFamily="34" charset="0"/>
              </a:rPr>
              <a:t>MPCTC Training Objectives </a:t>
            </a:r>
            <a:br>
              <a:rPr lang="en-US" sz="1600" dirty="0">
                <a:latin typeface="+mn-lt"/>
                <a:cs typeface="Arial" panose="020B0604020202020204" pitchFamily="34" charset="0"/>
              </a:rPr>
            </a:br>
            <a:r>
              <a:rPr lang="en-US" sz="1600" dirty="0">
                <a:cs typeface="Arial" panose="020B0604020202020204" pitchFamily="34" charset="0"/>
              </a:rPr>
              <a:t>09.15 Identify the procedures that an officer should/may employ when </a:t>
            </a:r>
            <a:br>
              <a:rPr lang="en-US" sz="1600" dirty="0">
                <a:cs typeface="Arial" panose="020B0604020202020204" pitchFamily="34" charset="0"/>
              </a:rPr>
            </a:br>
            <a:r>
              <a:rPr lang="en-US" sz="1600" dirty="0">
                <a:cs typeface="Arial" panose="020B0604020202020204" pitchFamily="34" charset="0"/>
              </a:rPr>
              <a:t>interacting with an individual with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09.17 Identify the procedures an officer should follow to ensure the </a:t>
            </a:r>
            <a:br>
              <a:rPr lang="en-US" sz="1600" dirty="0">
                <a:cs typeface="Arial" panose="020B0604020202020204" pitchFamily="34" charset="0"/>
              </a:rPr>
            </a:br>
            <a:r>
              <a:rPr lang="en-US" sz="1600" dirty="0">
                <a:cs typeface="Arial" panose="020B0604020202020204" pitchFamily="34" charset="0"/>
              </a:rPr>
              <a:t>safety and calmness of an individual that has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09.18 Demonstrate communication techniques required to effectively </a:t>
            </a:r>
            <a:br>
              <a:rPr lang="en-US" sz="1600" dirty="0">
                <a:cs typeface="Arial" panose="020B0604020202020204" pitchFamily="34" charset="0"/>
              </a:rPr>
            </a:br>
            <a:r>
              <a:rPr lang="en-US" sz="1600" dirty="0">
                <a:cs typeface="Arial" panose="020B0604020202020204" pitchFamily="34" charset="0"/>
              </a:rPr>
              <a:t>interact with a person who has an I/DD</a:t>
            </a:r>
            <a:br>
              <a:rPr lang="en-US" sz="1600" dirty="0">
                <a:cs typeface="Arial" panose="020B0604020202020204" pitchFamily="34" charset="0"/>
              </a:rPr>
            </a:br>
            <a:r>
              <a:rPr lang="en-US" sz="2400" dirty="0">
                <a:cs typeface="Arial" panose="020B0604020202020204" pitchFamily="34" charset="0"/>
              </a:rPr>
              <a:t/>
            </a:r>
            <a:br>
              <a:rPr lang="en-US" sz="2400" dirty="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9783473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dirty="0"/>
          </a:p>
          <a:p>
            <a:endParaRPr lang="en-US" dirty="0"/>
          </a:p>
        </p:txBody>
      </p:sp>
      <p:sp>
        <p:nvSpPr>
          <p:cNvPr id="2" name="Title 1"/>
          <p:cNvSpPr>
            <a:spLocks noGrp="1"/>
          </p:cNvSpPr>
          <p:nvPr>
            <p:ph type="title" idx="4294967295"/>
          </p:nvPr>
        </p:nvSpPr>
        <p:spPr>
          <a:xfrm>
            <a:off x="457200" y="381000"/>
            <a:ext cx="8229600" cy="2377857"/>
          </a:xfrm>
        </p:spPr>
        <p:txBody>
          <a:bodyPr anchor="t" anchorCtr="0">
            <a:normAutofit fontScale="90000"/>
          </a:bodyPr>
          <a:lstStyle/>
          <a:p>
            <a:pPr>
              <a:lnSpc>
                <a:spcPct val="100000"/>
              </a:lnSpc>
            </a:pPr>
            <a:r>
              <a:rPr lang="en-US" sz="4000" b="1" dirty="0">
                <a:latin typeface="+mn-lt"/>
                <a:cs typeface="Arial" panose="020B0604020202020204" pitchFamily="34" charset="0"/>
              </a:rPr>
              <a:t>Interactions with people with developmental disabilities may </a:t>
            </a:r>
            <a:br>
              <a:rPr lang="en-US" sz="4000" b="1" dirty="0">
                <a:latin typeface="+mn-lt"/>
                <a:cs typeface="Arial" panose="020B0604020202020204" pitchFamily="34" charset="0"/>
              </a:rPr>
            </a:br>
            <a:r>
              <a:rPr lang="en-US" sz="4000" b="1" dirty="0">
                <a:latin typeface="+mn-lt"/>
                <a:cs typeface="Arial" panose="020B0604020202020204" pitchFamily="34" charset="0"/>
              </a:rPr>
              <a:t>require more time</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3100" dirty="0">
                <a:latin typeface="+mn-lt"/>
                <a:cs typeface="Arial" panose="020B0604020202020204" pitchFamily="34" charset="0"/>
              </a:rPr>
              <a:t>Developmental disabilities may cause a person to:</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81000" y="3185160"/>
            <a:ext cx="8001000" cy="3108543"/>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react slowly to commands</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wait for a prompt on what to do or say</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struggle to answer questions or describe details</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fail to recognize your police uniform or vehicle, or the seriousness of situation </a:t>
            </a:r>
            <a:r>
              <a:rPr lang="en-US" sz="2800" dirty="0">
                <a:cs typeface="Arial" panose="020B0604020202020204" pitchFamily="34" charset="0"/>
              </a:rPr>
              <a:t/>
            </a:r>
            <a:br>
              <a:rPr lang="en-US" sz="2800" dirty="0">
                <a:cs typeface="Arial" panose="020B0604020202020204" pitchFamily="34" charset="0"/>
              </a:rPr>
            </a:br>
            <a:r>
              <a:rPr lang="en-US" sz="2800" dirty="0">
                <a:cs typeface="Arial" panose="020B0604020202020204" pitchFamily="34" charset="0"/>
              </a:rPr>
              <a:t/>
            </a:r>
            <a:br>
              <a:rPr lang="en-US" sz="2800" dirty="0">
                <a:cs typeface="Arial" panose="020B0604020202020204" pitchFamily="34" charset="0"/>
              </a:rPr>
            </a:br>
            <a:r>
              <a:rPr lang="en-US" sz="2800" dirty="0"/>
              <a:t>	</a:t>
            </a:r>
          </a:p>
        </p:txBody>
      </p:sp>
    </p:spTree>
    <p:custDataLst>
      <p:tags r:id="rId1"/>
    </p:custDataLst>
    <p:extLst>
      <p:ext uri="{BB962C8B-B14F-4D97-AF65-F5344CB8AC3E}">
        <p14:creationId xmlns:p14="http://schemas.microsoft.com/office/powerpoint/2010/main" val="28878389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89467"/>
            <a:ext cx="8229600" cy="5821362"/>
          </a:xfrm>
        </p:spPr>
        <p:txBody>
          <a:bodyPr anchor="t" anchorCtr="0">
            <a:normAutofit/>
          </a:bodyPr>
          <a:lstStyle/>
          <a:p>
            <a:pPr>
              <a:lnSpc>
                <a:spcPct val="100000"/>
              </a:lnSpc>
            </a:pPr>
            <a:r>
              <a:rPr lang="en-US" sz="4000" b="1" dirty="0">
                <a:latin typeface="+mn-lt"/>
                <a:cs typeface="Arial" panose="020B0604020202020204" pitchFamily="34" charset="0"/>
              </a:rPr>
              <a:t>Be Patient</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63415" y="1630888"/>
            <a:ext cx="8001000" cy="3108543"/>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listen attentively</a:t>
            </a:r>
          </a:p>
          <a:p>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wait for the person to finish talking, typing, formulating thoughts and words</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provide a verbal, visual, or physical prompt if necessary</a:t>
            </a:r>
          </a:p>
        </p:txBody>
      </p:sp>
    </p:spTree>
    <p:custDataLst>
      <p:tags r:id="rId1"/>
    </p:custDataLst>
    <p:extLst>
      <p:ext uri="{BB962C8B-B14F-4D97-AF65-F5344CB8AC3E}">
        <p14:creationId xmlns:p14="http://schemas.microsoft.com/office/powerpoint/2010/main" val="18155702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31800" y="381000"/>
            <a:ext cx="8229600" cy="5821362"/>
          </a:xfrm>
        </p:spPr>
        <p:txBody>
          <a:bodyPr anchor="t" anchorCtr="0">
            <a:normAutofit/>
          </a:bodyPr>
          <a:lstStyle/>
          <a:p>
            <a:pPr>
              <a:lnSpc>
                <a:spcPct val="100000"/>
              </a:lnSpc>
            </a:pPr>
            <a:r>
              <a:rPr lang="en-US" sz="4000" b="1" dirty="0">
                <a:latin typeface="+mn-lt"/>
                <a:cs typeface="Arial" panose="020B0604020202020204" pitchFamily="34" charset="0"/>
              </a:rPr>
              <a:t>Keep in mind YOUR part in the communication exchange</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81000" y="2057400"/>
            <a:ext cx="8001000" cy="3539430"/>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speak calmly</a:t>
            </a:r>
          </a:p>
          <a:p>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repeat short, direct phrases  </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use non-threatening body language and avoid abrupt movements or actions</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keep your hands at sides and visible when possible</a:t>
            </a:r>
          </a:p>
        </p:txBody>
      </p:sp>
    </p:spTree>
    <p:custDataLst>
      <p:tags r:id="rId1"/>
    </p:custDataLst>
    <p:extLst>
      <p:ext uri="{BB962C8B-B14F-4D97-AF65-F5344CB8AC3E}">
        <p14:creationId xmlns:p14="http://schemas.microsoft.com/office/powerpoint/2010/main" val="2705244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81000"/>
            <a:ext cx="8229600" cy="5821362"/>
          </a:xfrm>
        </p:spPr>
        <p:txBody>
          <a:bodyPr anchor="t" anchorCtr="0">
            <a:normAutofit/>
          </a:bodyPr>
          <a:lstStyle/>
          <a:p>
            <a:pPr>
              <a:lnSpc>
                <a:spcPct val="100000"/>
              </a:lnSpc>
            </a:pPr>
            <a:r>
              <a:rPr lang="en-US" sz="4000" b="1" dirty="0">
                <a:latin typeface="+mn-lt"/>
                <a:cs typeface="Arial" panose="020B0604020202020204" pitchFamily="34" charset="0"/>
              </a:rPr>
              <a:t>Understand the importance of the person’s routine</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81000" y="2057400"/>
            <a:ext cx="8001000" cy="4401205"/>
          </a:xfrm>
          <a:prstGeom prst="rect">
            <a:avLst/>
          </a:prstGeom>
        </p:spPr>
        <p:txBody>
          <a:bodyPr wrap="square">
            <a:spAutoFit/>
          </a:bodyPr>
          <a:lstStyle/>
          <a:p>
            <a:r>
              <a:rPr lang="en-US" sz="2800" dirty="0">
                <a:solidFill>
                  <a:schemeClr val="tx1">
                    <a:lumMod val="75000"/>
                    <a:lumOff val="25000"/>
                  </a:schemeClr>
                </a:solidFill>
                <a:cs typeface="Arial" panose="020B0604020202020204" pitchFamily="34" charset="0"/>
              </a:rPr>
              <a:t>Developmental disabilities may influence a person’s need for routine or sameness</a:t>
            </a:r>
          </a:p>
          <a:p>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allow the person to maintain routine if possible</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determine if change is absolutely necessary</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use “first . . . , then . . .” statements to prepare for change or explain events</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10243276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400176"/>
            <a:ext cx="8229600" cy="5821362"/>
          </a:xfrm>
        </p:spPr>
        <p:txBody>
          <a:bodyPr anchor="t" anchorCtr="0">
            <a:normAutofit/>
          </a:bodyPr>
          <a:lstStyle/>
          <a:p>
            <a:pPr>
              <a:lnSpc>
                <a:spcPct val="100000"/>
              </a:lnSpc>
            </a:pPr>
            <a:r>
              <a:rPr lang="en-US" sz="4000" b="1" dirty="0">
                <a:latin typeface="+mn-lt"/>
              </a:rPr>
              <a:t>Recognize fear -- we all react with a fight, flight, or freeze response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98585" y="1828800"/>
            <a:ext cx="8001000" cy="4401205"/>
          </a:xfrm>
          <a:prstGeom prst="rect">
            <a:avLst/>
          </a:prstGeom>
        </p:spPr>
        <p:txBody>
          <a:bodyPr wrap="square">
            <a:spAutoFit/>
          </a:bodyPr>
          <a:lstStyle/>
          <a:p>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instill calm – offer reassurance</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maintain a safe distance—for the person, yourself, and bystanders</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avoid crowding</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19610657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95300" y="381000"/>
            <a:ext cx="8229600" cy="5821362"/>
          </a:xfrm>
        </p:spPr>
        <p:txBody>
          <a:bodyPr anchor="t" anchorCtr="0">
            <a:normAutofit/>
          </a:bodyPr>
          <a:lstStyle/>
          <a:p>
            <a:pPr>
              <a:lnSpc>
                <a:spcPct val="100000"/>
              </a:lnSpc>
            </a:pPr>
            <a:r>
              <a:rPr lang="en-US" sz="4000" b="1" dirty="0">
                <a:latin typeface="+mn-lt"/>
              </a:rPr>
              <a:t>Reduce sources of overstimulation, if possible</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98585" y="1905000"/>
            <a:ext cx="8001000" cy="3970318"/>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turn off sirens and flashing lights</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ask others to move away, or move the person to quieter surroundings</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keep canines in the law enforcement vehicle</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16113859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55600"/>
            <a:ext cx="8229600" cy="5821362"/>
          </a:xfrm>
        </p:spPr>
        <p:txBody>
          <a:bodyPr anchor="t" anchorCtr="0">
            <a:normAutofit/>
          </a:bodyPr>
          <a:lstStyle/>
          <a:p>
            <a:pPr>
              <a:lnSpc>
                <a:spcPct val="100000"/>
              </a:lnSpc>
            </a:pPr>
            <a:r>
              <a:rPr lang="en-US" sz="4000" b="1" dirty="0">
                <a:latin typeface="+mn-lt"/>
              </a:rPr>
              <a:t>Communicate effectively</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81000" y="1143000"/>
            <a:ext cx="8001000" cy="6124754"/>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establish rapport—let the person know you are there to help and protect</a:t>
            </a:r>
          </a:p>
          <a:p>
            <a:pPr marL="457200" indent="-457200">
              <a:lnSpc>
                <a:spcPct val="150000"/>
              </a:lnSpc>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use your name rather than your title</a:t>
            </a:r>
          </a:p>
          <a:p>
            <a:pPr marL="457200" indent="-457200">
              <a:lnSpc>
                <a:spcPct val="150000"/>
              </a:lnSpc>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learn and use the person’s name</a:t>
            </a:r>
          </a:p>
          <a:p>
            <a:pPr marL="457200" indent="-457200">
              <a:lnSpc>
                <a:spcPct val="150000"/>
              </a:lnSpc>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keep commands and comments short</a:t>
            </a:r>
          </a:p>
          <a:p>
            <a:pPr marL="457200" indent="-457200">
              <a:lnSpc>
                <a:spcPct val="150000"/>
              </a:lnSpc>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say it and show it</a:t>
            </a:r>
          </a:p>
          <a:p>
            <a:pPr marL="457200" indent="-457200">
              <a:lnSpc>
                <a:spcPct val="150000"/>
              </a:lnSpc>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check for understanding </a:t>
            </a:r>
          </a:p>
          <a:p>
            <a:pPr marL="457200" indent="-457200">
              <a:lnSpc>
                <a:spcPct val="150000"/>
              </a:lnSpc>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explain your actions in advance</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773154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ctr" anchorCtr="0">
            <a:normAutofit/>
          </a:bodyPr>
          <a:lstStyle/>
          <a:p>
            <a:pPr algn="ctr"/>
            <a:r>
              <a:rPr lang="en-US" sz="6600" dirty="0" smtClean="0">
                <a:latin typeface="Arial" panose="020B0604020202020204" pitchFamily="34" charset="0"/>
                <a:cs typeface="Arial" panose="020B0604020202020204" pitchFamily="34" charset="0"/>
                <a:hlinkClick r:id="rId4"/>
              </a:rPr>
              <a:t>Patti Saylor Video</a:t>
            </a: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563559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15517" y="381000"/>
            <a:ext cx="8229600" cy="5821362"/>
          </a:xfrm>
        </p:spPr>
        <p:txBody>
          <a:bodyPr anchor="t" anchorCtr="0">
            <a:normAutofit/>
          </a:bodyPr>
          <a:lstStyle/>
          <a:p>
            <a:pPr>
              <a:lnSpc>
                <a:spcPct val="100000"/>
              </a:lnSpc>
            </a:pPr>
            <a:r>
              <a:rPr lang="en-US" sz="4000" b="1" dirty="0">
                <a:latin typeface="+mn-lt"/>
              </a:rPr>
              <a:t>Be aware of different forms of communication</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51692" y="1828800"/>
            <a:ext cx="8001000" cy="2677656"/>
          </a:xfrm>
          <a:prstGeom prst="rect">
            <a:avLst/>
          </a:prstGeom>
        </p:spPr>
        <p:txBody>
          <a:bodyPr wrap="square">
            <a:spAutoFit/>
          </a:bodyPr>
          <a:lstStyle/>
          <a:p>
            <a:r>
              <a:rPr lang="en-US" sz="2800" dirty="0">
                <a:solidFill>
                  <a:schemeClr val="tx1">
                    <a:lumMod val="75000"/>
                    <a:lumOff val="25000"/>
                  </a:schemeClr>
                </a:solidFill>
                <a:cs typeface="Arial" panose="020B0604020202020204" pitchFamily="34" charset="0"/>
              </a:rPr>
              <a:t>Some people may use speech, while others may use gestures or sign language. Some may type to communicate or may carry a book of universal communication icons. </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4150493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81000"/>
            <a:ext cx="8229600" cy="5821362"/>
          </a:xfrm>
        </p:spPr>
        <p:txBody>
          <a:bodyPr anchor="t" anchorCtr="0">
            <a:normAutofit/>
          </a:bodyPr>
          <a:lstStyle/>
          <a:p>
            <a:pPr>
              <a:lnSpc>
                <a:spcPct val="100000"/>
              </a:lnSpc>
            </a:pPr>
            <a:r>
              <a:rPr lang="en-US" sz="4000" b="1" dirty="0">
                <a:latin typeface="+mn-lt"/>
              </a:rPr>
              <a:t>Check for understanding</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81000" y="1447800"/>
            <a:ext cx="8001000" cy="4401205"/>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ask the person to repeat each phrase in his own words:  “can you tell me or show me what I just said?”</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try showing the person what you would like them to do while you are saying it </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18477828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81000"/>
            <a:ext cx="8229600" cy="5821362"/>
          </a:xfrm>
        </p:spPr>
        <p:txBody>
          <a:bodyPr anchor="t" anchorCtr="0">
            <a:normAutofit/>
          </a:bodyPr>
          <a:lstStyle/>
          <a:p>
            <a:pPr>
              <a:lnSpc>
                <a:spcPct val="100000"/>
              </a:lnSpc>
            </a:pPr>
            <a:r>
              <a:rPr lang="en-US" sz="4000" b="1" dirty="0">
                <a:latin typeface="+mn-lt"/>
              </a:rPr>
              <a:t>Do not interpret odd behavior as belligerent or aggressive</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51692" y="1371600"/>
            <a:ext cx="8001000" cy="4739759"/>
          </a:xfrm>
          <a:prstGeom prst="rect">
            <a:avLst/>
          </a:prstGeom>
        </p:spPr>
        <p:txBody>
          <a:bodyPr wrap="square">
            <a:spAutoFit/>
          </a:bodyPr>
          <a:lstStyle/>
          <a:p>
            <a:endParaRPr lang="en-US" sz="2800" dirty="0">
              <a:solidFill>
                <a:schemeClr val="tx1">
                  <a:lumMod val="75000"/>
                  <a:lumOff val="25000"/>
                </a:schemeClr>
              </a:solidFill>
              <a:cs typeface="Arial" panose="020B0604020202020204" pitchFamily="34" charset="0"/>
            </a:endParaRPr>
          </a:p>
          <a:p>
            <a:r>
              <a:rPr lang="en-US" sz="2800" dirty="0">
                <a:solidFill>
                  <a:schemeClr val="tx1">
                    <a:lumMod val="75000"/>
                    <a:lumOff val="25000"/>
                  </a:schemeClr>
                </a:solidFill>
                <a:cs typeface="Arial" panose="020B0604020202020204" pitchFamily="34" charset="0"/>
              </a:rPr>
              <a:t>In a tense or unfamiliar situation, some people with intellectual or developmental disabilities might shut down and close off unwelcome stimuli (e.g., cover ears or eyes, lie down, shake or rock, repeat phrases in a robotic way, repeat questions, sing, hum, make noises). This behavior is a protective mechanism for dealing with a troubling or frightening situation. </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r>
              <a:rPr lang="en-US" sz="1100" dirty="0"/>
              <a:t>IACP Law Enforcement Policy Center, </a:t>
            </a:r>
            <a:r>
              <a:rPr lang="en-US" sz="1100" i="1" dirty="0"/>
              <a:t>Interactions with Individuals with Intellectual and Developmental Disabilities</a:t>
            </a:r>
            <a:r>
              <a:rPr lang="en-US" sz="1100" dirty="0"/>
              <a:t>, Model Policy, Concepts and Issues Paper, and Need to Know</a:t>
            </a:r>
            <a:r>
              <a:rPr lang="en-US" sz="1100" i="1" dirty="0"/>
              <a:t> </a:t>
            </a:r>
            <a:r>
              <a:rPr lang="en-US" sz="1100" dirty="0"/>
              <a:t>brochure (August 2017).</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38320318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81000"/>
            <a:ext cx="8229600" cy="5821362"/>
          </a:xfrm>
        </p:spPr>
        <p:txBody>
          <a:bodyPr anchor="t" anchorCtr="0">
            <a:normAutofit/>
          </a:bodyPr>
          <a:lstStyle/>
          <a:p>
            <a:pPr>
              <a:lnSpc>
                <a:spcPct val="100000"/>
              </a:lnSpc>
            </a:pPr>
            <a:r>
              <a:rPr lang="en-US" sz="4000" b="1" dirty="0">
                <a:latin typeface="+mn-lt"/>
              </a:rPr>
              <a:t>Use all available resources</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51692" y="1371600"/>
            <a:ext cx="8001000" cy="5693866"/>
          </a:xfrm>
          <a:prstGeom prst="rect">
            <a:avLst/>
          </a:prstGeom>
        </p:spPr>
        <p:txBody>
          <a:bodyPr wrap="square">
            <a:spAutoFit/>
          </a:bodyPr>
          <a:lstStyle/>
          <a:p>
            <a:r>
              <a:rPr lang="en-US" sz="2800" b="1" dirty="0">
                <a:solidFill>
                  <a:schemeClr val="tx1">
                    <a:lumMod val="75000"/>
                    <a:lumOff val="25000"/>
                  </a:schemeClr>
                </a:solidFill>
                <a:cs typeface="Arial" panose="020B0604020202020204" pitchFamily="34" charset="0"/>
              </a:rPr>
              <a:t>Speak to the person with disabilities first and as frequently as possible.</a:t>
            </a:r>
          </a:p>
          <a:p>
            <a:endParaRPr lang="en-US" sz="2800" dirty="0">
              <a:solidFill>
                <a:schemeClr val="tx1">
                  <a:lumMod val="75000"/>
                  <a:lumOff val="25000"/>
                </a:schemeClr>
              </a:solidFill>
              <a:cs typeface="Arial" panose="020B0604020202020204" pitchFamily="34" charset="0"/>
            </a:endParaRPr>
          </a:p>
          <a:p>
            <a:r>
              <a:rPr lang="en-US" sz="2800" dirty="0">
                <a:solidFill>
                  <a:schemeClr val="tx1">
                    <a:lumMod val="75000"/>
                    <a:lumOff val="25000"/>
                  </a:schemeClr>
                </a:solidFill>
                <a:cs typeface="Arial" panose="020B0604020202020204" pitchFamily="34" charset="0"/>
              </a:rPr>
              <a:t>What if you need additional support?</a:t>
            </a:r>
          </a:p>
          <a:p>
            <a:endParaRPr lang="en-US" sz="2800" dirty="0">
              <a:solidFill>
                <a:schemeClr val="tx1">
                  <a:lumMod val="75000"/>
                  <a:lumOff val="25000"/>
                </a:schemeClr>
              </a:solidFill>
              <a:cs typeface="Arial" panose="020B0604020202020204" pitchFamily="34" charset="0"/>
            </a:endParaRPr>
          </a:p>
          <a:p>
            <a:r>
              <a:rPr lang="en-US" sz="2800" dirty="0">
                <a:solidFill>
                  <a:schemeClr val="tx1">
                    <a:lumMod val="75000"/>
                    <a:lumOff val="25000"/>
                  </a:schemeClr>
                </a:solidFill>
                <a:cs typeface="Arial" panose="020B0604020202020204" pitchFamily="34" charset="0"/>
              </a:rPr>
              <a:t>People with developmental disabilities may have a support person with them—a family member, friend, or perhaps direct support staff. </a:t>
            </a:r>
          </a:p>
          <a:p>
            <a:endParaRPr lang="en-US" sz="2800" b="1" dirty="0">
              <a:solidFill>
                <a:schemeClr val="tx1">
                  <a:lumMod val="75000"/>
                  <a:lumOff val="25000"/>
                </a:schemeClr>
              </a:solidFill>
              <a:cs typeface="Arial" panose="020B0604020202020204" pitchFamily="34" charset="0"/>
            </a:endParaRPr>
          </a:p>
          <a:p>
            <a:r>
              <a:rPr lang="en-US" sz="2800" b="1" dirty="0">
                <a:solidFill>
                  <a:schemeClr val="tx1">
                    <a:lumMod val="75000"/>
                    <a:lumOff val="25000"/>
                  </a:schemeClr>
                </a:solidFill>
                <a:cs typeface="Arial" panose="020B0604020202020204" pitchFamily="34" charset="0"/>
              </a:rPr>
              <a:t>Allow support person to assist if necessary.</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34636393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81000"/>
            <a:ext cx="8229600" cy="5821362"/>
          </a:xfrm>
        </p:spPr>
        <p:txBody>
          <a:bodyPr anchor="t" anchorCtr="0">
            <a:normAutofit/>
          </a:bodyPr>
          <a:lstStyle/>
          <a:p>
            <a:pPr>
              <a:lnSpc>
                <a:spcPct val="100000"/>
              </a:lnSpc>
            </a:pPr>
            <a:r>
              <a:rPr lang="en-US" sz="4000" b="1" dirty="0">
                <a:latin typeface="+mn-lt"/>
              </a:rPr>
              <a:t>Use all available resources</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51692" y="1371600"/>
            <a:ext cx="8001000" cy="4401205"/>
          </a:xfrm>
          <a:prstGeom prst="rect">
            <a:avLst/>
          </a:prstGeom>
        </p:spPr>
        <p:txBody>
          <a:bodyPr wrap="square">
            <a:spAutoFit/>
          </a:bodyPr>
          <a:lstStyle/>
          <a:p>
            <a:r>
              <a:rPr lang="en-US" sz="2800" dirty="0">
                <a:solidFill>
                  <a:schemeClr val="tx1">
                    <a:lumMod val="75000"/>
                    <a:lumOff val="25000"/>
                  </a:schemeClr>
                </a:solidFill>
                <a:cs typeface="Arial" panose="020B0604020202020204" pitchFamily="34" charset="0"/>
              </a:rPr>
              <a:t>Look for medical alert bracelets or necklaces.</a:t>
            </a:r>
          </a:p>
          <a:p>
            <a:endParaRPr lang="en-US" sz="2800" dirty="0">
              <a:solidFill>
                <a:schemeClr val="tx1">
                  <a:lumMod val="75000"/>
                  <a:lumOff val="25000"/>
                </a:schemeClr>
              </a:solidFill>
              <a:cs typeface="Arial" panose="020B0604020202020204" pitchFamily="34" charset="0"/>
            </a:endParaRPr>
          </a:p>
          <a:p>
            <a:r>
              <a:rPr lang="en-US" sz="2800" dirty="0">
                <a:solidFill>
                  <a:schemeClr val="tx1">
                    <a:lumMod val="75000"/>
                    <a:lumOff val="25000"/>
                  </a:schemeClr>
                </a:solidFill>
                <a:cs typeface="Arial" panose="020B0604020202020204" pitchFamily="34" charset="0"/>
              </a:rPr>
              <a:t>Look for medical identification tags on clothing, shoelaces, or belts. </a:t>
            </a:r>
          </a:p>
          <a:p>
            <a:endParaRPr lang="en-US" sz="2800" dirty="0">
              <a:solidFill>
                <a:schemeClr val="tx1">
                  <a:lumMod val="75000"/>
                  <a:lumOff val="25000"/>
                </a:schemeClr>
              </a:solidFill>
              <a:cs typeface="Arial" panose="020B0604020202020204" pitchFamily="34" charset="0"/>
            </a:endParaRPr>
          </a:p>
          <a:p>
            <a:r>
              <a:rPr lang="en-US" sz="2800" dirty="0">
                <a:solidFill>
                  <a:schemeClr val="tx1">
                    <a:lumMod val="75000"/>
                    <a:lumOff val="25000"/>
                  </a:schemeClr>
                </a:solidFill>
                <a:cs typeface="Arial" panose="020B0604020202020204" pitchFamily="34" charset="0"/>
              </a:rPr>
              <a:t>Check 911-Address-Flagging database if available in your district.</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21065472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14412" y="533400"/>
            <a:ext cx="7391400" cy="5509200"/>
          </a:xfrm>
          <a:prstGeom prst="rect">
            <a:avLst/>
          </a:prstGeom>
        </p:spPr>
        <p:txBody>
          <a:bodyPr wrap="square">
            <a:spAutoFit/>
          </a:bodyPr>
          <a:lstStyle/>
          <a:p>
            <a:pPr algn="ctr">
              <a:defRPr/>
            </a:pPr>
            <a:r>
              <a:rPr lang="en-US" sz="3200" dirty="0"/>
              <a:t>POLICE SHOOTING CAUGHT ON CAMERA: 47 year old therapist gunned down</a:t>
            </a:r>
          </a:p>
          <a:p>
            <a:pPr algn="ctr"/>
            <a:endParaRPr lang="en-US" sz="3200" dirty="0"/>
          </a:p>
          <a:p>
            <a:pPr algn="ctr"/>
            <a:r>
              <a:rPr lang="en-US" sz="3200" dirty="0"/>
              <a:t>In the incident you are about to see, an officer completely disregards a caregiver’s support. </a:t>
            </a:r>
          </a:p>
          <a:p>
            <a:pPr algn="ctr"/>
            <a:endParaRPr lang="en-US" sz="3200" dirty="0"/>
          </a:p>
          <a:p>
            <a:pPr algn="ctr"/>
            <a:r>
              <a:rPr lang="en-US" sz="3200" dirty="0"/>
              <a:t>ABC News   </a:t>
            </a:r>
          </a:p>
          <a:p>
            <a:pPr algn="ctr"/>
            <a:endParaRPr lang="en-US" sz="3200" dirty="0"/>
          </a:p>
          <a:p>
            <a:pPr algn="ctr"/>
            <a:r>
              <a:rPr lang="en-US" sz="3200" dirty="0" smtClean="0">
                <a:hlinkClick r:id="rId4"/>
              </a:rPr>
              <a:t>Video</a:t>
            </a:r>
            <a:endParaRPr lang="en-US" sz="3200" dirty="0"/>
          </a:p>
          <a:p>
            <a:pPr algn="ctr"/>
            <a:endParaRPr lang="en-US" sz="3200" dirty="0"/>
          </a:p>
        </p:txBody>
      </p:sp>
    </p:spTree>
    <p:custDataLst>
      <p:tags r:id="rId1"/>
    </p:custDataLst>
    <p:extLst>
      <p:ext uri="{BB962C8B-B14F-4D97-AF65-F5344CB8AC3E}">
        <p14:creationId xmlns:p14="http://schemas.microsoft.com/office/powerpoint/2010/main" val="12837417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457200" y="381000"/>
            <a:ext cx="8229600" cy="5821362"/>
          </a:xfrm>
        </p:spPr>
        <p:txBody>
          <a:bodyPr anchor="t" anchorCtr="0">
            <a:normAutofit/>
          </a:bodyPr>
          <a:lstStyle/>
          <a:p>
            <a:pPr>
              <a:lnSpc>
                <a:spcPct val="100000"/>
              </a:lnSpc>
            </a:pPr>
            <a:r>
              <a:rPr lang="en-US" sz="4000" b="1" dirty="0">
                <a:latin typeface="+mn-lt"/>
              </a:rPr>
              <a:t>Avoid leading questions</a:t>
            </a:r>
            <a:br>
              <a:rPr lang="en-US" sz="4000" b="1" dirty="0">
                <a:latin typeface="+mn-lt"/>
              </a:rPr>
            </a:br>
            <a:r>
              <a:rPr lang="en-US" sz="4000" b="1" dirty="0">
                <a:latin typeface="+mn-lt"/>
              </a:rPr>
              <a:t> </a:t>
            </a:r>
            <a:br>
              <a:rPr lang="en-US" sz="4000" b="1" dirty="0">
                <a:latin typeface="+mn-lt"/>
              </a:rPr>
            </a:br>
            <a:r>
              <a:rPr lang="en-US" sz="4000" b="1" dirty="0">
                <a:latin typeface="+mn-lt"/>
              </a:rPr>
              <a:t/>
            </a:r>
            <a:br>
              <a:rPr lang="en-US" sz="4000" b="1" dirty="0">
                <a:latin typeface="+mn-lt"/>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endParaRPr lang="en-US" sz="4000" b="1" dirty="0">
              <a:latin typeface="+mn-lt"/>
              <a:cs typeface="Arial" panose="020B0604020202020204" pitchFamily="34" charset="0"/>
            </a:endParaRPr>
          </a:p>
        </p:txBody>
      </p:sp>
      <p:sp>
        <p:nvSpPr>
          <p:cNvPr id="3" name="Rectangle 2"/>
          <p:cNvSpPr/>
          <p:nvPr/>
        </p:nvSpPr>
        <p:spPr>
          <a:xfrm>
            <a:off x="381000" y="1143000"/>
            <a:ext cx="8001000" cy="6201698"/>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use simple and straightforward questions</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avoid yes or no questions, as the individual might simply choose either yes or no rather than provide factual information</a:t>
            </a:r>
          </a:p>
          <a:p>
            <a:pPr marL="457200" indent="-457200">
              <a:buFont typeface="Arial" panose="020B0604020202020204" pitchFamily="34" charset="0"/>
              <a:buChar char="•"/>
            </a:pPr>
            <a:r>
              <a:rPr lang="en-US" sz="2800" dirty="0">
                <a:solidFill>
                  <a:schemeClr val="tx1">
                    <a:lumMod val="75000"/>
                    <a:lumOff val="25000"/>
                  </a:schemeClr>
                </a:solidFill>
                <a:cs typeface="Arial" panose="020B0604020202020204" pitchFamily="34" charset="0"/>
              </a:rPr>
              <a:t>do not suggest answers, attempt to complete the person’s thoughts if they are slow to respond, or pose hypothetical conclusions—people with intellectual and developmental disabilities can be more easily manipulated and might be highly suggestible</a:t>
            </a:r>
          </a:p>
          <a:p>
            <a:pPr marL="457200" indent="-457200">
              <a:buFont typeface="Arial" panose="020B0604020202020204" pitchFamily="34" charset="0"/>
              <a:buChar char="•"/>
            </a:pPr>
            <a:endParaRPr lang="en-US" sz="1100" dirty="0">
              <a:solidFill>
                <a:schemeClr val="tx1">
                  <a:lumMod val="75000"/>
                  <a:lumOff val="25000"/>
                </a:schemeClr>
              </a:solidFill>
              <a:cs typeface="Arial" panose="020B0604020202020204" pitchFamily="34" charset="0"/>
            </a:endParaRPr>
          </a:p>
          <a:p>
            <a:r>
              <a:rPr lang="en-US" sz="1100" dirty="0"/>
              <a:t>IACP Law Enforcement Policy Center, </a:t>
            </a:r>
            <a:r>
              <a:rPr lang="en-US" sz="1100" i="1" dirty="0"/>
              <a:t>Interactions with Individuals with Intellectual and Developmental Disabilities</a:t>
            </a:r>
            <a:r>
              <a:rPr lang="en-US" sz="1100" dirty="0"/>
              <a:t>, Model Policy, Concepts and Issues Paper, and Need to Know</a:t>
            </a:r>
            <a:r>
              <a:rPr lang="en-US" sz="1100" i="1" dirty="0"/>
              <a:t> </a:t>
            </a:r>
            <a:r>
              <a:rPr lang="en-US" sz="1100" dirty="0"/>
              <a:t>brochure (August 2017).</a:t>
            </a: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a:p>
            <a:pPr marL="457200" indent="-457200">
              <a:buFont typeface="Arial" panose="020B0604020202020204" pitchFamily="34" charset="0"/>
              <a:buChar char="•"/>
            </a:pPr>
            <a:endParaRPr lang="en-US" sz="2800" dirty="0">
              <a:solidFill>
                <a:schemeClr val="tx1">
                  <a:lumMod val="75000"/>
                  <a:lumOff val="25000"/>
                </a:schemeClr>
              </a:solidFill>
              <a:cs typeface="Arial" panose="020B0604020202020204" pitchFamily="34" charset="0"/>
            </a:endParaRPr>
          </a:p>
        </p:txBody>
      </p:sp>
    </p:spTree>
    <p:custDataLst>
      <p:tags r:id="rId1"/>
    </p:custDataLst>
    <p:extLst>
      <p:ext uri="{BB962C8B-B14F-4D97-AF65-F5344CB8AC3E}">
        <p14:creationId xmlns:p14="http://schemas.microsoft.com/office/powerpoint/2010/main" val="653160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500777" y="228600"/>
            <a:ext cx="8229600" cy="3657600"/>
          </a:xfrm>
        </p:spPr>
        <p:txBody>
          <a:bodyPr anchor="t">
            <a:normAutofit fontScale="90000"/>
          </a:bodyPr>
          <a:lstStyle/>
          <a:p>
            <a:pPr algn="ctr"/>
            <a:r>
              <a:rPr lang="en-US" b="1" dirty="0">
                <a:solidFill>
                  <a:schemeClr val="tx1"/>
                </a:solidFill>
                <a:latin typeface="Arial" panose="020B0604020202020204" pitchFamily="34" charset="0"/>
                <a:cs typeface="Arial" panose="020B0604020202020204" pitchFamily="34" charset="0"/>
              </a:rPr>
              <a:t/>
            </a:r>
            <a:br>
              <a:rPr lang="en-US" b="1" dirty="0">
                <a:solidFill>
                  <a:schemeClr val="tx1"/>
                </a:solidFill>
                <a:latin typeface="Arial" panose="020B0604020202020204" pitchFamily="34" charset="0"/>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Law Enforcement and</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People with Intellectual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and/or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Developmental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SECTION 4</a:t>
            </a:r>
            <a:r>
              <a:rPr lang="en-US" sz="4400" dirty="0">
                <a:solidFill>
                  <a:schemeClr val="tx1">
                    <a:lumMod val="75000"/>
                    <a:lumOff val="25000"/>
                  </a:schemeClr>
                </a:solidFill>
                <a:latin typeface="Arial" panose="020B0604020202020204" pitchFamily="34" charset="0"/>
                <a:cs typeface="Arial" panose="020B0604020202020204" pitchFamily="34" charset="0"/>
              </a:rPr>
              <a:t/>
            </a:r>
            <a:br>
              <a:rPr lang="en-US" sz="4400" dirty="0">
                <a:solidFill>
                  <a:schemeClr val="tx1">
                    <a:lumMod val="75000"/>
                    <a:lumOff val="25000"/>
                  </a:schemeClr>
                </a:solidFill>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p>
        </p:txBody>
      </p:sp>
      <p:sp>
        <p:nvSpPr>
          <p:cNvPr id="11" name="TextBox 10"/>
          <p:cNvSpPr txBox="1"/>
          <p:nvPr/>
        </p:nvSpPr>
        <p:spPr>
          <a:xfrm>
            <a:off x="2100977" y="5390346"/>
            <a:ext cx="6629400" cy="954107"/>
          </a:xfrm>
          <a:prstGeom prst="rect">
            <a:avLst/>
          </a:prstGeom>
          <a:solidFill>
            <a:schemeClr val="tx1"/>
          </a:solid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Maryland Department of Disabilities</a:t>
            </a:r>
          </a:p>
          <a:p>
            <a:r>
              <a:rPr lang="en-US" sz="2400" dirty="0">
                <a:solidFill>
                  <a:schemeClr val="bg1"/>
                </a:solidFill>
                <a:latin typeface="Cambria" panose="02040503050406030204" pitchFamily="18" charset="0"/>
              </a:rPr>
              <a:t>Revised Curriculum 2021</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029200"/>
            <a:ext cx="1600200" cy="167640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771" y="245533"/>
            <a:ext cx="1784629" cy="1351138"/>
          </a:xfrm>
          <a:prstGeom prst="rect">
            <a:avLst/>
          </a:prstGeom>
        </p:spPr>
      </p:pic>
    </p:spTree>
    <p:custDataLst>
      <p:tags r:id="rId1"/>
    </p:custDataLst>
    <p:extLst>
      <p:ext uri="{BB962C8B-B14F-4D97-AF65-F5344CB8AC3E}">
        <p14:creationId xmlns:p14="http://schemas.microsoft.com/office/powerpoint/2010/main" val="37664688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28600"/>
            <a:ext cx="8229600" cy="5897562"/>
          </a:xfrm>
        </p:spPr>
        <p:txBody>
          <a:bodyPr anchor="t" anchorCtr="0">
            <a:normAutofit/>
          </a:bodyPr>
          <a:lstStyle/>
          <a:p>
            <a:pPr algn="ct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Crisis and De-escalation</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1600" dirty="0">
                <a:cs typeface="Arial" panose="020B0604020202020204" pitchFamily="34" charset="0"/>
              </a:rPr>
              <a:t>MPCTC Training Objectives </a:t>
            </a:r>
            <a:br>
              <a:rPr lang="en-US" sz="1600" dirty="0">
                <a:cs typeface="Arial" panose="020B0604020202020204" pitchFamily="34" charset="0"/>
              </a:rPr>
            </a:br>
            <a:r>
              <a:rPr lang="en-US" sz="1600" dirty="0">
                <a:cs typeface="Arial" panose="020B0604020202020204" pitchFamily="34" charset="0"/>
              </a:rPr>
              <a:t>09.15 Identify the procedures that an officer should/may employ when </a:t>
            </a:r>
            <a:br>
              <a:rPr lang="en-US" sz="1600" dirty="0">
                <a:cs typeface="Arial" panose="020B0604020202020204" pitchFamily="34" charset="0"/>
              </a:rPr>
            </a:br>
            <a:r>
              <a:rPr lang="en-US" sz="1600" dirty="0">
                <a:cs typeface="Arial" panose="020B0604020202020204" pitchFamily="34" charset="0"/>
              </a:rPr>
              <a:t>interacting with an individual with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09.17 Identify the procedures an officer should follow to ensure the </a:t>
            </a:r>
            <a:br>
              <a:rPr lang="en-US" sz="1600" dirty="0">
                <a:cs typeface="Arial" panose="020B0604020202020204" pitchFamily="34" charset="0"/>
              </a:rPr>
            </a:br>
            <a:r>
              <a:rPr lang="en-US" sz="1600" dirty="0">
                <a:cs typeface="Arial" panose="020B0604020202020204" pitchFamily="34" charset="0"/>
              </a:rPr>
              <a:t>safety and calmness of an individual that has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09.18 Demonstrate communication techniques required to effectively </a:t>
            </a:r>
            <a:br>
              <a:rPr lang="en-US" sz="1600" dirty="0">
                <a:cs typeface="Arial" panose="020B0604020202020204" pitchFamily="34" charset="0"/>
              </a:rPr>
            </a:br>
            <a:r>
              <a:rPr lang="en-US" sz="1600" dirty="0">
                <a:cs typeface="Arial" panose="020B0604020202020204" pitchFamily="34" charset="0"/>
              </a:rPr>
              <a:t>interact with a person who has an I/DD</a:t>
            </a:r>
            <a:br>
              <a:rPr lang="en-US" sz="1600" dirty="0">
                <a:cs typeface="Arial" panose="020B0604020202020204" pitchFamily="34" charset="0"/>
              </a:rPr>
            </a:br>
            <a:endParaRPr lang="en-US" sz="16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1009088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81000"/>
            <a:ext cx="8229600" cy="5821362"/>
          </a:xfrm>
        </p:spPr>
        <p:txBody>
          <a:bodyPr anchor="t" anchorCtr="0">
            <a:normAutofit/>
          </a:bodyPr>
          <a:lstStyle/>
          <a:p>
            <a:r>
              <a:rPr lang="en-US" sz="4000" b="1" dirty="0">
                <a:latin typeface="+mn-lt"/>
                <a:cs typeface="Arial" panose="020B0604020202020204" pitchFamily="34" charset="0"/>
              </a:rPr>
              <a:t>What is a crisis?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3100" dirty="0">
                <a:latin typeface="+mn-lt"/>
                <a:cs typeface="Arial" panose="020B0604020202020204" pitchFamily="34" charset="0"/>
              </a:rPr>
              <a:t>A situation—</a:t>
            </a:r>
            <a:r>
              <a:rPr lang="en-US" sz="3100" b="1" dirty="0">
                <a:latin typeface="+mn-lt"/>
                <a:cs typeface="Arial" panose="020B0604020202020204" pitchFamily="34" charset="0"/>
              </a:rPr>
              <a:t>real</a:t>
            </a:r>
            <a:r>
              <a:rPr lang="en-US" sz="3100" dirty="0">
                <a:latin typeface="+mn-lt"/>
                <a:cs typeface="Arial" panose="020B0604020202020204" pitchFamily="34" charset="0"/>
              </a:rPr>
              <a:t> or </a:t>
            </a:r>
            <a:r>
              <a:rPr lang="en-US" sz="3100" b="1" dirty="0">
                <a:latin typeface="+mn-lt"/>
                <a:cs typeface="Arial" panose="020B0604020202020204" pitchFamily="34" charset="0"/>
              </a:rPr>
              <a:t>perceived</a:t>
            </a:r>
            <a:r>
              <a:rPr lang="en-US" sz="3100" dirty="0">
                <a:latin typeface="+mn-lt"/>
                <a:cs typeface="Arial" panose="020B0604020202020204" pitchFamily="34" charset="0"/>
              </a:rPr>
              <a:t>—that significantly reduces a person’s ability to cope.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A crisis presents an obstacle, trauma, or threat; it also presents an opportunity for growth or decline.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Your interactions on the scene may unintentionally initiate a crisis or raise the emotional level.</a:t>
            </a:r>
            <a:br>
              <a:rPr lang="en-US" sz="3100" dirty="0">
                <a:latin typeface="+mn-lt"/>
                <a:cs typeface="Arial" panose="020B0604020202020204" pitchFamily="34" charset="0"/>
              </a:rPr>
            </a:br>
            <a:endParaRPr lang="en-US" sz="31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549007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838199" y="1600200"/>
            <a:ext cx="8000999" cy="44958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solidFill>
                  <a:schemeClr val="tx1">
                    <a:lumMod val="75000"/>
                    <a:lumOff val="25000"/>
                  </a:schemeClr>
                </a:solidFill>
                <a:cs typeface="Arial" panose="020B0604020202020204" pitchFamily="34" charset="0"/>
              </a:rPr>
              <a:t>Ethan – 26 years old; young man with Down Syndrome died in police custody of positional asphyxia</a:t>
            </a:r>
          </a:p>
          <a:p>
            <a:r>
              <a:rPr lang="en-US" sz="2000" dirty="0">
                <a:solidFill>
                  <a:schemeClr val="tx1">
                    <a:lumMod val="75000"/>
                    <a:lumOff val="25000"/>
                  </a:schemeClr>
                </a:solidFill>
                <a:cs typeface="Arial" panose="020B0604020202020204" pitchFamily="34" charset="0"/>
              </a:rPr>
              <a:t>Tragic consequences resulting from lack of understanding, poor judgment, and lack of accommodations</a:t>
            </a:r>
          </a:p>
          <a:p>
            <a:r>
              <a:rPr lang="en-US" sz="2000" dirty="0">
                <a:solidFill>
                  <a:schemeClr val="tx1">
                    <a:lumMod val="75000"/>
                    <a:lumOff val="25000"/>
                  </a:schemeClr>
                </a:solidFill>
                <a:cs typeface="Arial" panose="020B0604020202020204" pitchFamily="34" charset="0"/>
              </a:rPr>
              <a:t>Ethan Saylor Work Group formed in 2013 to demand training</a:t>
            </a:r>
          </a:p>
          <a:p>
            <a:r>
              <a:rPr lang="en-US" sz="2000" dirty="0">
                <a:solidFill>
                  <a:schemeClr val="tx1">
                    <a:lumMod val="75000"/>
                    <a:lumOff val="25000"/>
                  </a:schemeClr>
                </a:solidFill>
                <a:cs typeface="Arial" panose="020B0604020202020204" pitchFamily="34" charset="0"/>
              </a:rPr>
              <a:t>Governor’s Commission for Effective Community Inclusion of Individuals with Intellectual and Developmental Disabilities formed under the leadership of Tim Shriver</a:t>
            </a:r>
          </a:p>
          <a:p>
            <a:r>
              <a:rPr lang="en-US" sz="2000" dirty="0">
                <a:solidFill>
                  <a:schemeClr val="tx1">
                    <a:lumMod val="75000"/>
                    <a:lumOff val="25000"/>
                  </a:schemeClr>
                </a:solidFill>
                <a:cs typeface="Arial" panose="020B0604020202020204" pitchFamily="34" charset="0"/>
              </a:rPr>
              <a:t>Regulatory action – collaboration with law enforcement to develop required training for entry-level law enforcement officers</a:t>
            </a:r>
          </a:p>
          <a:p>
            <a:r>
              <a:rPr lang="en-US" sz="2000" dirty="0">
                <a:solidFill>
                  <a:schemeClr val="tx1">
                    <a:lumMod val="75000"/>
                    <a:lumOff val="25000"/>
                  </a:schemeClr>
                </a:solidFill>
                <a:cs typeface="Arial" panose="020B0604020202020204" pitchFamily="34" charset="0"/>
              </a:rPr>
              <a:t>Legislative action – establishment of the Ethan Saylor Alliance for Self-Advocates as Educators to prepare people with disabilities as trainers</a:t>
            </a:r>
          </a:p>
          <a:p>
            <a:pPr marL="0" indent="0">
              <a:buNone/>
            </a:pPr>
            <a:endParaRPr lang="en-US" sz="2000" b="1" dirty="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4" name="Rectangle 3"/>
          <p:cNvSpPr/>
          <p:nvPr/>
        </p:nvSpPr>
        <p:spPr>
          <a:xfrm>
            <a:off x="486936" y="304800"/>
            <a:ext cx="8352263" cy="1077218"/>
          </a:xfrm>
          <a:prstGeom prst="rect">
            <a:avLst/>
          </a:prstGeom>
        </p:spPr>
        <p:txBody>
          <a:bodyPr wrap="square">
            <a:spAutoFit/>
          </a:bodyPr>
          <a:lstStyle/>
          <a:p>
            <a:pPr algn="ctr"/>
            <a:r>
              <a:rPr lang="en-US" sz="3200" b="1" dirty="0">
                <a:solidFill>
                  <a:schemeClr val="tx1">
                    <a:lumMod val="75000"/>
                    <a:lumOff val="25000"/>
                  </a:schemeClr>
                </a:solidFill>
                <a:cs typeface="Arial" panose="020B0604020202020204" pitchFamily="34" charset="0"/>
              </a:rPr>
              <a:t>Tragedy in a movie theater spurs grassroots action and leads to training</a:t>
            </a:r>
          </a:p>
        </p:txBody>
      </p:sp>
    </p:spTree>
    <p:custDataLst>
      <p:tags r:id="rId1"/>
    </p:custDataLst>
    <p:extLst>
      <p:ext uri="{BB962C8B-B14F-4D97-AF65-F5344CB8AC3E}">
        <p14:creationId xmlns:p14="http://schemas.microsoft.com/office/powerpoint/2010/main" val="37625657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338667" y="304800"/>
            <a:ext cx="8229600" cy="5821362"/>
          </a:xfrm>
        </p:spPr>
        <p:txBody>
          <a:bodyPr anchor="t" anchorCtr="0">
            <a:normAutofit fontScale="90000"/>
          </a:bodyPr>
          <a:lstStyle/>
          <a:p>
            <a:pPr>
              <a:defRPr/>
            </a:pPr>
            <a:r>
              <a:rPr lang="en-US" sz="4400" b="1" dirty="0">
                <a:latin typeface="+mn-lt"/>
                <a:cs typeface="Arial" panose="020B0604020202020204" pitchFamily="34" charset="0"/>
              </a:rPr>
              <a:t>Stages of a meltdown</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3100" u="sng" dirty="0">
                <a:solidFill>
                  <a:schemeClr val="tx1"/>
                </a:solidFill>
                <a:latin typeface="+mn-lt"/>
                <a:ea typeface="Tahoma" pitchFamily="34" charset="0"/>
                <a:cs typeface="Arial" panose="020B0604020202020204" pitchFamily="34" charset="0"/>
              </a:rPr>
              <a:t>The Rumbling Stage  (Escalation)</a:t>
            </a:r>
            <a:r>
              <a:rPr lang="en-US" sz="3100" b="1" dirty="0">
                <a:solidFill>
                  <a:schemeClr val="tx1"/>
                </a:solidFill>
                <a:latin typeface="+mn-lt"/>
                <a:ea typeface="Tahoma" pitchFamily="34" charset="0"/>
                <a:cs typeface="Arial" panose="020B0604020202020204" pitchFamily="34" charset="0"/>
              </a:rPr>
              <a:t>	</a:t>
            </a:r>
            <a:br>
              <a:rPr lang="en-US" sz="3100" b="1" dirty="0">
                <a:solidFill>
                  <a:schemeClr val="tx1"/>
                </a:solidFill>
                <a:latin typeface="+mn-lt"/>
                <a:ea typeface="Tahoma" pitchFamily="34" charset="0"/>
                <a:cs typeface="Arial" panose="020B0604020202020204" pitchFamily="34" charset="0"/>
              </a:rPr>
            </a:br>
            <a:r>
              <a:rPr lang="en-US" sz="3100" dirty="0">
                <a:solidFill>
                  <a:schemeClr val="tx1"/>
                </a:solidFill>
                <a:latin typeface="+mn-lt"/>
                <a:ea typeface="Tahoma" pitchFamily="34" charset="0"/>
                <a:cs typeface="Arial" panose="020B0604020202020204" pitchFamily="34" charset="0"/>
              </a:rPr>
              <a:t>pre-meltdown signs (pacing, increased </a:t>
            </a:r>
            <a:r>
              <a:rPr lang="en-US" sz="3100" dirty="0" err="1">
                <a:solidFill>
                  <a:schemeClr val="tx1"/>
                </a:solidFill>
                <a:latin typeface="+mn-lt"/>
                <a:ea typeface="Tahoma" pitchFamily="34" charset="0"/>
                <a:cs typeface="Arial" panose="020B0604020202020204" pitchFamily="34" charset="0"/>
              </a:rPr>
              <a:t>stimming</a:t>
            </a:r>
            <a:r>
              <a:rPr lang="en-US" sz="3100" dirty="0">
                <a:solidFill>
                  <a:schemeClr val="tx1"/>
                </a:solidFill>
                <a:latin typeface="+mn-lt"/>
                <a:ea typeface="Tahoma" pitchFamily="34" charset="0"/>
                <a:cs typeface="Arial" panose="020B0604020202020204" pitchFamily="34" charset="0"/>
              </a:rPr>
              <a:t>, echolalia) effective intervention is critical </a:t>
            </a:r>
            <a:br>
              <a:rPr lang="en-US" sz="3100" dirty="0">
                <a:solidFill>
                  <a:schemeClr val="tx1"/>
                </a:solidFill>
                <a:latin typeface="+mn-lt"/>
                <a:ea typeface="Tahoma" pitchFamily="34" charset="0"/>
                <a:cs typeface="Arial" panose="020B0604020202020204" pitchFamily="34" charset="0"/>
              </a:rPr>
            </a:br>
            <a:r>
              <a:rPr lang="en-US" sz="3100" dirty="0">
                <a:solidFill>
                  <a:schemeClr val="tx1"/>
                </a:solidFill>
                <a:latin typeface="+mn-lt"/>
                <a:ea typeface="Tahoma" pitchFamily="34" charset="0"/>
                <a:cs typeface="Arial" panose="020B0604020202020204" pitchFamily="34" charset="0"/>
              </a:rPr>
              <a:t/>
            </a:r>
            <a:br>
              <a:rPr lang="en-US" sz="3100" dirty="0">
                <a:solidFill>
                  <a:schemeClr val="tx1"/>
                </a:solidFill>
                <a:latin typeface="+mn-lt"/>
                <a:ea typeface="Tahoma" pitchFamily="34" charset="0"/>
                <a:cs typeface="Arial" panose="020B0604020202020204" pitchFamily="34" charset="0"/>
              </a:rPr>
            </a:br>
            <a:r>
              <a:rPr lang="en-US" sz="3100" u="sng" dirty="0">
                <a:solidFill>
                  <a:schemeClr val="tx1"/>
                </a:solidFill>
                <a:latin typeface="+mn-lt"/>
                <a:ea typeface="Tahoma" pitchFamily="34" charset="0"/>
                <a:cs typeface="Arial" panose="020B0604020202020204" pitchFamily="34" charset="0"/>
              </a:rPr>
              <a:t>The Rage Stage  (Crisis)</a:t>
            </a:r>
            <a:br>
              <a:rPr lang="en-US" sz="3100" u="sng" dirty="0">
                <a:solidFill>
                  <a:schemeClr val="tx1"/>
                </a:solidFill>
                <a:latin typeface="+mn-lt"/>
                <a:ea typeface="Tahoma" pitchFamily="34" charset="0"/>
                <a:cs typeface="Arial" panose="020B0604020202020204" pitchFamily="34" charset="0"/>
              </a:rPr>
            </a:br>
            <a:r>
              <a:rPr lang="en-US" sz="3100" dirty="0">
                <a:solidFill>
                  <a:schemeClr val="tx1"/>
                </a:solidFill>
                <a:latin typeface="+mn-lt"/>
                <a:ea typeface="Tahoma" pitchFamily="34" charset="0"/>
                <a:cs typeface="Arial" panose="020B0604020202020204" pitchFamily="34" charset="0"/>
              </a:rPr>
              <a:t>explosive loss of behavioral control; safety is the main concern</a:t>
            </a:r>
            <a:br>
              <a:rPr lang="en-US" sz="3100" dirty="0">
                <a:solidFill>
                  <a:schemeClr val="tx1"/>
                </a:solidFill>
                <a:latin typeface="+mn-lt"/>
                <a:ea typeface="Tahoma" pitchFamily="34" charset="0"/>
                <a:cs typeface="Arial" panose="020B0604020202020204" pitchFamily="34" charset="0"/>
              </a:rPr>
            </a:br>
            <a:r>
              <a:rPr lang="en-US" sz="3100" u="sng" dirty="0">
                <a:solidFill>
                  <a:schemeClr val="tx1"/>
                </a:solidFill>
                <a:latin typeface="+mn-lt"/>
                <a:ea typeface="Tahoma" pitchFamily="34" charset="0"/>
                <a:cs typeface="Arial" panose="020B0604020202020204" pitchFamily="34" charset="0"/>
              </a:rPr>
              <a:t/>
            </a:r>
            <a:br>
              <a:rPr lang="en-US" sz="3100" u="sng" dirty="0">
                <a:solidFill>
                  <a:schemeClr val="tx1"/>
                </a:solidFill>
                <a:latin typeface="+mn-lt"/>
                <a:ea typeface="Tahoma" pitchFamily="34" charset="0"/>
                <a:cs typeface="Arial" panose="020B0604020202020204" pitchFamily="34" charset="0"/>
              </a:rPr>
            </a:br>
            <a:r>
              <a:rPr lang="en-US" sz="3100" u="sng" dirty="0">
                <a:solidFill>
                  <a:schemeClr val="tx1"/>
                </a:solidFill>
                <a:latin typeface="+mn-lt"/>
                <a:ea typeface="Tahoma" pitchFamily="34" charset="0"/>
                <a:cs typeface="Arial" panose="020B0604020202020204" pitchFamily="34" charset="0"/>
              </a:rPr>
              <a:t>The Recovery Stage  (Post-Crisis Calming)</a:t>
            </a:r>
            <a:br>
              <a:rPr lang="en-US" sz="3100" u="sng" dirty="0">
                <a:solidFill>
                  <a:schemeClr val="tx1"/>
                </a:solidFill>
                <a:latin typeface="+mn-lt"/>
                <a:ea typeface="Tahoma" pitchFamily="34" charset="0"/>
                <a:cs typeface="Arial" panose="020B0604020202020204" pitchFamily="34" charset="0"/>
              </a:rPr>
            </a:br>
            <a:r>
              <a:rPr lang="en-US" sz="3100" dirty="0">
                <a:solidFill>
                  <a:schemeClr val="tx1"/>
                </a:solidFill>
                <a:latin typeface="+mn-lt"/>
                <a:ea typeface="Tahoma" pitchFamily="34" charset="0"/>
                <a:cs typeface="Arial" panose="020B0604020202020204" pitchFamily="34" charset="0"/>
              </a:rPr>
              <a:t>may not recall the rage</a:t>
            </a:r>
            <a:r>
              <a:rPr lang="en-US" sz="3100" dirty="0">
                <a:latin typeface="+mn-lt"/>
                <a:ea typeface="Tahoma" pitchFamily="34" charset="0"/>
                <a:cs typeface="Arial" panose="020B0604020202020204" pitchFamily="34" charset="0"/>
              </a:rPr>
              <a:t>; </a:t>
            </a:r>
            <a:r>
              <a:rPr lang="en-US" sz="3100" dirty="0">
                <a:solidFill>
                  <a:schemeClr val="tx1"/>
                </a:solidFill>
                <a:latin typeface="+mn-lt"/>
                <a:ea typeface="Tahoma" pitchFamily="34" charset="0"/>
                <a:cs typeface="Arial" panose="020B0604020202020204" pitchFamily="34" charset="0"/>
              </a:rPr>
              <a:t>empathy and support are critical</a:t>
            </a:r>
            <a:br>
              <a:rPr lang="en-US" sz="3100" dirty="0">
                <a:solidFill>
                  <a:schemeClr val="tx1"/>
                </a:solidFill>
                <a:latin typeface="+mn-lt"/>
                <a:ea typeface="Tahoma" pitchFamily="34" charset="0"/>
                <a:cs typeface="Arial" panose="020B0604020202020204" pitchFamily="34" charset="0"/>
              </a:rPr>
            </a:br>
            <a:r>
              <a:rPr lang="en-US" sz="3100" dirty="0">
                <a:solidFill>
                  <a:schemeClr val="tx1"/>
                </a:solidFill>
                <a:latin typeface="+mn-lt"/>
                <a:ea typeface="Tahoma" pitchFamily="34" charset="0"/>
                <a:cs typeface="Tahoma" pitchFamily="34" charset="0"/>
              </a:rPr>
              <a:t/>
            </a:r>
            <a:br>
              <a:rPr lang="en-US" sz="3100" dirty="0">
                <a:solidFill>
                  <a:schemeClr val="tx1"/>
                </a:solidFill>
                <a:latin typeface="+mn-lt"/>
                <a:ea typeface="Tahoma" pitchFamily="34" charset="0"/>
                <a:cs typeface="Tahoma" pitchFamily="34" charset="0"/>
              </a:rPr>
            </a:br>
            <a:r>
              <a:rPr lang="en-US" sz="3100" dirty="0">
                <a:latin typeface="+mn-lt"/>
                <a:ea typeface="Tahoma" pitchFamily="34" charset="0"/>
                <a:cs typeface="Tahoma" pitchFamily="34" charset="0"/>
              </a:rPr>
              <a:t/>
            </a:r>
            <a:br>
              <a:rPr lang="en-US" sz="3100" dirty="0">
                <a:latin typeface="+mn-lt"/>
                <a:ea typeface="Tahoma" pitchFamily="34" charset="0"/>
                <a:cs typeface="Tahoma" pitchFamily="34" charset="0"/>
              </a:rPr>
            </a:br>
            <a:r>
              <a:rPr lang="en-US" sz="1300" dirty="0">
                <a:latin typeface="+mn-lt"/>
                <a:ea typeface="Tahoma" pitchFamily="34" charset="0"/>
                <a:cs typeface="Tahoma" pitchFamily="34" charset="0"/>
              </a:rPr>
              <a:t>© </a:t>
            </a:r>
            <a:r>
              <a:rPr lang="en-US" sz="1300" dirty="0">
                <a:solidFill>
                  <a:schemeClr val="tx1"/>
                </a:solidFill>
                <a:latin typeface="+mn-lt"/>
                <a:ea typeface="Tahoma" pitchFamily="34" charset="0"/>
                <a:cs typeface="Tahoma" pitchFamily="34" charset="0"/>
              </a:rPr>
              <a:t>B. Myles, 2005</a:t>
            </a:r>
            <a:r>
              <a:rPr lang="en-US" sz="3100" dirty="0">
                <a:solidFill>
                  <a:schemeClr val="tx1"/>
                </a:solidFill>
                <a:latin typeface="+mn-lt"/>
                <a:ea typeface="Tahoma" pitchFamily="34" charset="0"/>
                <a:cs typeface="Tahoma" pitchFamily="34" charset="0"/>
              </a:rPr>
              <a:t/>
            </a:r>
            <a:br>
              <a:rPr lang="en-US" sz="3100" dirty="0">
                <a:solidFill>
                  <a:schemeClr val="tx1"/>
                </a:solidFill>
                <a:latin typeface="+mn-lt"/>
                <a:ea typeface="Tahoma" pitchFamily="34" charset="0"/>
                <a:cs typeface="Tahoma" pitchFamily="34" charset="0"/>
              </a:rPr>
            </a:br>
            <a:endParaRPr lang="en-US" sz="31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7898699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4640758"/>
            <a:ext cx="7772400" cy="892552"/>
          </a:xfrm>
          <a:prstGeom prst="rect">
            <a:avLst/>
          </a:prstGeom>
          <a:noFill/>
        </p:spPr>
        <p:txBody>
          <a:bodyPr wrap="square" rtlCol="0">
            <a:spAutoFit/>
          </a:bodyPr>
          <a:lstStyle/>
          <a:p>
            <a:pPr algn="ctr"/>
            <a:r>
              <a:rPr lang="en-US" sz="4000" dirty="0">
                <a:cs typeface="Arial" panose="020B0604020202020204" pitchFamily="34" charset="0"/>
              </a:rPr>
              <a:t>The Escalation Cycle</a:t>
            </a:r>
          </a:p>
          <a:p>
            <a:pPr algn="ctr"/>
            <a:r>
              <a:rPr lang="en-US" sz="1200" dirty="0">
                <a:cs typeface="Arial" panose="020B0604020202020204" pitchFamily="34" charset="0"/>
              </a:rPr>
              <a:t>© Colvin &amp; </a:t>
            </a:r>
            <a:r>
              <a:rPr lang="en-US" sz="1200" dirty="0" err="1">
                <a:cs typeface="Arial" panose="020B0604020202020204" pitchFamily="34" charset="0"/>
              </a:rPr>
              <a:t>Sugai</a:t>
            </a:r>
            <a:r>
              <a:rPr lang="en-US" sz="1200" dirty="0">
                <a:cs typeface="Arial" panose="020B0604020202020204" pitchFamily="34" charset="0"/>
              </a:rPr>
              <a:t>, 1989</a:t>
            </a:r>
          </a:p>
        </p:txBody>
      </p:sp>
      <p:pic>
        <p:nvPicPr>
          <p:cNvPr id="5" name="BDDDFE9F-5959-4A60-AFF9-DBD76964F884" descr="image1.jpeg"/>
          <p:cNvPicPr>
            <a:picLocks noChangeAspect="1" noChangeArrowheads="1"/>
          </p:cNvPicPr>
          <p:nvPr/>
        </p:nvPicPr>
        <p:blipFill rotWithShape="1">
          <a:blip r:embed="rId4">
            <a:extLst>
              <a:ext uri="{28A0092B-C50C-407E-A947-70E740481C1C}">
                <a14:useLocalDpi xmlns:a14="http://schemas.microsoft.com/office/drawing/2010/main" val="0"/>
              </a:ext>
            </a:extLst>
          </a:blip>
          <a:srcRect l="8654" t="28370" r="4808" b="16104"/>
          <a:stretch/>
        </p:blipFill>
        <p:spPr bwMode="auto">
          <a:xfrm>
            <a:off x="723900" y="917257"/>
            <a:ext cx="75438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Placeholder 1"/>
          <p:cNvSpPr>
            <a:spLocks noGrp="1"/>
          </p:cNvSpPr>
          <p:nvPr>
            <p:ph type="body" sz="quarter" idx="13"/>
          </p:nvPr>
        </p:nvSpPr>
        <p:spPr/>
        <p:txBody>
          <a:bodyPr/>
          <a:lstStyle/>
          <a:p>
            <a:endParaRPr lang="en-US"/>
          </a:p>
        </p:txBody>
      </p:sp>
    </p:spTree>
    <p:custDataLst>
      <p:tags r:id="rId1"/>
    </p:custDataLst>
    <p:extLst>
      <p:ext uri="{BB962C8B-B14F-4D97-AF65-F5344CB8AC3E}">
        <p14:creationId xmlns:p14="http://schemas.microsoft.com/office/powerpoint/2010/main" val="6615266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304800" y="327819"/>
            <a:ext cx="8229600" cy="5821362"/>
          </a:xfrm>
        </p:spPr>
        <p:txBody>
          <a:bodyPr anchor="t" anchorCtr="0">
            <a:normAutofit/>
          </a:bodyPr>
          <a:lstStyle/>
          <a:p>
            <a:pPr>
              <a:lnSpc>
                <a:spcPct val="100000"/>
              </a:lnSpc>
            </a:pPr>
            <a:r>
              <a:rPr lang="en-US" sz="4000" b="1" dirty="0">
                <a:latin typeface="+mn-lt"/>
                <a:cs typeface="Arial" panose="020B0604020202020204" pitchFamily="34" charset="0"/>
              </a:rPr>
              <a:t>Possible signs of escalation</a:t>
            </a:r>
          </a:p>
        </p:txBody>
      </p:sp>
      <p:sp>
        <p:nvSpPr>
          <p:cNvPr id="3" name="Rectangle 2"/>
          <p:cNvSpPr/>
          <p:nvPr/>
        </p:nvSpPr>
        <p:spPr>
          <a:xfrm>
            <a:off x="381000" y="1447800"/>
            <a:ext cx="8001000" cy="4832092"/>
          </a:xfrm>
          <a:prstGeom prst="rect">
            <a:avLst/>
          </a:prstGeom>
        </p:spPr>
        <p:txBody>
          <a:bodyPr wrap="square">
            <a:spAutoFit/>
          </a:bodyPr>
          <a:lstStyle/>
          <a:p>
            <a:pPr marL="457200" indent="-457200">
              <a:buFont typeface="Arial" panose="020B0604020202020204" pitchFamily="34" charset="0"/>
              <a:buChar char="•"/>
            </a:pPr>
            <a:r>
              <a:rPr lang="en-US" sz="2800" dirty="0"/>
              <a:t>restlessness</a:t>
            </a:r>
          </a:p>
          <a:p>
            <a:pPr marL="457200" indent="-457200">
              <a:buFont typeface="Arial" panose="020B0604020202020204" pitchFamily="34" charset="0"/>
              <a:buChar char="•"/>
            </a:pPr>
            <a:r>
              <a:rPr lang="en-US" sz="2800" dirty="0"/>
              <a:t>need to move, pace, or leave the area</a:t>
            </a:r>
          </a:p>
          <a:p>
            <a:pPr marL="457200" indent="-457200">
              <a:buFont typeface="Arial" panose="020B0604020202020204" pitchFamily="34" charset="0"/>
              <a:buChar char="•"/>
            </a:pPr>
            <a:r>
              <a:rPr lang="en-US" sz="2800" dirty="0"/>
              <a:t>hand wringing, clenching fists</a:t>
            </a:r>
          </a:p>
          <a:p>
            <a:pPr marL="457200" indent="-457200">
              <a:buFont typeface="Arial" panose="020B0604020202020204" pitchFamily="34" charset="0"/>
              <a:buChar char="•"/>
            </a:pPr>
            <a:r>
              <a:rPr lang="en-US" sz="2800" dirty="0"/>
              <a:t>change in facial expressions</a:t>
            </a:r>
          </a:p>
          <a:p>
            <a:pPr marL="457200" indent="-457200">
              <a:buFont typeface="Arial" panose="020B0604020202020204" pitchFamily="34" charset="0"/>
              <a:buChar char="•"/>
            </a:pPr>
            <a:r>
              <a:rPr lang="en-US" sz="2800" dirty="0"/>
              <a:t>scanning of environment (perhaps looking for way out of area)</a:t>
            </a:r>
          </a:p>
          <a:p>
            <a:pPr marL="457200" indent="-457200">
              <a:buFont typeface="Arial" panose="020B0604020202020204" pitchFamily="34" charset="0"/>
              <a:buChar char="•"/>
            </a:pPr>
            <a:r>
              <a:rPr lang="en-US" sz="2800" dirty="0"/>
              <a:t>increased vocalizations or talking</a:t>
            </a:r>
          </a:p>
          <a:p>
            <a:pPr marL="457200" indent="-457200">
              <a:buFont typeface="Arial" panose="020B0604020202020204" pitchFamily="34" charset="0"/>
              <a:buChar char="•"/>
            </a:pPr>
            <a:r>
              <a:rPr lang="en-US" sz="2800" dirty="0"/>
              <a:t>increased excitement</a:t>
            </a:r>
          </a:p>
          <a:p>
            <a:pPr marL="457200" indent="-457200">
              <a:buFont typeface="Arial" panose="020B0604020202020204" pitchFamily="34" charset="0"/>
              <a:buChar char="•"/>
            </a:pPr>
            <a:r>
              <a:rPr lang="en-US" sz="2800" dirty="0"/>
              <a:t>increased impulsivity</a:t>
            </a:r>
          </a:p>
          <a:p>
            <a:pPr marL="457200" indent="-457200">
              <a:buFont typeface="Arial" panose="020B0604020202020204" pitchFamily="34" charset="0"/>
              <a:buChar char="•"/>
            </a:pPr>
            <a:r>
              <a:rPr lang="en-US" sz="2800" dirty="0"/>
              <a:t>increase in disruptive behavior </a:t>
            </a:r>
            <a:r>
              <a:rPr lang="en-US" sz="2800" dirty="0">
                <a:cs typeface="Arial" panose="020B0604020202020204" pitchFamily="34" charset="0"/>
              </a:rPr>
              <a:t/>
            </a:r>
            <a:br>
              <a:rPr lang="en-US" sz="2800" dirty="0">
                <a:cs typeface="Arial" panose="020B0604020202020204" pitchFamily="34" charset="0"/>
              </a:rPr>
            </a:br>
            <a:r>
              <a:rPr lang="en-US" sz="2800" dirty="0"/>
              <a:t>	</a:t>
            </a:r>
          </a:p>
        </p:txBody>
      </p:sp>
    </p:spTree>
    <p:custDataLst>
      <p:tags r:id="rId1"/>
    </p:custDataLst>
    <p:extLst>
      <p:ext uri="{BB962C8B-B14F-4D97-AF65-F5344CB8AC3E}">
        <p14:creationId xmlns:p14="http://schemas.microsoft.com/office/powerpoint/2010/main" val="36957235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dirty="0"/>
          </a:p>
        </p:txBody>
      </p:sp>
      <p:sp>
        <p:nvSpPr>
          <p:cNvPr id="2" name="Title 1"/>
          <p:cNvSpPr>
            <a:spLocks noGrp="1"/>
          </p:cNvSpPr>
          <p:nvPr>
            <p:ph type="title" idx="4294967295"/>
          </p:nvPr>
        </p:nvSpPr>
        <p:spPr>
          <a:xfrm>
            <a:off x="304800" y="304800"/>
            <a:ext cx="8229600" cy="5821362"/>
          </a:xfrm>
        </p:spPr>
        <p:txBody>
          <a:bodyPr anchor="t" anchorCtr="0">
            <a:normAutofit/>
          </a:bodyPr>
          <a:lstStyle/>
          <a:p>
            <a:pPr>
              <a:lnSpc>
                <a:spcPct val="100000"/>
              </a:lnSpc>
            </a:pPr>
            <a:r>
              <a:rPr lang="en-US" sz="4000" b="1" dirty="0">
                <a:latin typeface="+mn-lt"/>
                <a:cs typeface="Arial" panose="020B0604020202020204" pitchFamily="34" charset="0"/>
              </a:rPr>
              <a:t>Possible triggers of emotional escalation, crisis, or meltdown</a:t>
            </a:r>
          </a:p>
        </p:txBody>
      </p:sp>
      <p:sp>
        <p:nvSpPr>
          <p:cNvPr id="3" name="Rectangle 2"/>
          <p:cNvSpPr/>
          <p:nvPr/>
        </p:nvSpPr>
        <p:spPr>
          <a:xfrm>
            <a:off x="381000" y="1447800"/>
            <a:ext cx="8001000" cy="3970318"/>
          </a:xfrm>
          <a:prstGeom prst="rect">
            <a:avLst/>
          </a:prstGeom>
        </p:spPr>
        <p:txBody>
          <a:bodyPr wrap="square">
            <a:spAutoFit/>
          </a:bodyPr>
          <a:lstStyle/>
          <a:p>
            <a:r>
              <a:rPr lang="en-US" sz="2800" dirty="0"/>
              <a:t> </a:t>
            </a:r>
          </a:p>
          <a:p>
            <a:pPr marL="457200" indent="-457200">
              <a:buFont typeface="Arial" panose="020B0604020202020204" pitchFamily="34" charset="0"/>
              <a:buChar char="•"/>
            </a:pPr>
            <a:r>
              <a:rPr lang="en-US" sz="2800" dirty="0">
                <a:solidFill>
                  <a:schemeClr val="tx1">
                    <a:lumMod val="75000"/>
                    <a:lumOff val="25000"/>
                  </a:schemeClr>
                </a:solidFill>
              </a:rPr>
              <a:t>physical pain or discomfort - may not be obvious or identifiable by individual</a:t>
            </a:r>
          </a:p>
          <a:p>
            <a:pPr marL="457200" indent="-457200">
              <a:buFont typeface="Arial" panose="020B0604020202020204" pitchFamily="34" charset="0"/>
              <a:buChar char="•"/>
            </a:pPr>
            <a:r>
              <a:rPr lang="en-US" sz="2800" dirty="0">
                <a:solidFill>
                  <a:schemeClr val="tx1">
                    <a:lumMod val="75000"/>
                    <a:lumOff val="25000"/>
                  </a:schemeClr>
                </a:solidFill>
              </a:rPr>
              <a:t>constipation</a:t>
            </a:r>
          </a:p>
          <a:p>
            <a:pPr marL="457200" indent="-457200">
              <a:buFont typeface="Arial" panose="020B0604020202020204" pitchFamily="34" charset="0"/>
              <a:buChar char="•"/>
            </a:pPr>
            <a:r>
              <a:rPr lang="en-US" sz="2800" dirty="0">
                <a:solidFill>
                  <a:schemeClr val="tx1">
                    <a:lumMod val="75000"/>
                    <a:lumOff val="25000"/>
                  </a:schemeClr>
                </a:solidFill>
              </a:rPr>
              <a:t>hunger or blood sugar highs/lows</a:t>
            </a:r>
          </a:p>
          <a:p>
            <a:pPr marL="457200" indent="-457200">
              <a:buFont typeface="Arial" panose="020B0604020202020204" pitchFamily="34" charset="0"/>
              <a:buChar char="•"/>
            </a:pPr>
            <a:r>
              <a:rPr lang="en-US" sz="2800" dirty="0">
                <a:solidFill>
                  <a:schemeClr val="tx1">
                    <a:lumMod val="75000"/>
                    <a:lumOff val="25000"/>
                  </a:schemeClr>
                </a:solidFill>
              </a:rPr>
              <a:t>tiredness</a:t>
            </a:r>
          </a:p>
          <a:p>
            <a:pPr marL="457200" indent="-457200">
              <a:buFont typeface="Arial" panose="020B0604020202020204" pitchFamily="34" charset="0"/>
              <a:buChar char="•"/>
            </a:pPr>
            <a:r>
              <a:rPr lang="en-US" sz="2800" dirty="0">
                <a:solidFill>
                  <a:schemeClr val="tx1">
                    <a:lumMod val="75000"/>
                    <a:lumOff val="25000"/>
                  </a:schemeClr>
                </a:solidFill>
              </a:rPr>
              <a:t>sensory overload</a:t>
            </a:r>
          </a:p>
          <a:p>
            <a:pPr marL="457200" indent="-457200">
              <a:buFont typeface="Arial" panose="020B0604020202020204" pitchFamily="34" charset="0"/>
              <a:buChar char="•"/>
            </a:pPr>
            <a:r>
              <a:rPr lang="en-US" sz="2800" dirty="0">
                <a:solidFill>
                  <a:schemeClr val="tx1">
                    <a:lumMod val="75000"/>
                    <a:lumOff val="25000"/>
                  </a:schemeClr>
                </a:solidFill>
              </a:rPr>
              <a:t>changes/transitions</a:t>
            </a:r>
          </a:p>
          <a:p>
            <a:pPr marL="457200" indent="-457200">
              <a:buFont typeface="Arial" panose="020B0604020202020204" pitchFamily="34" charset="0"/>
              <a:buChar char="•"/>
            </a:pPr>
            <a:r>
              <a:rPr lang="en-US" sz="2800" dirty="0">
                <a:solidFill>
                  <a:schemeClr val="tx1">
                    <a:lumMod val="75000"/>
                    <a:lumOff val="25000"/>
                  </a:schemeClr>
                </a:solidFill>
              </a:rPr>
              <a:t>interruption of routines or OCD-like rituals</a:t>
            </a:r>
          </a:p>
        </p:txBody>
      </p:sp>
    </p:spTree>
    <p:custDataLst>
      <p:tags r:id="rId1"/>
    </p:custDataLst>
    <p:extLst>
      <p:ext uri="{BB962C8B-B14F-4D97-AF65-F5344CB8AC3E}">
        <p14:creationId xmlns:p14="http://schemas.microsoft.com/office/powerpoint/2010/main" val="8296319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304800" y="306834"/>
            <a:ext cx="8229600" cy="5821362"/>
          </a:xfrm>
        </p:spPr>
        <p:txBody>
          <a:bodyPr anchor="t" anchorCtr="0">
            <a:normAutofit/>
          </a:bodyPr>
          <a:lstStyle/>
          <a:p>
            <a:pPr>
              <a:lnSpc>
                <a:spcPct val="100000"/>
              </a:lnSpc>
            </a:pPr>
            <a:r>
              <a:rPr lang="en-US" sz="4000" b="1" dirty="0">
                <a:latin typeface="+mn-lt"/>
                <a:cs typeface="Arial" panose="020B0604020202020204" pitchFamily="34" charset="0"/>
              </a:rPr>
              <a:t>Possible triggers of emotional escalation, crisis, or meltdown</a:t>
            </a:r>
          </a:p>
        </p:txBody>
      </p:sp>
      <p:sp>
        <p:nvSpPr>
          <p:cNvPr id="3" name="Rectangle 2"/>
          <p:cNvSpPr/>
          <p:nvPr/>
        </p:nvSpPr>
        <p:spPr>
          <a:xfrm>
            <a:off x="381000" y="1447800"/>
            <a:ext cx="8001000" cy="3539430"/>
          </a:xfrm>
          <a:prstGeom prst="rect">
            <a:avLst/>
          </a:prstGeom>
        </p:spPr>
        <p:txBody>
          <a:bodyPr wrap="square">
            <a:spAutoFit/>
          </a:bodyPr>
          <a:lstStyle/>
          <a:p>
            <a:r>
              <a:rPr lang="en-US" sz="2800" dirty="0"/>
              <a:t> </a:t>
            </a:r>
          </a:p>
          <a:p>
            <a:pPr marL="457200" indent="-457200">
              <a:buFont typeface="Arial" panose="020B0604020202020204" pitchFamily="34" charset="0"/>
              <a:buChar char="•"/>
            </a:pPr>
            <a:r>
              <a:rPr lang="en-US" sz="2800" dirty="0">
                <a:solidFill>
                  <a:schemeClr val="tx1">
                    <a:lumMod val="75000"/>
                    <a:lumOff val="25000"/>
                  </a:schemeClr>
                </a:solidFill>
              </a:rPr>
              <a:t>fear/anxiety</a:t>
            </a:r>
          </a:p>
          <a:p>
            <a:pPr marL="457200" indent="-457200">
              <a:buFont typeface="Arial" panose="020B0604020202020204" pitchFamily="34" charset="0"/>
              <a:buChar char="•"/>
            </a:pPr>
            <a:r>
              <a:rPr lang="en-US" sz="2800" dirty="0">
                <a:solidFill>
                  <a:schemeClr val="tx1">
                    <a:lumMod val="75000"/>
                    <a:lumOff val="25000"/>
                  </a:schemeClr>
                </a:solidFill>
              </a:rPr>
              <a:t>overwhelmed by demands/expectations</a:t>
            </a:r>
          </a:p>
          <a:p>
            <a:pPr marL="457200" indent="-457200">
              <a:buFont typeface="Arial" panose="020B0604020202020204" pitchFamily="34" charset="0"/>
              <a:buChar char="•"/>
            </a:pPr>
            <a:r>
              <a:rPr lang="en-US" sz="2800" dirty="0">
                <a:solidFill>
                  <a:schemeClr val="tx1">
                    <a:lumMod val="75000"/>
                    <a:lumOff val="25000"/>
                  </a:schemeClr>
                </a:solidFill>
              </a:rPr>
              <a:t>frustration</a:t>
            </a:r>
          </a:p>
          <a:p>
            <a:pPr marL="457200" indent="-457200">
              <a:buFont typeface="Arial" panose="020B0604020202020204" pitchFamily="34" charset="0"/>
              <a:buChar char="•"/>
            </a:pPr>
            <a:r>
              <a:rPr lang="en-US" sz="2800" dirty="0">
                <a:solidFill>
                  <a:schemeClr val="tx1">
                    <a:lumMod val="75000"/>
                    <a:lumOff val="25000"/>
                  </a:schemeClr>
                </a:solidFill>
              </a:rPr>
              <a:t>sadness/loss</a:t>
            </a:r>
          </a:p>
          <a:p>
            <a:pPr marL="457200" indent="-457200">
              <a:buFont typeface="Arial" panose="020B0604020202020204" pitchFamily="34" charset="0"/>
              <a:buChar char="•"/>
            </a:pPr>
            <a:r>
              <a:rPr lang="en-US" sz="2800" dirty="0">
                <a:solidFill>
                  <a:schemeClr val="tx1">
                    <a:lumMod val="75000"/>
                    <a:lumOff val="25000"/>
                  </a:schemeClr>
                </a:solidFill>
              </a:rPr>
              <a:t>hurt/anger</a:t>
            </a:r>
          </a:p>
          <a:p>
            <a:r>
              <a:rPr lang="en-US" sz="2800" dirty="0">
                <a:solidFill>
                  <a:schemeClr val="tx1">
                    <a:lumMod val="75000"/>
                    <a:lumOff val="25000"/>
                  </a:schemeClr>
                </a:solidFill>
                <a:cs typeface="Arial" panose="020B0604020202020204" pitchFamily="34" charset="0"/>
              </a:rPr>
              <a:t/>
            </a:r>
            <a:br>
              <a:rPr lang="en-US" sz="2800" dirty="0">
                <a:solidFill>
                  <a:schemeClr val="tx1">
                    <a:lumMod val="75000"/>
                    <a:lumOff val="25000"/>
                  </a:schemeClr>
                </a:solidFill>
                <a:cs typeface="Arial" panose="020B0604020202020204" pitchFamily="34" charset="0"/>
              </a:rPr>
            </a:br>
            <a:r>
              <a:rPr lang="en-US" sz="2800" dirty="0">
                <a:solidFill>
                  <a:schemeClr val="tx1">
                    <a:lumMod val="75000"/>
                    <a:lumOff val="25000"/>
                  </a:schemeClr>
                </a:solidFill>
              </a:rPr>
              <a:t>	</a:t>
            </a:r>
          </a:p>
        </p:txBody>
      </p:sp>
    </p:spTree>
    <p:custDataLst>
      <p:tags r:id="rId1"/>
    </p:custDataLst>
    <p:extLst>
      <p:ext uri="{BB962C8B-B14F-4D97-AF65-F5344CB8AC3E}">
        <p14:creationId xmlns:p14="http://schemas.microsoft.com/office/powerpoint/2010/main" val="8606295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304800" y="338667"/>
            <a:ext cx="8229600" cy="5821362"/>
          </a:xfrm>
        </p:spPr>
        <p:txBody>
          <a:bodyPr anchor="t" anchorCtr="0">
            <a:normAutofit/>
          </a:bodyPr>
          <a:lstStyle/>
          <a:p>
            <a:r>
              <a:rPr lang="en-US" sz="4000" b="1" dirty="0">
                <a:latin typeface="+mn-lt"/>
                <a:cs typeface="Arial" panose="020B0604020202020204" pitchFamily="34" charset="0"/>
              </a:rPr>
              <a:t>Keep in mind . .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800" dirty="0">
                <a:latin typeface="+mn-lt"/>
              </a:rPr>
              <a:t>People with intellectual disabilities and/or developmental disabilities have more difficulty employing coping skills and strategies when escalated. </a:t>
            </a:r>
            <a:br>
              <a:rPr lang="en-US" sz="2800" dirty="0">
                <a:latin typeface="+mn-lt"/>
              </a:rPr>
            </a:br>
            <a:r>
              <a:rPr lang="en-US" sz="2800" dirty="0">
                <a:latin typeface="+mn-lt"/>
              </a:rPr>
              <a:t/>
            </a:r>
            <a:br>
              <a:rPr lang="en-US" sz="2800" dirty="0">
                <a:latin typeface="+mn-lt"/>
              </a:rPr>
            </a:br>
            <a:r>
              <a:rPr lang="en-US" sz="2800" dirty="0">
                <a:latin typeface="+mn-lt"/>
              </a:rPr>
              <a:t>De-escalation may take more time and patience.</a:t>
            </a:r>
            <a:br>
              <a:rPr lang="en-US" sz="2800" dirty="0">
                <a:latin typeface="+mn-lt"/>
              </a:rPr>
            </a:br>
            <a:r>
              <a:rPr lang="en-US" sz="3100" dirty="0">
                <a:latin typeface="+mn-lt"/>
                <a:cs typeface="Arial" panose="020B0604020202020204" pitchFamily="34" charset="0"/>
              </a:rPr>
              <a:t/>
            </a:r>
            <a:br>
              <a:rPr lang="en-US" sz="3100" dirty="0">
                <a:latin typeface="+mn-lt"/>
                <a:cs typeface="Arial" panose="020B0604020202020204" pitchFamily="34" charset="0"/>
              </a:rPr>
            </a:br>
            <a:endParaRPr lang="en-US" sz="3100" b="1"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2825069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304800" y="304800"/>
            <a:ext cx="8229600" cy="5821362"/>
          </a:xfrm>
        </p:spPr>
        <p:txBody>
          <a:bodyPr anchor="t" anchorCtr="0">
            <a:normAutofit/>
          </a:bodyPr>
          <a:lstStyle/>
          <a:p>
            <a:pPr>
              <a:lnSpc>
                <a:spcPct val="100000"/>
              </a:lnSpc>
            </a:pPr>
            <a:r>
              <a:rPr lang="en-US" sz="4000" b="1" dirty="0">
                <a:latin typeface="+mn-lt"/>
                <a:cs typeface="Arial" panose="020B0604020202020204" pitchFamily="34" charset="0"/>
              </a:rPr>
              <a:t>Effective approaches for de-escalation</a:t>
            </a:r>
          </a:p>
        </p:txBody>
      </p:sp>
      <p:sp>
        <p:nvSpPr>
          <p:cNvPr id="3" name="Rectangle 2"/>
          <p:cNvSpPr/>
          <p:nvPr/>
        </p:nvSpPr>
        <p:spPr>
          <a:xfrm>
            <a:off x="381000" y="1447800"/>
            <a:ext cx="8001000" cy="4832092"/>
          </a:xfrm>
          <a:prstGeom prst="rect">
            <a:avLst/>
          </a:prstGeom>
        </p:spPr>
        <p:txBody>
          <a:bodyPr wrap="square">
            <a:spAutoFit/>
          </a:bodyPr>
          <a:lstStyle/>
          <a:p>
            <a:r>
              <a:rPr lang="en-US" sz="2800" dirty="0">
                <a:cs typeface="Arial" panose="020B0604020202020204" pitchFamily="34" charset="0"/>
              </a:rPr>
              <a:t>allow time, space, and management of the environment to help the person de-escalate </a:t>
            </a:r>
            <a:r>
              <a:rPr lang="en-US" sz="2800" u="sng" dirty="0">
                <a:cs typeface="Arial" panose="020B0604020202020204" pitchFamily="34" charset="0"/>
              </a:rPr>
              <a:t>without</a:t>
            </a:r>
            <a:r>
              <a:rPr lang="en-US" sz="2800" dirty="0">
                <a:cs typeface="Arial" panose="020B0604020202020204" pitchFamily="34" charset="0"/>
              </a:rPr>
              <a:t> your intervention</a:t>
            </a:r>
          </a:p>
          <a:p>
            <a:endParaRPr lang="en-US" sz="2800" dirty="0">
              <a:cs typeface="Arial" panose="020B0604020202020204" pitchFamily="34" charset="0"/>
            </a:endParaRPr>
          </a:p>
          <a:p>
            <a:r>
              <a:rPr lang="en-US" sz="2800" dirty="0">
                <a:cs typeface="Arial" panose="020B0604020202020204" pitchFamily="34" charset="0"/>
              </a:rPr>
              <a:t>calm creates calm; approach in a nonthreatening manner</a:t>
            </a:r>
          </a:p>
          <a:p>
            <a:endParaRPr lang="en-US" sz="2800" dirty="0">
              <a:cs typeface="Arial" panose="020B0604020202020204" pitchFamily="34" charset="0"/>
            </a:endParaRPr>
          </a:p>
          <a:p>
            <a:r>
              <a:rPr lang="en-US" sz="2800" dirty="0">
                <a:cs typeface="Arial" panose="020B0604020202020204" pitchFamily="34" charset="0"/>
              </a:rPr>
              <a:t>talk in a calm voice; pause and wait for an answer</a:t>
            </a:r>
          </a:p>
          <a:p>
            <a:endParaRPr lang="en-US" sz="2800" dirty="0">
              <a:cs typeface="Arial" panose="020B0604020202020204" pitchFamily="34" charset="0"/>
            </a:endParaRPr>
          </a:p>
          <a:p>
            <a:r>
              <a:rPr lang="en-US" sz="2800" dirty="0">
                <a:cs typeface="Arial" panose="020B0604020202020204" pitchFamily="34" charset="0"/>
              </a:rPr>
              <a:t>instruct the person simply and directly; use first name</a:t>
            </a:r>
            <a:r>
              <a:rPr lang="en-US" sz="2800" dirty="0">
                <a:solidFill>
                  <a:schemeClr val="tx1">
                    <a:lumMod val="75000"/>
                    <a:lumOff val="25000"/>
                  </a:schemeClr>
                </a:solidFill>
                <a:cs typeface="Arial" panose="020B0604020202020204" pitchFamily="34" charset="0"/>
              </a:rPr>
              <a:t/>
            </a:r>
            <a:br>
              <a:rPr lang="en-US" sz="2800" dirty="0">
                <a:solidFill>
                  <a:schemeClr val="tx1">
                    <a:lumMod val="75000"/>
                    <a:lumOff val="25000"/>
                  </a:schemeClr>
                </a:solidFill>
                <a:cs typeface="Arial" panose="020B0604020202020204" pitchFamily="34" charset="0"/>
              </a:rPr>
            </a:br>
            <a:r>
              <a:rPr lang="en-US" sz="2800" dirty="0">
                <a:solidFill>
                  <a:schemeClr val="tx1">
                    <a:lumMod val="75000"/>
                    <a:lumOff val="25000"/>
                  </a:schemeClr>
                </a:solidFill>
              </a:rPr>
              <a:t>	</a:t>
            </a:r>
          </a:p>
        </p:txBody>
      </p:sp>
    </p:spTree>
    <p:custDataLst>
      <p:tags r:id="rId1"/>
    </p:custDataLst>
    <p:extLst>
      <p:ext uri="{BB962C8B-B14F-4D97-AF65-F5344CB8AC3E}">
        <p14:creationId xmlns:p14="http://schemas.microsoft.com/office/powerpoint/2010/main" val="34612630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304800" y="304800"/>
            <a:ext cx="8229600" cy="5821362"/>
          </a:xfrm>
        </p:spPr>
        <p:txBody>
          <a:bodyPr anchor="t" anchorCtr="0">
            <a:normAutofit/>
          </a:bodyPr>
          <a:lstStyle/>
          <a:p>
            <a:pPr>
              <a:lnSpc>
                <a:spcPct val="100000"/>
              </a:lnSpc>
            </a:pPr>
            <a:r>
              <a:rPr lang="en-US" sz="4000" b="1" dirty="0">
                <a:latin typeface="+mn-lt"/>
                <a:cs typeface="Arial" panose="020B0604020202020204" pitchFamily="34" charset="0"/>
              </a:rPr>
              <a:t>Effective approaches for de-escalation</a:t>
            </a:r>
          </a:p>
        </p:txBody>
      </p:sp>
      <p:sp>
        <p:nvSpPr>
          <p:cNvPr id="3" name="Rectangle 2"/>
          <p:cNvSpPr/>
          <p:nvPr/>
        </p:nvSpPr>
        <p:spPr>
          <a:xfrm>
            <a:off x="381000" y="1447800"/>
            <a:ext cx="8001000" cy="5262979"/>
          </a:xfrm>
          <a:prstGeom prst="rect">
            <a:avLst/>
          </a:prstGeom>
        </p:spPr>
        <p:txBody>
          <a:bodyPr wrap="square">
            <a:spAutoFit/>
          </a:bodyPr>
          <a:lstStyle/>
          <a:p>
            <a:r>
              <a:rPr lang="en-US" sz="2800" dirty="0">
                <a:cs typeface="Arial" panose="020B0604020202020204" pitchFamily="34" charset="0"/>
              </a:rPr>
              <a:t>maintain a safe distance and retreat if necessary</a:t>
            </a:r>
          </a:p>
          <a:p>
            <a:endParaRPr lang="en-US" sz="2800" dirty="0">
              <a:cs typeface="Arial" panose="020B0604020202020204" pitchFamily="34" charset="0"/>
            </a:endParaRPr>
          </a:p>
          <a:p>
            <a:r>
              <a:rPr lang="en-US" sz="2800" dirty="0">
                <a:cs typeface="Arial" panose="020B0604020202020204" pitchFamily="34" charset="0"/>
              </a:rPr>
              <a:t>avoid unnecessary crowding, touching, or restraint  </a:t>
            </a:r>
          </a:p>
          <a:p>
            <a:endParaRPr lang="en-US" sz="2800" dirty="0">
              <a:cs typeface="Arial" panose="020B0604020202020204" pitchFamily="34" charset="0"/>
            </a:endParaRPr>
          </a:p>
          <a:p>
            <a:r>
              <a:rPr lang="en-US" sz="2800" dirty="0">
                <a:cs typeface="Arial" panose="020B0604020202020204" pitchFamily="34" charset="0"/>
              </a:rPr>
              <a:t>use available resources to help with resolution – parents, support person, teachers </a:t>
            </a:r>
          </a:p>
          <a:p>
            <a:endParaRPr lang="en-US" sz="2800" dirty="0">
              <a:cs typeface="Arial" panose="020B0604020202020204" pitchFamily="34" charset="0"/>
            </a:endParaRPr>
          </a:p>
          <a:p>
            <a:r>
              <a:rPr lang="en-US" sz="2800" dirty="0">
                <a:cs typeface="Arial" panose="020B0604020202020204" pitchFamily="34" charset="0"/>
              </a:rPr>
              <a:t> </a:t>
            </a:r>
          </a:p>
          <a:p>
            <a:r>
              <a:rPr lang="en-US" sz="2800" dirty="0">
                <a:cs typeface="Arial" panose="020B0604020202020204" pitchFamily="34" charset="0"/>
              </a:rPr>
              <a:t> </a:t>
            </a:r>
          </a:p>
          <a:p>
            <a:endParaRPr lang="en-US" sz="2800" dirty="0">
              <a:cs typeface="Arial" panose="020B0604020202020204" pitchFamily="34" charset="0"/>
            </a:endParaRPr>
          </a:p>
          <a:p>
            <a:r>
              <a:rPr lang="en-US" sz="2800" dirty="0">
                <a:solidFill>
                  <a:schemeClr val="tx1">
                    <a:lumMod val="75000"/>
                    <a:lumOff val="25000"/>
                  </a:schemeClr>
                </a:solidFill>
                <a:cs typeface="Arial" panose="020B0604020202020204" pitchFamily="34" charset="0"/>
              </a:rPr>
              <a:t/>
            </a:r>
            <a:br>
              <a:rPr lang="en-US" sz="2800" dirty="0">
                <a:solidFill>
                  <a:schemeClr val="tx1">
                    <a:lumMod val="75000"/>
                    <a:lumOff val="25000"/>
                  </a:schemeClr>
                </a:solidFill>
                <a:cs typeface="Arial" panose="020B0604020202020204" pitchFamily="34" charset="0"/>
              </a:rPr>
            </a:br>
            <a:r>
              <a:rPr lang="en-US" sz="2800" dirty="0">
                <a:solidFill>
                  <a:schemeClr val="tx1">
                    <a:lumMod val="75000"/>
                    <a:lumOff val="25000"/>
                  </a:schemeClr>
                </a:solidFill>
              </a:rPr>
              <a:t>	</a:t>
            </a:r>
          </a:p>
        </p:txBody>
      </p:sp>
    </p:spTree>
    <p:custDataLst>
      <p:tags r:id="rId1"/>
    </p:custDataLst>
    <p:extLst>
      <p:ext uri="{BB962C8B-B14F-4D97-AF65-F5344CB8AC3E}">
        <p14:creationId xmlns:p14="http://schemas.microsoft.com/office/powerpoint/2010/main" val="5937358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a:p>
        </p:txBody>
      </p:sp>
      <p:sp>
        <p:nvSpPr>
          <p:cNvPr id="2" name="Title 1"/>
          <p:cNvSpPr>
            <a:spLocks noGrp="1"/>
          </p:cNvSpPr>
          <p:nvPr>
            <p:ph type="title" idx="4294967295"/>
          </p:nvPr>
        </p:nvSpPr>
        <p:spPr>
          <a:xfrm>
            <a:off x="304800" y="304800"/>
            <a:ext cx="8229600" cy="5821362"/>
          </a:xfrm>
        </p:spPr>
        <p:txBody>
          <a:bodyPr anchor="t" anchorCtr="0">
            <a:normAutofit/>
          </a:bodyPr>
          <a:lstStyle/>
          <a:p>
            <a:pPr>
              <a:lnSpc>
                <a:spcPct val="100000"/>
              </a:lnSpc>
            </a:pPr>
            <a:r>
              <a:rPr lang="en-US" sz="4000" b="1" dirty="0">
                <a:latin typeface="+mn-lt"/>
                <a:cs typeface="Arial" panose="020B0604020202020204" pitchFamily="34" charset="0"/>
              </a:rPr>
              <a:t>Effective approaches for de-escalation</a:t>
            </a:r>
          </a:p>
        </p:txBody>
      </p:sp>
      <p:sp>
        <p:nvSpPr>
          <p:cNvPr id="3" name="Rectangle 2"/>
          <p:cNvSpPr/>
          <p:nvPr/>
        </p:nvSpPr>
        <p:spPr>
          <a:xfrm>
            <a:off x="381000" y="1447800"/>
            <a:ext cx="8001000" cy="5693866"/>
          </a:xfrm>
          <a:prstGeom prst="rect">
            <a:avLst/>
          </a:prstGeom>
        </p:spPr>
        <p:txBody>
          <a:bodyPr wrap="square">
            <a:spAutoFit/>
          </a:bodyPr>
          <a:lstStyle/>
          <a:p>
            <a:pPr lvl="0"/>
            <a:r>
              <a:rPr lang="en-US" sz="2800" dirty="0">
                <a:solidFill>
                  <a:schemeClr val="tx1">
                    <a:lumMod val="75000"/>
                    <a:lumOff val="25000"/>
                  </a:schemeClr>
                </a:solidFill>
              </a:rPr>
              <a:t>do not block self-stimulatory or other non-dangerous repetitive behavior – this is a way of adapting to a situation and calming oneself</a:t>
            </a:r>
          </a:p>
          <a:p>
            <a:r>
              <a:rPr lang="en-US" sz="2800" dirty="0">
                <a:solidFill>
                  <a:schemeClr val="tx1">
                    <a:lumMod val="75000"/>
                    <a:lumOff val="25000"/>
                  </a:schemeClr>
                </a:solidFill>
              </a:rPr>
              <a:t> </a:t>
            </a:r>
          </a:p>
          <a:p>
            <a:pPr lvl="0"/>
            <a:r>
              <a:rPr lang="en-US" sz="2800" dirty="0">
                <a:solidFill>
                  <a:schemeClr val="tx1">
                    <a:lumMod val="75000"/>
                    <a:lumOff val="25000"/>
                  </a:schemeClr>
                </a:solidFill>
              </a:rPr>
              <a:t>do not take away a favored object; use it to connect with the person</a:t>
            </a:r>
          </a:p>
          <a:p>
            <a:pPr lvl="0"/>
            <a:endParaRPr lang="en-US" sz="2800" dirty="0">
              <a:solidFill>
                <a:schemeClr val="tx1">
                  <a:lumMod val="75000"/>
                  <a:lumOff val="25000"/>
                </a:schemeClr>
              </a:solidFill>
            </a:endParaRPr>
          </a:p>
          <a:p>
            <a:pPr lvl="0"/>
            <a:r>
              <a:rPr lang="en-US" sz="2800" dirty="0">
                <a:solidFill>
                  <a:schemeClr val="tx1">
                    <a:lumMod val="75000"/>
                    <a:lumOff val="25000"/>
                  </a:schemeClr>
                </a:solidFill>
              </a:rPr>
              <a:t>offer reassurance – verbal and nonverbal </a:t>
            </a:r>
          </a:p>
          <a:p>
            <a:pPr lvl="0"/>
            <a:r>
              <a:rPr lang="en-US" sz="2800" dirty="0">
                <a:solidFill>
                  <a:schemeClr val="tx1">
                    <a:lumMod val="75000"/>
                    <a:lumOff val="25000"/>
                  </a:schemeClr>
                </a:solidFill>
              </a:rPr>
              <a:t>(nod your head, I’m here to help, eye contact)</a:t>
            </a:r>
          </a:p>
          <a:p>
            <a:pPr lvl="0"/>
            <a:endParaRPr lang="en-US" sz="2800" dirty="0">
              <a:solidFill>
                <a:schemeClr val="tx1">
                  <a:lumMod val="75000"/>
                  <a:lumOff val="25000"/>
                </a:schemeClr>
              </a:solidFill>
            </a:endParaRPr>
          </a:p>
          <a:p>
            <a:endParaRPr lang="en-US" sz="2800" dirty="0">
              <a:solidFill>
                <a:schemeClr val="tx1">
                  <a:lumMod val="75000"/>
                  <a:lumOff val="25000"/>
                </a:schemeClr>
              </a:solidFill>
              <a:cs typeface="Arial" panose="020B0604020202020204" pitchFamily="34" charset="0"/>
            </a:endParaRPr>
          </a:p>
          <a:p>
            <a:r>
              <a:rPr lang="en-US" sz="2800" dirty="0">
                <a:solidFill>
                  <a:schemeClr val="tx1">
                    <a:lumMod val="75000"/>
                    <a:lumOff val="25000"/>
                  </a:schemeClr>
                </a:solidFill>
                <a:cs typeface="Arial" panose="020B0604020202020204" pitchFamily="34" charset="0"/>
              </a:rPr>
              <a:t/>
            </a:r>
            <a:br>
              <a:rPr lang="en-US" sz="2800" dirty="0">
                <a:solidFill>
                  <a:schemeClr val="tx1">
                    <a:lumMod val="75000"/>
                    <a:lumOff val="25000"/>
                  </a:schemeClr>
                </a:solidFill>
                <a:cs typeface="Arial" panose="020B0604020202020204" pitchFamily="34" charset="0"/>
              </a:rPr>
            </a:br>
            <a:r>
              <a:rPr lang="en-US" sz="2800" dirty="0">
                <a:solidFill>
                  <a:schemeClr val="tx1">
                    <a:lumMod val="75000"/>
                    <a:lumOff val="25000"/>
                  </a:schemeClr>
                </a:solidFill>
              </a:rPr>
              <a:t>	</a:t>
            </a:r>
          </a:p>
        </p:txBody>
      </p:sp>
    </p:spTree>
    <p:custDataLst>
      <p:tags r:id="rId1"/>
    </p:custDataLst>
    <p:extLst>
      <p:ext uri="{BB962C8B-B14F-4D97-AF65-F5344CB8AC3E}">
        <p14:creationId xmlns:p14="http://schemas.microsoft.com/office/powerpoint/2010/main" val="40253649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908398"/>
            <a:ext cx="7391400" cy="1200329"/>
          </a:xfrm>
          <a:prstGeom prst="rect">
            <a:avLst/>
          </a:prstGeom>
        </p:spPr>
        <p:txBody>
          <a:bodyPr wrap="square">
            <a:spAutoFit/>
          </a:bodyPr>
          <a:lstStyle/>
          <a:p>
            <a:pPr>
              <a:defRPr/>
            </a:pPr>
            <a:endParaRPr lang="en-US" dirty="0"/>
          </a:p>
          <a:p>
            <a:pPr>
              <a:defRPr/>
            </a:pPr>
            <a:endParaRPr lang="en-US" dirty="0"/>
          </a:p>
          <a:p>
            <a:pPr>
              <a:defRPr/>
            </a:pPr>
            <a:endParaRPr lang="en-US" dirty="0"/>
          </a:p>
          <a:p>
            <a:endParaRPr lang="en-US" dirty="0"/>
          </a:p>
        </p:txBody>
      </p:sp>
      <p:sp>
        <p:nvSpPr>
          <p:cNvPr id="5" name="TextBox 4"/>
          <p:cNvSpPr txBox="1"/>
          <p:nvPr/>
        </p:nvSpPr>
        <p:spPr>
          <a:xfrm>
            <a:off x="914400" y="2293392"/>
            <a:ext cx="7400487" cy="1569660"/>
          </a:xfrm>
          <a:prstGeom prst="rect">
            <a:avLst/>
          </a:prstGeom>
          <a:noFill/>
        </p:spPr>
        <p:txBody>
          <a:bodyPr wrap="none" rtlCol="0">
            <a:spAutoFit/>
          </a:bodyPr>
          <a:lstStyle/>
          <a:p>
            <a:pPr algn="ctr"/>
            <a:r>
              <a:rPr lang="en-US" sz="4800" dirty="0" smtClean="0"/>
              <a:t>Police Officer Consoling Teen</a:t>
            </a:r>
          </a:p>
          <a:p>
            <a:pPr algn="ctr"/>
            <a:r>
              <a:rPr lang="en-US" sz="4800" dirty="0" smtClean="0">
                <a:hlinkClick r:id="rId4"/>
              </a:rPr>
              <a:t>Video</a:t>
            </a:r>
            <a:endParaRPr lang="en-US" sz="4800" dirty="0"/>
          </a:p>
        </p:txBody>
      </p:sp>
    </p:spTree>
    <p:custDataLst>
      <p:tags r:id="rId1"/>
    </p:custDataLst>
    <p:extLst>
      <p:ext uri="{BB962C8B-B14F-4D97-AF65-F5344CB8AC3E}">
        <p14:creationId xmlns:p14="http://schemas.microsoft.com/office/powerpoint/2010/main" val="35112315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838199" y="533400"/>
            <a:ext cx="8000999" cy="5334000"/>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4100" b="1" dirty="0">
                <a:solidFill>
                  <a:schemeClr val="tx1">
                    <a:lumMod val="75000"/>
                    <a:lumOff val="25000"/>
                  </a:schemeClr>
                </a:solidFill>
                <a:cs typeface="Arial" panose="020B0604020202020204" pitchFamily="34" charset="0"/>
              </a:rPr>
              <a:t>Not every incident will be a crisis situation.</a:t>
            </a:r>
          </a:p>
          <a:p>
            <a:pPr marL="0" indent="0">
              <a:buNone/>
            </a:pPr>
            <a:endParaRPr lang="en-US" sz="3600" dirty="0">
              <a:solidFill>
                <a:schemeClr val="tx1">
                  <a:lumMod val="75000"/>
                  <a:lumOff val="25000"/>
                </a:schemeClr>
              </a:solidFill>
              <a:cs typeface="Arial" panose="020B0604020202020204" pitchFamily="34" charset="0"/>
            </a:endParaRPr>
          </a:p>
          <a:p>
            <a:pPr marL="0" indent="0">
              <a:lnSpc>
                <a:spcPct val="120000"/>
              </a:lnSpc>
              <a:spcBef>
                <a:spcPts val="0"/>
              </a:spcBef>
              <a:buNone/>
            </a:pPr>
            <a:r>
              <a:rPr lang="en-US" sz="3600" dirty="0">
                <a:solidFill>
                  <a:schemeClr val="tx1">
                    <a:lumMod val="75000"/>
                    <a:lumOff val="25000"/>
                  </a:schemeClr>
                </a:solidFill>
                <a:cs typeface="Arial" panose="020B0604020202020204" pitchFamily="34" charset="0"/>
              </a:rPr>
              <a:t>You may be called to assist in a variety of ways. What you learn today may be helpful to all involved.</a:t>
            </a:r>
            <a:br>
              <a:rPr lang="en-US" sz="3600" dirty="0">
                <a:solidFill>
                  <a:schemeClr val="tx1">
                    <a:lumMod val="75000"/>
                    <a:lumOff val="25000"/>
                  </a:schemeClr>
                </a:solidFill>
                <a:cs typeface="Arial" panose="020B0604020202020204" pitchFamily="34" charset="0"/>
              </a:rPr>
            </a:br>
            <a:r>
              <a:rPr lang="en-US" sz="4000" dirty="0">
                <a:solidFill>
                  <a:schemeClr val="tx1">
                    <a:lumMod val="75000"/>
                    <a:lumOff val="25000"/>
                  </a:schemeClr>
                </a:solidFill>
                <a:cs typeface="Arial" panose="020B0604020202020204" pitchFamily="34" charset="0"/>
              </a:rPr>
              <a:t/>
            </a:r>
            <a:br>
              <a:rPr lang="en-US" sz="4000" dirty="0">
                <a:solidFill>
                  <a:schemeClr val="tx1">
                    <a:lumMod val="75000"/>
                    <a:lumOff val="25000"/>
                  </a:schemeClr>
                </a:solidFill>
                <a:cs typeface="Arial" panose="020B0604020202020204" pitchFamily="34" charset="0"/>
              </a:rPr>
            </a:br>
            <a:r>
              <a:rPr lang="en-US" sz="3600" dirty="0">
                <a:solidFill>
                  <a:schemeClr val="tx1">
                    <a:lumMod val="75000"/>
                    <a:lumOff val="25000"/>
                  </a:schemeClr>
                </a:solidFill>
                <a:cs typeface="Arial" panose="020B0604020202020204" pitchFamily="34" charset="0"/>
              </a:rPr>
              <a:t>“It is not necessary, or even appropriate, for law enforcement to diagnose . . . What is important is to </a:t>
            </a:r>
            <a:r>
              <a:rPr lang="en-US" sz="3600" b="1" dirty="0">
                <a:solidFill>
                  <a:schemeClr val="tx1">
                    <a:lumMod val="75000"/>
                    <a:lumOff val="25000"/>
                  </a:schemeClr>
                </a:solidFill>
                <a:cs typeface="Arial" panose="020B0604020202020204" pitchFamily="34" charset="0"/>
              </a:rPr>
              <a:t>recognize</a:t>
            </a:r>
            <a:r>
              <a:rPr lang="en-US" sz="3600" dirty="0">
                <a:solidFill>
                  <a:schemeClr val="tx1">
                    <a:lumMod val="75000"/>
                    <a:lumOff val="25000"/>
                  </a:schemeClr>
                </a:solidFill>
                <a:cs typeface="Arial" panose="020B0604020202020204" pitchFamily="34" charset="0"/>
              </a:rPr>
              <a:t> </a:t>
            </a:r>
            <a:r>
              <a:rPr lang="en-US" sz="3600" b="1" dirty="0">
                <a:solidFill>
                  <a:schemeClr val="tx1">
                    <a:lumMod val="75000"/>
                    <a:lumOff val="25000"/>
                  </a:schemeClr>
                </a:solidFill>
                <a:cs typeface="Arial" panose="020B0604020202020204" pitchFamily="34" charset="0"/>
              </a:rPr>
              <a:t>the characteristics of ID/DD </a:t>
            </a:r>
            <a:r>
              <a:rPr lang="en-US" sz="3600" dirty="0">
                <a:solidFill>
                  <a:schemeClr val="tx1">
                    <a:lumMod val="75000"/>
                    <a:lumOff val="25000"/>
                  </a:schemeClr>
                </a:solidFill>
                <a:cs typeface="Arial" panose="020B0604020202020204" pitchFamily="34" charset="0"/>
              </a:rPr>
              <a:t>so that an effective approach can be used with each person.”—</a:t>
            </a:r>
            <a:r>
              <a:rPr lang="en-US" sz="3600" i="1" dirty="0">
                <a:solidFill>
                  <a:schemeClr val="tx1">
                    <a:lumMod val="75000"/>
                    <a:lumOff val="25000"/>
                  </a:schemeClr>
                </a:solidFill>
                <a:cs typeface="Arial" panose="020B0604020202020204" pitchFamily="34" charset="0"/>
              </a:rPr>
              <a:t>Disability Justice Initiative</a:t>
            </a:r>
            <a:br>
              <a:rPr lang="en-US" sz="3600" i="1" dirty="0">
                <a:solidFill>
                  <a:schemeClr val="tx1">
                    <a:lumMod val="75000"/>
                    <a:lumOff val="25000"/>
                  </a:schemeClr>
                </a:solidFill>
                <a:cs typeface="Arial" panose="020B0604020202020204" pitchFamily="34" charset="0"/>
              </a:rPr>
            </a:br>
            <a:endParaRPr lang="en-US" sz="3600" b="1" dirty="0">
              <a:solidFill>
                <a:schemeClr val="tx1">
                  <a:lumMod val="75000"/>
                  <a:lumOff val="25000"/>
                </a:schemeClr>
              </a:solidFill>
              <a:cs typeface="Arial" panose="020B0604020202020204" pitchFamily="34" charset="0"/>
            </a:endParaRPr>
          </a:p>
          <a:p>
            <a:pPr>
              <a:lnSpc>
                <a:spcPct val="120000"/>
              </a:lnSpc>
              <a:spcBef>
                <a:spcPts val="0"/>
              </a:spcBef>
            </a:pPr>
            <a:endParaRPr lang="en-US" dirty="0">
              <a:latin typeface="Arial" panose="020B0604020202020204" pitchFamily="34" charset="0"/>
              <a:cs typeface="Arial" panose="020B0604020202020204" pitchFamily="34" charset="0"/>
            </a:endParaRPr>
          </a:p>
          <a:p>
            <a:endParaRPr lang="en-US" dirty="0"/>
          </a:p>
        </p:txBody>
      </p:sp>
    </p:spTree>
    <p:custDataLst>
      <p:tags r:id="rId1"/>
    </p:custDataLst>
    <p:extLst>
      <p:ext uri="{BB962C8B-B14F-4D97-AF65-F5344CB8AC3E}">
        <p14:creationId xmlns:p14="http://schemas.microsoft.com/office/powerpoint/2010/main" val="13186398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500777" y="228600"/>
            <a:ext cx="8229600" cy="3657600"/>
          </a:xfrm>
        </p:spPr>
        <p:txBody>
          <a:bodyPr anchor="t">
            <a:normAutofit fontScale="90000"/>
          </a:bodyPr>
          <a:lstStyle/>
          <a:p>
            <a:pPr algn="ctr"/>
            <a:r>
              <a:rPr lang="en-US" b="1" dirty="0">
                <a:solidFill>
                  <a:schemeClr val="tx1"/>
                </a:solidFill>
                <a:latin typeface="Arial" panose="020B0604020202020204" pitchFamily="34" charset="0"/>
                <a:cs typeface="Arial" panose="020B0604020202020204" pitchFamily="34" charset="0"/>
              </a:rPr>
              <a:t/>
            </a:r>
            <a:br>
              <a:rPr lang="en-US" b="1" dirty="0">
                <a:solidFill>
                  <a:schemeClr val="tx1"/>
                </a:solidFill>
                <a:latin typeface="Arial" panose="020B0604020202020204" pitchFamily="34" charset="0"/>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Law Enforcement and</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People with Intellectual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and/or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Developmental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SECTION 5</a:t>
            </a:r>
            <a:r>
              <a:rPr lang="en-US" sz="4400" dirty="0">
                <a:solidFill>
                  <a:schemeClr val="tx1">
                    <a:lumMod val="75000"/>
                    <a:lumOff val="25000"/>
                  </a:schemeClr>
                </a:solidFill>
                <a:latin typeface="Arial" panose="020B0604020202020204" pitchFamily="34" charset="0"/>
                <a:cs typeface="Arial" panose="020B0604020202020204" pitchFamily="34" charset="0"/>
              </a:rPr>
              <a:t/>
            </a:r>
            <a:br>
              <a:rPr lang="en-US" sz="4400" dirty="0">
                <a:solidFill>
                  <a:schemeClr val="tx1">
                    <a:lumMod val="75000"/>
                    <a:lumOff val="25000"/>
                  </a:schemeClr>
                </a:solidFill>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p>
        </p:txBody>
      </p:sp>
      <p:sp>
        <p:nvSpPr>
          <p:cNvPr id="11" name="TextBox 10"/>
          <p:cNvSpPr txBox="1"/>
          <p:nvPr/>
        </p:nvSpPr>
        <p:spPr>
          <a:xfrm>
            <a:off x="2100977" y="5390346"/>
            <a:ext cx="6629400" cy="954107"/>
          </a:xfrm>
          <a:prstGeom prst="rect">
            <a:avLst/>
          </a:prstGeom>
          <a:solidFill>
            <a:schemeClr val="tx1"/>
          </a:solid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Maryland Department of Disabilities</a:t>
            </a:r>
          </a:p>
          <a:p>
            <a:r>
              <a:rPr lang="en-US" sz="2400" dirty="0">
                <a:solidFill>
                  <a:schemeClr val="bg1"/>
                </a:solidFill>
                <a:latin typeface="Cambria" panose="02040503050406030204" pitchFamily="18" charset="0"/>
              </a:rPr>
              <a:t>Revised Curriculum 2021</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029200"/>
            <a:ext cx="1600200" cy="167640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771" y="245533"/>
            <a:ext cx="1784629" cy="1351138"/>
          </a:xfrm>
          <a:prstGeom prst="rect">
            <a:avLst/>
          </a:prstGeom>
        </p:spPr>
      </p:pic>
    </p:spTree>
    <p:custDataLst>
      <p:tags r:id="rId1"/>
    </p:custDataLst>
    <p:extLst>
      <p:ext uri="{BB962C8B-B14F-4D97-AF65-F5344CB8AC3E}">
        <p14:creationId xmlns:p14="http://schemas.microsoft.com/office/powerpoint/2010/main" val="20602203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3383280"/>
          </a:xfrm>
        </p:spPr>
        <p:txBody>
          <a:bodyPr anchor="t" anchorCtr="0">
            <a:normAutofit fontScale="90000"/>
          </a:bodyPr>
          <a:lstStyle/>
          <a:p>
            <a:pPr algn="ct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The Americans with Disabilities Act:</a:t>
            </a:r>
            <a:br>
              <a:rPr lang="en-US" sz="4000" b="1" dirty="0">
                <a:latin typeface="+mn-lt"/>
                <a:cs typeface="Arial" panose="020B0604020202020204" pitchFamily="34" charset="0"/>
              </a:rPr>
            </a:br>
            <a:r>
              <a:rPr lang="en-US" sz="4000" b="1" dirty="0">
                <a:latin typeface="+mn-lt"/>
                <a:cs typeface="Arial" panose="020B0604020202020204" pitchFamily="34" charset="0"/>
              </a:rPr>
              <a:t>Implications for Law Enforcement</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3200" b="1" dirty="0">
                <a:latin typeface="+mn-lt"/>
                <a:cs typeface="Arial" panose="020B0604020202020204" pitchFamily="34" charset="0"/>
              </a:rPr>
              <a:t>Custody, Interviews, Interrogations, Use of </a:t>
            </a:r>
            <a:r>
              <a:rPr lang="en-US" sz="3200" b="1" i="1" dirty="0">
                <a:latin typeface="+mn-lt"/>
                <a:cs typeface="Arial" panose="020B0604020202020204" pitchFamily="34" charset="0"/>
              </a:rPr>
              <a:t>Miranda</a:t>
            </a:r>
            <a:r>
              <a:rPr lang="en-US" sz="3200" b="1" dirty="0">
                <a:latin typeface="+mn-lt"/>
                <a:cs typeface="Arial" panose="020B0604020202020204" pitchFamily="34" charset="0"/>
              </a:rPr>
              <a:t>/Custodial Rights Warnings</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1600" dirty="0">
                <a:cs typeface="Arial" panose="020B0604020202020204" pitchFamily="34" charset="0"/>
              </a:rPr>
              <a:t>MPCTC Training Objectives </a:t>
            </a:r>
            <a:br>
              <a:rPr lang="en-US" sz="1600" dirty="0">
                <a:cs typeface="Arial" panose="020B0604020202020204" pitchFamily="34" charset="0"/>
              </a:rPr>
            </a:br>
            <a:r>
              <a:rPr lang="en-US" sz="1600" dirty="0">
                <a:cs typeface="Arial" panose="020B0604020202020204" pitchFamily="34" charset="0"/>
              </a:rPr>
              <a:t>09.15 Identify the procedures that an officer should/may employ when </a:t>
            </a:r>
            <a:br>
              <a:rPr lang="en-US" sz="1600" dirty="0">
                <a:cs typeface="Arial" panose="020B0604020202020204" pitchFamily="34" charset="0"/>
              </a:rPr>
            </a:br>
            <a:r>
              <a:rPr lang="en-US" sz="1600" dirty="0">
                <a:cs typeface="Arial" panose="020B0604020202020204" pitchFamily="34" charset="0"/>
              </a:rPr>
              <a:t>interacting with an individual with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09.17 Identify the procedures an officer should follow to ensure the </a:t>
            </a:r>
            <a:br>
              <a:rPr lang="en-US" sz="1600" dirty="0">
                <a:cs typeface="Arial" panose="020B0604020202020204" pitchFamily="34" charset="0"/>
              </a:rPr>
            </a:br>
            <a:r>
              <a:rPr lang="en-US" sz="1600" dirty="0">
                <a:cs typeface="Arial" panose="020B0604020202020204" pitchFamily="34" charset="0"/>
              </a:rPr>
              <a:t>safety and calmness of an individual that has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09.18 Demonstrate communication techniques required to effectively </a:t>
            </a:r>
            <a:br>
              <a:rPr lang="en-US" sz="1600" dirty="0">
                <a:cs typeface="Arial" panose="020B0604020202020204" pitchFamily="34" charset="0"/>
              </a:rPr>
            </a:br>
            <a:r>
              <a:rPr lang="en-US" sz="1600" dirty="0">
                <a:cs typeface="Arial" panose="020B0604020202020204" pitchFamily="34" charset="0"/>
              </a:rPr>
              <a:t>interact with a person who has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09.20   Describe the procedures an officer uses to ensure compliance with </a:t>
            </a:r>
            <a:br>
              <a:rPr lang="en-US" sz="1600" dirty="0">
                <a:cs typeface="Arial" panose="020B0604020202020204" pitchFamily="34" charset="0"/>
              </a:rPr>
            </a:br>
            <a:r>
              <a:rPr lang="en-US" sz="1600" dirty="0">
                <a:cs typeface="Arial" panose="020B0604020202020204" pitchFamily="34" charset="0"/>
              </a:rPr>
              <a:t>the American with Disabilities Act when interacting with a person with intellectual, developmental, or physical disability</a:t>
            </a:r>
            <a:br>
              <a:rPr lang="en-US" sz="1600" dirty="0">
                <a:cs typeface="Arial" panose="020B0604020202020204" pitchFamily="34" charset="0"/>
              </a:rPr>
            </a:br>
            <a:endParaRPr lang="en-US" sz="16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8608495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American with Disabilities Act (ADA)</a:t>
            </a: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A federal civil rights law passed </a:t>
            </a:r>
            <a:r>
              <a:rPr lang="en-US" sz="2800">
                <a:latin typeface="+mn-lt"/>
                <a:cs typeface="Arial" panose="020B0604020202020204" pitchFamily="34" charset="0"/>
              </a:rPr>
              <a:t>in 1990.</a:t>
            </a: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Guarantees equal opportunity to individuals with disabilities in state and local government services, public accommodations, employment, transportation, and telecommunications.</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By law, people with disabilities are entitled to the same level of access to law enforcement services as provided to those without disabilities. </a:t>
            </a:r>
          </a:p>
        </p:txBody>
      </p:sp>
    </p:spTree>
    <p:custDataLst>
      <p:tags r:id="rId1"/>
    </p:custDataLst>
    <p:extLst>
      <p:ext uri="{BB962C8B-B14F-4D97-AF65-F5344CB8AC3E}">
        <p14:creationId xmlns:p14="http://schemas.microsoft.com/office/powerpoint/2010/main" val="31407305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nSpc>
                <a:spcPct val="100000"/>
              </a:lnSpc>
            </a:pPr>
            <a:r>
              <a:rPr lang="en-US" sz="4000" b="1" dirty="0">
                <a:latin typeface="+mn-lt"/>
                <a:cs typeface="Arial" panose="020B0604020202020204" pitchFamily="34" charset="0"/>
              </a:rPr>
              <a:t>The ADA requires</a:t>
            </a: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Law enforcement agencies to make </a:t>
            </a:r>
            <a:r>
              <a:rPr lang="en-US" sz="2800" b="1" dirty="0">
                <a:latin typeface="+mn-lt"/>
                <a:cs typeface="Arial" panose="020B0604020202020204" pitchFamily="34" charset="0"/>
              </a:rPr>
              <a:t>reasonable modifications to their polices, practices, and procedures that are necessary to ensure accessibility for individuals with disabilities</a:t>
            </a:r>
            <a:r>
              <a:rPr lang="en-US" sz="2800" dirty="0">
                <a:latin typeface="+mn-lt"/>
                <a:cs typeface="Arial" panose="020B0604020202020204" pitchFamily="34" charset="0"/>
              </a:rPr>
              <a:t>, unless making such modifications would fundamentally alter the program or service involved.</a:t>
            </a:r>
          </a:p>
        </p:txBody>
      </p:sp>
    </p:spTree>
    <p:custDataLst>
      <p:tags r:id="rId1"/>
    </p:custDataLst>
    <p:extLst>
      <p:ext uri="{BB962C8B-B14F-4D97-AF65-F5344CB8AC3E}">
        <p14:creationId xmlns:p14="http://schemas.microsoft.com/office/powerpoint/2010/main" val="36276342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a:lnSpc>
                <a:spcPct val="100000"/>
              </a:lnSpc>
            </a:pPr>
            <a:r>
              <a:rPr lang="en-US" sz="4000" b="1" dirty="0">
                <a:latin typeface="+mn-lt"/>
                <a:cs typeface="Arial" panose="020B0604020202020204" pitchFamily="34" charset="0"/>
              </a:rPr>
              <a:t>Reasonable accommodations (e.g.)</a:t>
            </a: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Finding alternate ways to communicate with a person with an ID/DD, such as: pictures, gestures, typing, assistive technology</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Keeping the person and his or her service animal together at all times, if possible</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If desired by the person with a disability, call his or her desired support person or a disability advocacy organization for assistance</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18800814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nSpc>
                <a:spcPct val="100000"/>
              </a:lnSpc>
            </a:pPr>
            <a:r>
              <a:rPr lang="en-US" sz="4000" b="1" dirty="0">
                <a:latin typeface="+mn-lt"/>
                <a:cs typeface="Arial" panose="020B0604020202020204" pitchFamily="34" charset="0"/>
              </a:rPr>
              <a:t>Taking a person with ID/DD into custody</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500" dirty="0">
                <a:latin typeface="+mn-lt"/>
                <a:cs typeface="Arial" panose="020B0604020202020204" pitchFamily="34" charset="0"/>
              </a:rPr>
              <a:t>Seek alternatives to physical custody of individuals with ID/DD, as it is likely to initiate a severe anxiety response and further escalate the situation.</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This might include release of the person to his or her family, a support person, or a community-based diversion program. </a:t>
            </a:r>
          </a:p>
        </p:txBody>
      </p:sp>
      <p:sp>
        <p:nvSpPr>
          <p:cNvPr id="3" name="Rectangle 2"/>
          <p:cNvSpPr/>
          <p:nvPr/>
        </p:nvSpPr>
        <p:spPr>
          <a:xfrm>
            <a:off x="571500" y="5486400"/>
            <a:ext cx="78486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306398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04800"/>
            <a:ext cx="8229600" cy="5821680"/>
          </a:xfrm>
        </p:spPr>
        <p:txBody>
          <a:bodyPr anchor="t" anchorCtr="0">
            <a:normAutofit fontScale="90000"/>
          </a:bodyPr>
          <a:lstStyle/>
          <a:p>
            <a:pPr>
              <a:lnSpc>
                <a:spcPct val="100000"/>
              </a:lnSpc>
            </a:pPr>
            <a:r>
              <a:rPr lang="en-US" sz="4000" b="1" dirty="0">
                <a:latin typeface="+mn-lt"/>
                <a:cs typeface="Arial" panose="020B0604020202020204" pitchFamily="34" charset="0"/>
              </a:rPr>
              <a:t>Taking a person with ID/DD into custody in more </a:t>
            </a:r>
            <a:r>
              <a:rPr lang="en-US" sz="4000" b="1" u="sng" dirty="0">
                <a:latin typeface="+mn-lt"/>
                <a:cs typeface="Arial" panose="020B0604020202020204" pitchFamily="34" charset="0"/>
              </a:rPr>
              <a:t>serious</a:t>
            </a:r>
            <a:r>
              <a:rPr lang="en-US" sz="4000" b="1" dirty="0">
                <a:latin typeface="+mn-lt"/>
                <a:cs typeface="Arial" panose="020B0604020202020204" pitchFamily="34" charset="0"/>
              </a:rPr>
              <a:t> offense situations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800" dirty="0">
                <a:latin typeface="+mn-lt"/>
                <a:cs typeface="Arial" panose="020B0604020202020204" pitchFamily="34" charset="0"/>
              </a:rPr>
              <a:t>1. Contact a supervisor</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2. Employ calming and reassuring language and de-escalation protocols</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3. If possible, contact the person’s family member, support person, or other trusted individual to accompany him or her to assist with calming and intervention</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
        <p:nvSpPr>
          <p:cNvPr id="3" name="Rectangle 2"/>
          <p:cNvSpPr/>
          <p:nvPr/>
        </p:nvSpPr>
        <p:spPr>
          <a:xfrm>
            <a:off x="381000" y="5678660"/>
            <a:ext cx="79756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p>
        </p:txBody>
      </p:sp>
    </p:spTree>
    <p:custDataLst>
      <p:tags r:id="rId1"/>
    </p:custDataLst>
    <p:extLst>
      <p:ext uri="{BB962C8B-B14F-4D97-AF65-F5344CB8AC3E}">
        <p14:creationId xmlns:p14="http://schemas.microsoft.com/office/powerpoint/2010/main" val="291919875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Autofit/>
          </a:bodyPr>
          <a:lstStyle/>
          <a:p>
            <a:pPr>
              <a:lnSpc>
                <a:spcPct val="100000"/>
              </a:lnSpc>
            </a:pPr>
            <a:r>
              <a:rPr lang="en-US" sz="2500" dirty="0">
                <a:latin typeface="+mn-lt"/>
                <a:cs typeface="Arial" panose="020B0604020202020204" pitchFamily="34" charset="0"/>
              </a:rPr>
              <a:t>4. When reasonable and practical, avoid physical restraints</a:t>
            </a:r>
            <a:br>
              <a:rPr lang="en-US" sz="2500" dirty="0">
                <a:latin typeface="+mn-lt"/>
                <a:cs typeface="Arial" panose="020B0604020202020204" pitchFamily="34" charset="0"/>
              </a:rPr>
            </a:br>
            <a:r>
              <a:rPr lang="en-US" sz="2000" dirty="0">
                <a:latin typeface="+mn-lt"/>
                <a:cs typeface="Arial" panose="020B0604020202020204" pitchFamily="34" charset="0"/>
              </a:rPr>
              <a:t>the use of restraints can injure the person or limit the person’s ability to communicate (e.g. someone who uses American Sign Language can no longer sign) or move independently (e.g. someone who uses a wheelchair or scooter can no longer use these devices)</a:t>
            </a:r>
            <a:br>
              <a:rPr lang="en-US" sz="20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500" dirty="0">
                <a:latin typeface="+mn-lt"/>
                <a:cs typeface="Arial" panose="020B0604020202020204" pitchFamily="34" charset="0"/>
              </a:rPr>
              <a:t>5. When possible, avoid using body weight to restrain the individual; when unavoidable, use extreme caution </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6. Prior to giving </a:t>
            </a:r>
            <a:r>
              <a:rPr lang="en-US" sz="2500" i="1" dirty="0">
                <a:latin typeface="+mn-lt"/>
                <a:cs typeface="Arial" panose="020B0604020202020204" pitchFamily="34" charset="0"/>
              </a:rPr>
              <a:t>Miranda </a:t>
            </a:r>
            <a:r>
              <a:rPr lang="en-US" sz="2500" dirty="0">
                <a:latin typeface="+mn-lt"/>
                <a:cs typeface="Arial" panose="020B0604020202020204" pitchFamily="34" charset="0"/>
              </a:rPr>
              <a:t>warning or rights pertaining to custodial interrogation, consult a detective or investigator and have the person’s lawyer present to help protect his or her rights</a:t>
            </a:r>
            <a:br>
              <a:rPr lang="en-US" sz="2500" dirty="0">
                <a:latin typeface="+mn-lt"/>
                <a:cs typeface="Arial" panose="020B0604020202020204" pitchFamily="34" charset="0"/>
              </a:rPr>
            </a:br>
            <a:endParaRPr lang="en-US" sz="2500" dirty="0">
              <a:latin typeface="+mn-lt"/>
              <a:cs typeface="Arial" panose="020B0604020202020204" pitchFamily="34" charset="0"/>
            </a:endParaRPr>
          </a:p>
        </p:txBody>
      </p:sp>
      <p:sp>
        <p:nvSpPr>
          <p:cNvPr id="3" name="Rectangle 2"/>
          <p:cNvSpPr/>
          <p:nvPr/>
        </p:nvSpPr>
        <p:spPr>
          <a:xfrm>
            <a:off x="381000" y="5562600"/>
            <a:ext cx="77724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p>
        </p:txBody>
      </p:sp>
    </p:spTree>
    <p:custDataLst>
      <p:tags r:id="rId1"/>
    </p:custDataLst>
    <p:extLst>
      <p:ext uri="{BB962C8B-B14F-4D97-AF65-F5344CB8AC3E}">
        <p14:creationId xmlns:p14="http://schemas.microsoft.com/office/powerpoint/2010/main" val="40014856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nSpc>
                <a:spcPct val="100000"/>
              </a:lnSpc>
            </a:pPr>
            <a:r>
              <a:rPr lang="en-US" sz="2500" dirty="0">
                <a:latin typeface="+mn-lt"/>
                <a:cs typeface="Arial" panose="020B0604020202020204" pitchFamily="34" charset="0"/>
              </a:rPr>
              <a:t>7. If possible, do not incarcerate the person in a holding facility. If the person must be detained, ask if the person prefers to be housed alone, with a smaller group of people, or a larger group, in accordance with agency policy</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*some people with ID/DD will be greatly harmed by placement in administrative segregation</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*make note during booking that the person has ID/DD and should be classified and assigned to the appropriate housing unit; no person with ID/DD should be housed in a medical unit unless treatment is needed</a:t>
            </a:r>
          </a:p>
        </p:txBody>
      </p:sp>
      <p:sp>
        <p:nvSpPr>
          <p:cNvPr id="3" name="Rectangle 2"/>
          <p:cNvSpPr/>
          <p:nvPr/>
        </p:nvSpPr>
        <p:spPr>
          <a:xfrm>
            <a:off x="381000" y="5648180"/>
            <a:ext cx="82296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p>
        </p:txBody>
      </p:sp>
    </p:spTree>
    <p:custDataLst>
      <p:tags r:id="rId1"/>
    </p:custDataLst>
    <p:extLst>
      <p:ext uri="{BB962C8B-B14F-4D97-AF65-F5344CB8AC3E}">
        <p14:creationId xmlns:p14="http://schemas.microsoft.com/office/powerpoint/2010/main" val="30043511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lnSpc>
                <a:spcPct val="100000"/>
              </a:lnSpc>
            </a:pPr>
            <a:r>
              <a:rPr lang="en-US" sz="2500" dirty="0">
                <a:latin typeface="+mn-lt"/>
                <a:cs typeface="Arial" panose="020B0604020202020204" pitchFamily="34" charset="0"/>
              </a:rPr>
              <a:t>8. Until alternative arrangements can be made, and when safe to do so, place the individual in a quiet room with a support person if requested, another responsible individual, or an officer who has experience interacting with people with ID/DD</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9. Provide the person any comfort items or assistive devices that might have in his or her possession at the time of arrest (toys, canes, reading devices, etc.) in accordance with agency policy</a:t>
            </a:r>
          </a:p>
        </p:txBody>
      </p:sp>
      <p:sp>
        <p:nvSpPr>
          <p:cNvPr id="3" name="Rectangle 2"/>
          <p:cNvSpPr/>
          <p:nvPr/>
        </p:nvSpPr>
        <p:spPr>
          <a:xfrm>
            <a:off x="558800" y="5656646"/>
            <a:ext cx="80772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p>
        </p:txBody>
      </p:sp>
    </p:spTree>
    <p:custDataLst>
      <p:tags r:id="rId1"/>
    </p:custDataLst>
    <p:extLst>
      <p:ext uri="{BB962C8B-B14F-4D97-AF65-F5344CB8AC3E}">
        <p14:creationId xmlns:p14="http://schemas.microsoft.com/office/powerpoint/2010/main" val="3411894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669280"/>
          </a:xfrm>
        </p:spPr>
        <p:txBody>
          <a:bodyPr anchor="t" anchorCtr="0">
            <a:normAutofit fontScale="90000"/>
          </a:bodyPr>
          <a:lstStyle/>
          <a:p>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b="1" dirty="0">
                <a:latin typeface="+mn-lt"/>
                <a:cs typeface="Arial" panose="020B0604020202020204" pitchFamily="34" charset="0"/>
              </a:rPr>
              <a:t>MPCTC Training Objectives</a:t>
            </a:r>
            <a:br>
              <a:rPr lang="en-US" sz="2200" b="1"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09.15 	Identify the procedures that an officer should/may employ when 	interacting with an individual with an ID/DD. </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09.16	Identify the indicators that a person may have an ID/DD.</a:t>
            </a:r>
            <a:br>
              <a:rPr lang="en-US" sz="2200" dirty="0">
                <a:latin typeface="+mn-lt"/>
                <a:cs typeface="Arial" panose="020B0604020202020204" pitchFamily="34" charset="0"/>
              </a:rPr>
            </a:br>
            <a:r>
              <a:rPr lang="en-US" sz="2200" dirty="0">
                <a:latin typeface="+mn-lt"/>
                <a:cs typeface="Arial" panose="020B0604020202020204" pitchFamily="34" charset="0"/>
              </a:rPr>
              <a:t> </a:t>
            </a:r>
            <a:br>
              <a:rPr lang="en-US" sz="2200" dirty="0">
                <a:latin typeface="+mn-lt"/>
                <a:cs typeface="Arial" panose="020B0604020202020204" pitchFamily="34" charset="0"/>
              </a:rPr>
            </a:br>
            <a:r>
              <a:rPr lang="en-US" sz="2200" dirty="0">
                <a:latin typeface="+mn-lt"/>
                <a:cs typeface="Arial" panose="020B0604020202020204" pitchFamily="34" charset="0"/>
              </a:rPr>
              <a:t>09.17	Identify the procedures an officer should follow to ensure the safety 	and calmness of an individual that has an ID/DD.</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09.18	Demonstrate communication techniques required to effectively interact 	with a person who has an ID/DD.</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09.19	Explain the resources available to assist an officer interacting with a 	person with an ID/DD.</a:t>
            </a:r>
            <a:br>
              <a:rPr lang="en-US" sz="2200" dirty="0">
                <a:latin typeface="+mn-lt"/>
                <a:cs typeface="Arial" panose="020B0604020202020204" pitchFamily="34" charset="0"/>
              </a:rPr>
            </a:br>
            <a:r>
              <a:rPr lang="en-US" sz="2200" dirty="0">
                <a:latin typeface="+mn-lt"/>
                <a:cs typeface="Arial" panose="020B0604020202020204" pitchFamily="34" charset="0"/>
              </a:rPr>
              <a:t/>
            </a:r>
            <a:br>
              <a:rPr lang="en-US" sz="2200" dirty="0">
                <a:latin typeface="+mn-lt"/>
                <a:cs typeface="Arial" panose="020B0604020202020204" pitchFamily="34" charset="0"/>
              </a:rPr>
            </a:br>
            <a:r>
              <a:rPr lang="en-US" sz="2200" dirty="0">
                <a:latin typeface="+mn-lt"/>
                <a:cs typeface="Arial" panose="020B0604020202020204" pitchFamily="34" charset="0"/>
              </a:rPr>
              <a:t>09.20	Describe the procedures an officer uses to ensure compliance with the 	American with Disabilities Act when interacting with a person with 	intellectual, developmental, or physical disability.</a:t>
            </a:r>
            <a:br>
              <a:rPr lang="en-US" sz="2200" dirty="0">
                <a:latin typeface="+mn-lt"/>
                <a:cs typeface="Arial" panose="020B0604020202020204" pitchFamily="34" charset="0"/>
              </a:rPr>
            </a:br>
            <a:r>
              <a:rPr lang="en-US" sz="9600" dirty="0"/>
              <a:t/>
            </a:r>
            <a:br>
              <a:rPr lang="en-US" sz="9600" dirty="0"/>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dirty="0">
                <a:latin typeface="+mn-lt"/>
                <a:cs typeface="Arial" panose="020B0604020202020204" pitchFamily="34" charset="0"/>
              </a:rPr>
              <a:t/>
            </a:r>
            <a:br>
              <a:rPr lang="en-US" sz="4000" dirty="0">
                <a:latin typeface="+mn-lt"/>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1347638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04800"/>
            <a:ext cx="8229600" cy="5821680"/>
          </a:xfrm>
        </p:spPr>
        <p:txBody>
          <a:bodyPr anchor="t" anchorCtr="0">
            <a:normAutofit/>
          </a:bodyPr>
          <a:lstStyle/>
          <a:p>
            <a:pPr>
              <a:lnSpc>
                <a:spcPct val="100000"/>
              </a:lnSpc>
            </a:pPr>
            <a:r>
              <a:rPr lang="en-US" sz="4000" b="1" dirty="0">
                <a:latin typeface="+mn-lt"/>
                <a:cs typeface="Arial" panose="020B0604020202020204" pitchFamily="34" charset="0"/>
              </a:rPr>
              <a:t>Interviews, Interrogations, and Use of </a:t>
            </a:r>
            <a:r>
              <a:rPr lang="en-US" sz="4000" b="1" i="1" dirty="0">
                <a:latin typeface="+mn-lt"/>
                <a:cs typeface="Arial" panose="020B0604020202020204" pitchFamily="34" charset="0"/>
              </a:rPr>
              <a:t>Miranda</a:t>
            </a:r>
            <a:r>
              <a:rPr lang="en-US" sz="4000" b="1" dirty="0">
                <a:latin typeface="+mn-lt"/>
                <a:cs typeface="Arial" panose="020B0604020202020204" pitchFamily="34" charset="0"/>
              </a:rPr>
              <a:t>/Custodial Rights Warnings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500" dirty="0">
                <a:latin typeface="+mn-lt"/>
                <a:cs typeface="Arial" panose="020B0604020202020204" pitchFamily="34" charset="0"/>
              </a:rPr>
              <a:t>1. Consult with a supervisor, detective, or investigator assigned to the case, or the prosecuting attorney’s office to determine how to proceed</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2. A support person or disability advocate should be allowed to be present to help ensure the person’s rights are protected</a:t>
            </a:r>
            <a:br>
              <a:rPr lang="en-US" sz="25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
        <p:nvSpPr>
          <p:cNvPr id="4" name="Rectangle 3"/>
          <p:cNvSpPr/>
          <p:nvPr/>
        </p:nvSpPr>
        <p:spPr>
          <a:xfrm>
            <a:off x="558800" y="5656646"/>
            <a:ext cx="80772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p>
        </p:txBody>
      </p:sp>
    </p:spTree>
    <p:custDataLst>
      <p:tags r:id="rId1"/>
    </p:custDataLst>
    <p:extLst>
      <p:ext uri="{BB962C8B-B14F-4D97-AF65-F5344CB8AC3E}">
        <p14:creationId xmlns:p14="http://schemas.microsoft.com/office/powerpoint/2010/main" val="283250411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04800"/>
            <a:ext cx="8229600" cy="5821680"/>
          </a:xfrm>
        </p:spPr>
        <p:txBody>
          <a:bodyPr anchor="t" anchorCtr="0">
            <a:normAutofit/>
          </a:bodyPr>
          <a:lstStyle/>
          <a:p>
            <a:pPr>
              <a:lnSpc>
                <a:spcPct val="100000"/>
              </a:lnSpc>
            </a:pPr>
            <a:r>
              <a:rPr lang="en-US" sz="2500" dirty="0">
                <a:latin typeface="+mn-lt"/>
                <a:cs typeface="Arial" panose="020B0604020202020204" pitchFamily="34" charset="0"/>
              </a:rPr>
              <a:t>3. </a:t>
            </a:r>
            <a:r>
              <a:rPr lang="en-US" sz="2500" i="1" dirty="0">
                <a:latin typeface="+mn-lt"/>
                <a:cs typeface="Arial" panose="020B0604020202020204" pitchFamily="34" charset="0"/>
              </a:rPr>
              <a:t>Miranda</a:t>
            </a:r>
            <a:r>
              <a:rPr lang="en-US" sz="2500" dirty="0">
                <a:latin typeface="+mn-lt"/>
                <a:cs typeface="Arial" panose="020B0604020202020204" pitchFamily="34" charset="0"/>
              </a:rPr>
              <a:t> or other custodial rights warnings should not be given to a suspect with ID/DD without his or her lawyer present. </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Many people with ID/DD are not able to fully understand their rights, but will agree with the officer in order to hide their disability or to appear cooperative. </a:t>
            </a:r>
            <a:br>
              <a:rPr lang="en-US" sz="2500" dirty="0">
                <a:latin typeface="+mn-lt"/>
                <a:cs typeface="Arial" panose="020B0604020202020204" pitchFamily="34" charset="0"/>
              </a:rPr>
            </a:br>
            <a:r>
              <a:rPr lang="en-US" sz="2500" dirty="0">
                <a:latin typeface="+mn-lt"/>
                <a:cs typeface="Arial" panose="020B0604020202020204" pitchFamily="34" charset="0"/>
              </a:rPr>
              <a:t/>
            </a:r>
            <a:br>
              <a:rPr lang="en-US" sz="2500" dirty="0">
                <a:latin typeface="+mn-lt"/>
                <a:cs typeface="Arial" panose="020B0604020202020204" pitchFamily="34" charset="0"/>
              </a:rPr>
            </a:br>
            <a:r>
              <a:rPr lang="en-US" sz="2500" dirty="0">
                <a:latin typeface="+mn-lt"/>
                <a:cs typeface="Arial" panose="020B0604020202020204" pitchFamily="34" charset="0"/>
              </a:rPr>
              <a:t>Alternative or simpler versions of these warnings may be used. Officers should also ask the suspects to repeat their rights in their own words to ensure understanding.</a:t>
            </a:r>
          </a:p>
        </p:txBody>
      </p:sp>
      <p:sp>
        <p:nvSpPr>
          <p:cNvPr id="3" name="Rectangle 2"/>
          <p:cNvSpPr/>
          <p:nvPr/>
        </p:nvSpPr>
        <p:spPr>
          <a:xfrm>
            <a:off x="558800" y="5656646"/>
            <a:ext cx="80772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p>
        </p:txBody>
      </p:sp>
    </p:spTree>
    <p:custDataLst>
      <p:tags r:id="rId1"/>
    </p:custDataLst>
    <p:extLst>
      <p:ext uri="{BB962C8B-B14F-4D97-AF65-F5344CB8AC3E}">
        <p14:creationId xmlns:p14="http://schemas.microsoft.com/office/powerpoint/2010/main" val="37243303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04800"/>
            <a:ext cx="8229600" cy="5821680"/>
          </a:xfrm>
        </p:spPr>
        <p:txBody>
          <a:bodyPr anchor="t" anchorCtr="0">
            <a:normAutofit fontScale="90000"/>
          </a:bodyPr>
          <a:lstStyle/>
          <a:p>
            <a:pPr>
              <a:lnSpc>
                <a:spcPct val="100000"/>
              </a:lnSpc>
            </a:pPr>
            <a:r>
              <a:rPr lang="en-US" sz="2800" dirty="0">
                <a:latin typeface="+mn-lt"/>
                <a:cs typeface="Arial" panose="020B0604020202020204" pitchFamily="34" charset="0"/>
              </a:rPr>
              <a:t>4. Interrogations of suspects with ID/DD should be recorded and the person should be notified that it is being recorded.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5. When interviewing, officers should:</a:t>
            </a:r>
            <a:br>
              <a:rPr lang="en-US" sz="2800" dirty="0">
                <a:latin typeface="+mn-lt"/>
                <a:cs typeface="Arial" panose="020B0604020202020204" pitchFamily="34" charset="0"/>
              </a:rPr>
            </a:br>
            <a:r>
              <a:rPr lang="en-US" sz="2800" dirty="0">
                <a:latin typeface="+mn-lt"/>
                <a:cs typeface="Arial" panose="020B0604020202020204" pitchFamily="34" charset="0"/>
              </a:rPr>
              <a:t>--determine the individual’s primary mode of communication and provide necessary accommodations</a:t>
            </a:r>
            <a:br>
              <a:rPr lang="en-US" sz="2800" dirty="0">
                <a:latin typeface="+mn-lt"/>
                <a:cs typeface="Arial" panose="020B0604020202020204" pitchFamily="34" charset="0"/>
              </a:rPr>
            </a:br>
            <a:r>
              <a:rPr lang="en-US" sz="2800" dirty="0">
                <a:latin typeface="+mn-lt"/>
                <a:cs typeface="Arial" panose="020B0604020202020204" pitchFamily="34" charset="0"/>
              </a:rPr>
              <a:t>--keep in mind that lack of eye contact and seemingly strange responses or actions should not be interpreted as indications of deceit, deception, or evasion of questions</a:t>
            </a:r>
            <a:br>
              <a:rPr lang="en-US" sz="2800" dirty="0">
                <a:latin typeface="+mn-lt"/>
                <a:cs typeface="Arial" panose="020B0604020202020204" pitchFamily="34" charset="0"/>
              </a:rPr>
            </a:br>
            <a:r>
              <a:rPr lang="en-US" sz="2800" dirty="0">
                <a:latin typeface="+mn-lt"/>
                <a:cs typeface="Arial" panose="020B0604020202020204" pitchFamily="34" charset="0"/>
              </a:rPr>
              <a:t>--use simple, straightforward questions (avoid yes/no)</a:t>
            </a:r>
            <a:br>
              <a:rPr lang="en-US" sz="2800" dirty="0">
                <a:latin typeface="+mn-lt"/>
                <a:cs typeface="Arial" panose="020B0604020202020204" pitchFamily="34" charset="0"/>
              </a:rPr>
            </a:br>
            <a:r>
              <a:rPr lang="en-US" sz="2800" dirty="0">
                <a:latin typeface="+mn-lt"/>
                <a:cs typeface="Arial" panose="020B0604020202020204" pitchFamily="34" charset="0"/>
              </a:rPr>
              <a:t>--avoid suggesting answers, as people with ID/DD can be more easily manipulated and might also be highly suggestible</a:t>
            </a:r>
          </a:p>
        </p:txBody>
      </p:sp>
      <p:sp>
        <p:nvSpPr>
          <p:cNvPr id="3" name="Rectangle 2"/>
          <p:cNvSpPr/>
          <p:nvPr/>
        </p:nvSpPr>
        <p:spPr>
          <a:xfrm>
            <a:off x="558800" y="5656646"/>
            <a:ext cx="8077200" cy="430887"/>
          </a:xfrm>
          <a:prstGeom prst="rect">
            <a:avLst/>
          </a:prstGeom>
        </p:spPr>
        <p:txBody>
          <a:bodyPr wrap="square">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IACP Law Enforcement Policy Center, </a:t>
            </a:r>
            <a:r>
              <a:rPr lang="en-US" sz="1100" i="1" dirty="0">
                <a:latin typeface="Calibri" panose="020F0502020204030204" pitchFamily="34" charset="0"/>
                <a:ea typeface="Calibri" panose="020F0502020204030204" pitchFamily="34" charset="0"/>
                <a:cs typeface="Times New Roman" panose="02020603050405020304" pitchFamily="18" charset="0"/>
              </a:rPr>
              <a:t>Interactions with Individuals with Intellectual and Developmental Disabilities</a:t>
            </a:r>
            <a:r>
              <a:rPr lang="en-US" sz="1100" dirty="0">
                <a:latin typeface="Calibri" panose="020F0502020204030204" pitchFamily="34" charset="0"/>
                <a:ea typeface="Calibri" panose="020F0502020204030204" pitchFamily="34" charset="0"/>
                <a:cs typeface="Times New Roman" panose="02020603050405020304" pitchFamily="18" charset="0"/>
              </a:rPr>
              <a:t>, Model Policy, Concepts and Issues Paper, and Need to Know</a:t>
            </a:r>
            <a:r>
              <a:rPr lang="en-US" sz="1100" i="1" dirty="0">
                <a:latin typeface="Calibri" panose="020F0502020204030204" pitchFamily="34" charset="0"/>
                <a:ea typeface="Calibri" panose="020F0502020204030204" pitchFamily="34" charset="0"/>
                <a:cs typeface="Times New Roman" panose="02020603050405020304" pitchFamily="18" charset="0"/>
              </a:rPr>
              <a:t> </a:t>
            </a:r>
            <a:r>
              <a:rPr lang="en-US" sz="1100" dirty="0">
                <a:latin typeface="Calibri" panose="020F0502020204030204" pitchFamily="34" charset="0"/>
                <a:ea typeface="Calibri" panose="020F0502020204030204" pitchFamily="34" charset="0"/>
                <a:cs typeface="Times New Roman" panose="02020603050405020304" pitchFamily="18" charset="0"/>
              </a:rPr>
              <a:t>brochure (August 2017).</a:t>
            </a:r>
          </a:p>
        </p:txBody>
      </p:sp>
    </p:spTree>
    <p:custDataLst>
      <p:tags r:id="rId1"/>
    </p:custDataLst>
    <p:extLst>
      <p:ext uri="{BB962C8B-B14F-4D97-AF65-F5344CB8AC3E}">
        <p14:creationId xmlns:p14="http://schemas.microsoft.com/office/powerpoint/2010/main" val="9404905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500777" y="228600"/>
            <a:ext cx="8229600" cy="3657600"/>
          </a:xfrm>
        </p:spPr>
        <p:txBody>
          <a:bodyPr anchor="t">
            <a:normAutofit fontScale="90000"/>
          </a:bodyPr>
          <a:lstStyle/>
          <a:p>
            <a:pPr algn="ctr"/>
            <a:r>
              <a:rPr lang="en-US" b="1" dirty="0">
                <a:solidFill>
                  <a:schemeClr val="tx1"/>
                </a:solidFill>
                <a:latin typeface="Arial" panose="020B0604020202020204" pitchFamily="34" charset="0"/>
                <a:cs typeface="Arial" panose="020B0604020202020204" pitchFamily="34" charset="0"/>
              </a:rPr>
              <a:t/>
            </a:r>
            <a:br>
              <a:rPr lang="en-US" b="1" dirty="0">
                <a:solidFill>
                  <a:schemeClr val="tx1"/>
                </a:solidFill>
                <a:latin typeface="Arial" panose="020B0604020202020204" pitchFamily="34" charset="0"/>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Law Enforcement and</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People with Intellectual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and/or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Developmental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SECTION 6</a:t>
            </a:r>
            <a:r>
              <a:rPr lang="en-US" sz="4400" dirty="0">
                <a:solidFill>
                  <a:schemeClr val="tx1">
                    <a:lumMod val="75000"/>
                    <a:lumOff val="25000"/>
                  </a:schemeClr>
                </a:solidFill>
                <a:latin typeface="Arial" panose="020B0604020202020204" pitchFamily="34" charset="0"/>
                <a:cs typeface="Arial" panose="020B0604020202020204" pitchFamily="34" charset="0"/>
              </a:rPr>
              <a:t/>
            </a:r>
            <a:br>
              <a:rPr lang="en-US" sz="4400" dirty="0">
                <a:solidFill>
                  <a:schemeClr val="tx1">
                    <a:lumMod val="75000"/>
                    <a:lumOff val="25000"/>
                  </a:schemeClr>
                </a:solidFill>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p>
        </p:txBody>
      </p:sp>
      <p:sp>
        <p:nvSpPr>
          <p:cNvPr id="11" name="TextBox 10"/>
          <p:cNvSpPr txBox="1"/>
          <p:nvPr/>
        </p:nvSpPr>
        <p:spPr>
          <a:xfrm>
            <a:off x="2100977" y="5390346"/>
            <a:ext cx="6629400" cy="954107"/>
          </a:xfrm>
          <a:prstGeom prst="rect">
            <a:avLst/>
          </a:prstGeom>
          <a:solidFill>
            <a:schemeClr val="tx1"/>
          </a:solid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Maryland Department of Disabilities</a:t>
            </a:r>
          </a:p>
          <a:p>
            <a:r>
              <a:rPr lang="en-US" sz="2400" dirty="0">
                <a:solidFill>
                  <a:schemeClr val="bg1"/>
                </a:solidFill>
                <a:latin typeface="Cambria" panose="02040503050406030204" pitchFamily="18" charset="0"/>
              </a:rPr>
              <a:t>Revised Curriculum 2021</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029200"/>
            <a:ext cx="1600200" cy="167640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771" y="245533"/>
            <a:ext cx="1784629" cy="1351138"/>
          </a:xfrm>
          <a:prstGeom prst="rect">
            <a:avLst/>
          </a:prstGeom>
        </p:spPr>
      </p:pic>
    </p:spTree>
    <p:custDataLst>
      <p:tags r:id="rId1"/>
    </p:custDataLst>
    <p:extLst>
      <p:ext uri="{BB962C8B-B14F-4D97-AF65-F5344CB8AC3E}">
        <p14:creationId xmlns:p14="http://schemas.microsoft.com/office/powerpoint/2010/main" val="23901358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97880"/>
          </a:xfrm>
        </p:spPr>
        <p:txBody>
          <a:bodyPr anchor="t" anchorCtr="0">
            <a:normAutofit/>
          </a:bodyPr>
          <a:lstStyle/>
          <a:p>
            <a:pPr algn="ct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Law Enforcement Scenarios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1600" dirty="0">
                <a:cs typeface="Arial" panose="020B0604020202020204" pitchFamily="34" charset="0"/>
              </a:rPr>
              <a:t>MPCTC Training Objectives </a:t>
            </a:r>
            <a:br>
              <a:rPr lang="en-US" sz="1600" dirty="0">
                <a:cs typeface="Arial" panose="020B0604020202020204" pitchFamily="34" charset="0"/>
              </a:rPr>
            </a:br>
            <a:r>
              <a:rPr lang="en-US" sz="1600" dirty="0">
                <a:cs typeface="Arial" panose="020B0604020202020204" pitchFamily="34" charset="0"/>
              </a:rPr>
              <a:t>09.15 Identify the procedures that an officer should/may employ when </a:t>
            </a:r>
            <a:br>
              <a:rPr lang="en-US" sz="1600" dirty="0">
                <a:cs typeface="Arial" panose="020B0604020202020204" pitchFamily="34" charset="0"/>
              </a:rPr>
            </a:br>
            <a:r>
              <a:rPr lang="en-US" sz="1600" dirty="0">
                <a:cs typeface="Arial" panose="020B0604020202020204" pitchFamily="34" charset="0"/>
              </a:rPr>
              <a:t>interacting with an individual with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09.16  Identify the indicators that a person may have an  intellectual or </a:t>
            </a:r>
            <a:br>
              <a:rPr lang="en-US" sz="1600" dirty="0">
                <a:cs typeface="Arial" panose="020B0604020202020204" pitchFamily="34" charset="0"/>
              </a:rPr>
            </a:br>
            <a:r>
              <a:rPr lang="en-US" sz="1600" dirty="0">
                <a:cs typeface="Arial" panose="020B0604020202020204" pitchFamily="34" charset="0"/>
              </a:rPr>
              <a:t>developmental disability</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09.17 Identify the procedures an officer should follow to ensure the </a:t>
            </a:r>
            <a:br>
              <a:rPr lang="en-US" sz="1600" dirty="0">
                <a:cs typeface="Arial" panose="020B0604020202020204" pitchFamily="34" charset="0"/>
              </a:rPr>
            </a:br>
            <a:r>
              <a:rPr lang="en-US" sz="1600" dirty="0">
                <a:cs typeface="Arial" panose="020B0604020202020204" pitchFamily="34" charset="0"/>
              </a:rPr>
              <a:t>safety and calmness of an individual that has an I/DD</a:t>
            </a:r>
            <a:br>
              <a:rPr lang="en-US" sz="1600" dirty="0">
                <a:cs typeface="Arial" panose="020B0604020202020204" pitchFamily="34" charset="0"/>
              </a:rPr>
            </a:br>
            <a:r>
              <a:rPr lang="en-US" sz="1600" dirty="0">
                <a:cs typeface="Arial" panose="020B0604020202020204" pitchFamily="34" charset="0"/>
              </a:rPr>
              <a:t/>
            </a:r>
            <a:br>
              <a:rPr lang="en-US" sz="1600" dirty="0">
                <a:cs typeface="Arial" panose="020B0604020202020204" pitchFamily="34" charset="0"/>
              </a:rPr>
            </a:br>
            <a:r>
              <a:rPr lang="en-US" sz="1600" dirty="0">
                <a:cs typeface="Arial" panose="020B0604020202020204" pitchFamily="34" charset="0"/>
              </a:rPr>
              <a:t>09.18 Demonstrate communication techniques required to effectively </a:t>
            </a:r>
            <a:br>
              <a:rPr lang="en-US" sz="1600" dirty="0">
                <a:cs typeface="Arial" panose="020B0604020202020204" pitchFamily="34" charset="0"/>
              </a:rPr>
            </a:br>
            <a:r>
              <a:rPr lang="en-US" sz="1600" dirty="0">
                <a:cs typeface="Arial" panose="020B0604020202020204" pitchFamily="34" charset="0"/>
              </a:rPr>
              <a:t>interact with a person who has an I/DD</a:t>
            </a:r>
            <a:br>
              <a:rPr lang="en-US" sz="1600" dirty="0">
                <a:cs typeface="Arial" panose="020B0604020202020204" pitchFamily="34" charset="0"/>
              </a:rPr>
            </a:br>
            <a:endParaRPr lang="en-US" sz="16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428562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2800" dirty="0">
                <a:latin typeface="+mn-lt"/>
                <a:cs typeface="Arial" panose="020B0604020202020204" pitchFamily="34" charset="0"/>
              </a:rPr>
              <a:t>To prepare for the scenarios:</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1. Identify two police officers for each of the three scenarios.</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2. The police officers should leave the room prior to their assigned scenario beginning.</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31256427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lnSpc>
                <a:spcPct val="150000"/>
              </a:lnSpc>
            </a:pPr>
            <a:r>
              <a:rPr lang="en-US" sz="3100" b="1" dirty="0">
                <a:latin typeface="+mn-lt"/>
                <a:cs typeface="Arial" panose="020B0604020202020204" pitchFamily="34" charset="0"/>
              </a:rPr>
              <a:t>Scenario 1: Police Objectives</a:t>
            </a:r>
            <a:r>
              <a:rPr lang="en-US" sz="4400" b="1" dirty="0">
                <a:latin typeface="+mn-lt"/>
                <a:cs typeface="Arial" panose="020B0604020202020204" pitchFamily="34" charset="0"/>
              </a:rPr>
              <a:t/>
            </a:r>
            <a:br>
              <a:rPr lang="en-US" sz="44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Recognition of characteristics of ID/DD</a:t>
            </a:r>
            <a:br>
              <a:rPr lang="en-US" sz="3100" dirty="0">
                <a:latin typeface="+mn-lt"/>
                <a:cs typeface="Arial" panose="020B0604020202020204" pitchFamily="34" charset="0"/>
              </a:rPr>
            </a:br>
            <a:r>
              <a:rPr lang="en-US" sz="3100" dirty="0">
                <a:latin typeface="+mn-lt"/>
                <a:cs typeface="Arial" panose="020B0604020202020204" pitchFamily="34" charset="0"/>
              </a:rPr>
              <a:t>Empathetic communication to increase trust</a:t>
            </a:r>
            <a:br>
              <a:rPr lang="en-US" sz="3100" dirty="0">
                <a:latin typeface="+mn-lt"/>
                <a:cs typeface="Arial" panose="020B0604020202020204" pitchFamily="34" charset="0"/>
              </a:rPr>
            </a:br>
            <a:r>
              <a:rPr lang="en-US" sz="3100" dirty="0">
                <a:latin typeface="+mn-lt"/>
                <a:cs typeface="Arial" panose="020B0604020202020204" pitchFamily="34" charset="0"/>
              </a:rPr>
              <a:t>Building skill in interviewing to extract key knowledge</a:t>
            </a:r>
            <a:br>
              <a:rPr lang="en-US" sz="3100" dirty="0">
                <a:latin typeface="+mn-lt"/>
                <a:cs typeface="Arial" panose="020B0604020202020204" pitchFamily="34" charset="0"/>
              </a:rPr>
            </a:br>
            <a:r>
              <a:rPr lang="en-US" sz="3100" dirty="0">
                <a:latin typeface="+mn-lt"/>
                <a:cs typeface="Arial" panose="020B0604020202020204" pitchFamily="34" charset="0"/>
              </a:rPr>
              <a:t>Obtaining knowledge about individuals with ID/DD</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29412274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3100" b="1" dirty="0">
                <a:latin typeface="+mn-lt"/>
                <a:cs typeface="Arial" panose="020B0604020202020204" pitchFamily="34" charset="0"/>
              </a:rPr>
              <a:t>Scenario 1</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b="1" dirty="0">
                <a:latin typeface="+mn-lt"/>
                <a:cs typeface="Arial" panose="020B0604020202020204" pitchFamily="34" charset="0"/>
              </a:rPr>
              <a:t>Bystander/witness/victim in a public space</a:t>
            </a: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A group of adults with ID/DD are at the mall in the food court. They have their food and other items on the table including their wallets.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A teenage male approaches the group and engages in conversation with two people at the end of the table. While talking, he takes a wallet off the table.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The two individuals at the end of the table shout to him to stop, but he runs away. The police are called.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15259681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r>
              <a:rPr lang="en-US" sz="3100" b="1" dirty="0">
                <a:latin typeface="+mn-lt"/>
                <a:cs typeface="Arial" panose="020B0604020202020204" pitchFamily="34" charset="0"/>
              </a:rPr>
              <a:t>Questions for Police Officers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700" dirty="0">
                <a:latin typeface="+mn-lt"/>
                <a:cs typeface="Arial" panose="020B0604020202020204" pitchFamily="34" charset="0"/>
              </a:rPr>
              <a:t>What characteristics indicated that the witness and victim may have ID/DD?</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What difficulties were encountered in communicating with them?</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did you modify your communication in order to get the information you needed to move forward? Were you effective?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well did you use active listening and empathy in your interaction?</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did your body language help to reduce the anxiety of the witness and victim?</a:t>
            </a:r>
            <a:br>
              <a:rPr lang="en-US" sz="2700" dirty="0">
                <a:latin typeface="+mn-lt"/>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endParaRPr lang="en-US" sz="2700" dirty="0">
              <a:latin typeface="+mn-lt"/>
              <a:cs typeface="Arial" panose="020B0604020202020204" pitchFamily="34" charset="0"/>
            </a:endParaRPr>
          </a:p>
        </p:txBody>
      </p:sp>
    </p:spTree>
    <p:extLst>
      <p:ext uri="{BB962C8B-B14F-4D97-AF65-F5344CB8AC3E}">
        <p14:creationId xmlns:p14="http://schemas.microsoft.com/office/powerpoint/2010/main" val="41286165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lnSpc>
                <a:spcPct val="100000"/>
              </a:lnSpc>
            </a:pPr>
            <a:r>
              <a:rPr lang="en-US" sz="3100" b="1" dirty="0">
                <a:latin typeface="+mn-lt"/>
                <a:cs typeface="Arial" panose="020B0604020202020204" pitchFamily="34" charset="0"/>
              </a:rPr>
              <a:t>Questions for Self-Advocates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How did the police officer(s) make you feel?</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Did you feel that they understood what you were saying?</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Did you feel like they would be able to help you?</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Is there anything the officer(s) could have done differently </a:t>
            </a:r>
            <a:br>
              <a:rPr lang="en-US" sz="3100" dirty="0">
                <a:latin typeface="+mn-lt"/>
                <a:cs typeface="Arial" panose="020B0604020202020204" pitchFamily="34" charset="0"/>
              </a:rPr>
            </a:br>
            <a:r>
              <a:rPr lang="en-US" sz="3100" dirty="0">
                <a:latin typeface="+mn-lt"/>
                <a:cs typeface="Arial" panose="020B0604020202020204" pitchFamily="34" charset="0"/>
              </a:rPr>
              <a:t>     to make you feel safe or understood?  </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758614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500777" y="228600"/>
            <a:ext cx="8229600" cy="3657600"/>
          </a:xfrm>
        </p:spPr>
        <p:txBody>
          <a:bodyPr anchor="t">
            <a:normAutofit fontScale="90000"/>
          </a:bodyPr>
          <a:lstStyle/>
          <a:p>
            <a:pPr algn="ctr"/>
            <a:r>
              <a:rPr lang="en-US" b="1" dirty="0">
                <a:solidFill>
                  <a:schemeClr val="tx1"/>
                </a:solidFill>
                <a:latin typeface="Arial" panose="020B0604020202020204" pitchFamily="34" charset="0"/>
                <a:cs typeface="Arial" panose="020B0604020202020204" pitchFamily="34" charset="0"/>
              </a:rPr>
              <a:t/>
            </a:r>
            <a:br>
              <a:rPr lang="en-US" b="1" dirty="0">
                <a:solidFill>
                  <a:schemeClr val="tx1"/>
                </a:solidFill>
                <a:latin typeface="Arial" panose="020B0604020202020204" pitchFamily="34" charset="0"/>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Law Enforcement and</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People with Intellectual </a:t>
            </a:r>
            <a:r>
              <a:rPr lang="en-US" sz="4400" b="1">
                <a:solidFill>
                  <a:schemeClr val="tx1">
                    <a:lumMod val="75000"/>
                    <a:lumOff val="25000"/>
                  </a:schemeClr>
                </a:solidFill>
                <a:latin typeface="+mn-lt"/>
                <a:cs typeface="Arial" panose="020B0604020202020204" pitchFamily="34" charset="0"/>
              </a:rPr>
              <a:t>Disabilities and/or</a:t>
            </a:r>
            <a:r>
              <a:rPr lang="en-US" sz="4400" b="1" dirty="0">
                <a:solidFill>
                  <a:schemeClr val="tx1">
                    <a:lumMod val="75000"/>
                    <a:lumOff val="25000"/>
                  </a:schemeClr>
                </a:solidFill>
                <a:latin typeface="+mn-lt"/>
                <a:cs typeface="Arial" panose="020B0604020202020204" pitchFamily="34" charset="0"/>
              </a:rP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Developmental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SECTION 2</a:t>
            </a:r>
            <a:r>
              <a:rPr lang="en-US" sz="4400" dirty="0">
                <a:solidFill>
                  <a:schemeClr val="tx1">
                    <a:lumMod val="75000"/>
                    <a:lumOff val="25000"/>
                  </a:schemeClr>
                </a:solidFill>
                <a:latin typeface="Arial" panose="020B0604020202020204" pitchFamily="34" charset="0"/>
                <a:cs typeface="Arial" panose="020B0604020202020204" pitchFamily="34" charset="0"/>
              </a:rPr>
              <a:t/>
            </a:r>
            <a:br>
              <a:rPr lang="en-US" sz="4400" dirty="0">
                <a:solidFill>
                  <a:schemeClr val="tx1">
                    <a:lumMod val="75000"/>
                    <a:lumOff val="25000"/>
                  </a:schemeClr>
                </a:solidFill>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p>
        </p:txBody>
      </p:sp>
      <p:sp>
        <p:nvSpPr>
          <p:cNvPr id="11" name="TextBox 10"/>
          <p:cNvSpPr txBox="1"/>
          <p:nvPr/>
        </p:nvSpPr>
        <p:spPr>
          <a:xfrm>
            <a:off x="2100977" y="5390346"/>
            <a:ext cx="6629400" cy="954107"/>
          </a:xfrm>
          <a:prstGeom prst="rect">
            <a:avLst/>
          </a:prstGeom>
          <a:solidFill>
            <a:schemeClr val="tx1"/>
          </a:solid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Maryland Department of Disabilities</a:t>
            </a:r>
          </a:p>
          <a:p>
            <a:r>
              <a:rPr lang="en-US" sz="2400" dirty="0">
                <a:solidFill>
                  <a:schemeClr val="bg1"/>
                </a:solidFill>
                <a:latin typeface="Cambria" panose="02040503050406030204" pitchFamily="18" charset="0"/>
              </a:rPr>
              <a:t>Revised Curriculum 2021</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029200"/>
            <a:ext cx="1600200" cy="167640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771" y="245533"/>
            <a:ext cx="1784629" cy="1351138"/>
          </a:xfrm>
          <a:prstGeom prst="rect">
            <a:avLst/>
          </a:prstGeom>
        </p:spPr>
      </p:pic>
    </p:spTree>
    <p:custDataLst>
      <p:tags r:id="rId1"/>
    </p:custDataLst>
    <p:extLst>
      <p:ext uri="{BB962C8B-B14F-4D97-AF65-F5344CB8AC3E}">
        <p14:creationId xmlns:p14="http://schemas.microsoft.com/office/powerpoint/2010/main" val="290243344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r>
              <a:rPr lang="en-US" sz="3100" b="1" dirty="0">
                <a:latin typeface="+mn-lt"/>
                <a:cs typeface="Arial" panose="020B0604020202020204" pitchFamily="34" charset="0"/>
              </a:rPr>
              <a:t>Scenario 2: Police Objectives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Recognition of characteristics of ID/DD</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Empathetic communication to increase trust</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Building skill in interviewing to extract key knowledge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Obtaining knowledge about individuals with ID/DD</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Using language and communication to deescalate </a:t>
            </a:r>
            <a:br>
              <a:rPr lang="en-US" sz="3100" dirty="0">
                <a:latin typeface="+mn-lt"/>
                <a:cs typeface="Arial" panose="020B0604020202020204" pitchFamily="34" charset="0"/>
              </a:rPr>
            </a:br>
            <a:r>
              <a:rPr lang="en-US" sz="3100" dirty="0">
                <a:latin typeface="+mn-lt"/>
                <a:cs typeface="Arial" panose="020B0604020202020204" pitchFamily="34" charset="0"/>
              </a:rPr>
              <a:t>behavior and anxiety in this situation</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Using appropriate techniques to secure the subject so that she did not harm herself or others</a:t>
            </a:r>
            <a:br>
              <a:rPr lang="en-US" sz="3100" dirty="0">
                <a:latin typeface="+mn-lt"/>
                <a:cs typeface="Arial" panose="020B0604020202020204" pitchFamily="34" charset="0"/>
              </a:rPr>
            </a:br>
            <a:endParaRPr lang="en-US" sz="31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139961491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3100" b="1" dirty="0">
                <a:latin typeface="+mn-lt"/>
                <a:cs typeface="Arial" panose="020B0604020202020204" pitchFamily="34" charset="0"/>
              </a:rPr>
              <a:t>Scenario 2</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800" b="1" dirty="0">
                <a:latin typeface="+mn-lt"/>
                <a:cs typeface="Arial" panose="020B0604020202020204" pitchFamily="34" charset="0"/>
              </a:rPr>
              <a:t>Request for Assistance (from a family)</a:t>
            </a:r>
            <a:br>
              <a:rPr lang="en-US" sz="2800" b="1"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An adolescent (age 17) with autism, anxiety, and some compliance issues is in her house with her mother.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The teen is playing video games and becoming agitated (more than usual).  Her mother has asked her to stop and go to bed, but the teen becomes more agitated each time she is directed. She screams and threatens self-harm.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Her mother calls the police for assistance. </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20522257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r>
              <a:rPr lang="en-US" sz="3100" b="1" dirty="0">
                <a:latin typeface="+mn-lt"/>
                <a:cs typeface="Arial" panose="020B0604020202020204" pitchFamily="34" charset="0"/>
              </a:rPr>
              <a:t>Questions for Police Officers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700" dirty="0">
                <a:latin typeface="+mn-lt"/>
                <a:cs typeface="Arial" panose="020B0604020202020204" pitchFamily="34" charset="0"/>
              </a:rPr>
              <a:t>What characteristics indicated that the person may have ID/DD?</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What difficulties were encountered in communicating with them?</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did you modify your communication in order to get the information you needed to move forward? Were you effective?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well did you use active listening and empathy in your interaction?</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did your body language help to reduce the anxiety of the witness and victim?</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If you used restraining techniques, how well did you use them?</a:t>
            </a:r>
            <a:br>
              <a:rPr lang="en-US" sz="2700" dirty="0">
                <a:latin typeface="+mn-lt"/>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endParaRPr lang="en-US" sz="27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152056794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lnSpc>
                <a:spcPct val="100000"/>
              </a:lnSpc>
            </a:pPr>
            <a:r>
              <a:rPr lang="en-US" sz="3100" b="1" dirty="0">
                <a:latin typeface="+mn-lt"/>
                <a:cs typeface="Arial" panose="020B0604020202020204" pitchFamily="34" charset="0"/>
              </a:rPr>
              <a:t>Questions for Self-Advocates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How did the police officer(s) make you feel?</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Did you feel that they understood what you were saying?</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Did you feel like they would be able to help you?</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Is there anything the officer(s) could have done differently </a:t>
            </a:r>
            <a:br>
              <a:rPr lang="en-US" sz="3100" dirty="0">
                <a:latin typeface="+mn-lt"/>
                <a:cs typeface="Arial" panose="020B0604020202020204" pitchFamily="34" charset="0"/>
              </a:rPr>
            </a:br>
            <a:r>
              <a:rPr lang="en-US" sz="3100" dirty="0">
                <a:latin typeface="+mn-lt"/>
                <a:cs typeface="Arial" panose="020B0604020202020204" pitchFamily="34" charset="0"/>
              </a:rPr>
              <a:t>     to make you feel safe or understood?  </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46058999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lvl="0"/>
            <a:r>
              <a:rPr lang="en-US" sz="3100" b="1" dirty="0">
                <a:latin typeface="+mn-lt"/>
                <a:cs typeface="Arial" panose="020B0604020202020204" pitchFamily="34" charset="0"/>
              </a:rPr>
              <a:t>Scenario 3: Police Objectives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Recognition of characteristics of ID/DD</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Empathetic communication to increase trust</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Building skill in interviewing to extract key knowledge</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Obtaining knowledge about individuals with ID/DD</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t>
            </a:r>
            <a:br>
              <a:rPr lang="en-US" sz="3100" dirty="0">
                <a:latin typeface="+mn-lt"/>
                <a:cs typeface="Arial" panose="020B0604020202020204" pitchFamily="34" charset="0"/>
              </a:rPr>
            </a:br>
            <a:endParaRPr lang="en-US" sz="31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56595837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r>
              <a:rPr lang="en-US" sz="3100" b="1" dirty="0">
                <a:latin typeface="+mn-lt"/>
                <a:cs typeface="Arial" panose="020B0604020202020204" pitchFamily="34" charset="0"/>
              </a:rPr>
              <a:t>Scenario 3</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b="1" dirty="0">
                <a:latin typeface="+mn-lt"/>
                <a:cs typeface="Arial" panose="020B0604020202020204" pitchFamily="34" charset="0"/>
              </a:rPr>
              <a:t>Missing Person</a:t>
            </a: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A young adult who lives in a group home tells his roommate, who is minimally verbal, that he is going for a walk and will come back soon.  As 30 minutes pass, the group home counselor (who does not know this information) has become alarmed that he cannot find the young man.  The counselor is panicked and appears angry while asking the other residents if anyone has seen this individual. The friend is upset and worried that he will get in trouble and does not communicate that his roommate went for a walk.  The counselor calls the police.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260174458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r>
              <a:rPr lang="en-US" sz="3100" b="1" dirty="0">
                <a:latin typeface="+mn-lt"/>
                <a:cs typeface="Arial" panose="020B0604020202020204" pitchFamily="34" charset="0"/>
              </a:rPr>
              <a:t>Questions for Police Officers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700" dirty="0">
                <a:latin typeface="+mn-lt"/>
                <a:cs typeface="Arial" panose="020B0604020202020204" pitchFamily="34" charset="0"/>
              </a:rPr>
              <a:t>What characteristics indicated that the person may have ID/DD?</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What difficulties were encountered in communicating with them?</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did you modify your communication in order to get the information you needed to move forward? Were you effective?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well did you use active listening and empathy in your interaction?</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How did your body language help to reduce the anxiety of the witness and victim?</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t>
            </a:r>
            <a:br>
              <a:rPr lang="en-US" sz="2700" dirty="0">
                <a:latin typeface="+mn-lt"/>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endParaRPr lang="en-US" sz="27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24517463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lvl="0">
              <a:lnSpc>
                <a:spcPct val="100000"/>
              </a:lnSpc>
            </a:pPr>
            <a:r>
              <a:rPr lang="en-US" sz="3100" b="1" dirty="0">
                <a:latin typeface="+mn-lt"/>
                <a:cs typeface="Arial" panose="020B0604020202020204" pitchFamily="34" charset="0"/>
              </a:rPr>
              <a:t>Questions for Self-Advocates</a:t>
            </a:r>
            <a:br>
              <a:rPr lang="en-US" sz="3100" b="1"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How did the police officer(s) make you feel?</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Did you feel that they understood what you were saying?</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Did you feel like they would be able to help you?</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Is there anything the officer(s) could have done differently </a:t>
            </a:r>
            <a:br>
              <a:rPr lang="en-US" sz="3100" dirty="0">
                <a:latin typeface="+mn-lt"/>
                <a:cs typeface="Arial" panose="020B0604020202020204" pitchFamily="34" charset="0"/>
              </a:rPr>
            </a:br>
            <a:r>
              <a:rPr lang="en-US" sz="3100" dirty="0">
                <a:latin typeface="+mn-lt"/>
                <a:cs typeface="Arial" panose="020B0604020202020204" pitchFamily="34" charset="0"/>
              </a:rPr>
              <a:t>     to make you feel safe or understood?  </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3100" dirty="0">
                <a:latin typeface="+mn-lt"/>
                <a:cs typeface="Arial" panose="020B0604020202020204" pitchFamily="34" charset="0"/>
              </a:rPr>
              <a:t/>
            </a:r>
            <a:br>
              <a:rPr lang="en-US" sz="31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56775725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500777" y="228600"/>
            <a:ext cx="8229600" cy="3657600"/>
          </a:xfrm>
        </p:spPr>
        <p:txBody>
          <a:bodyPr anchor="t">
            <a:normAutofit fontScale="90000"/>
          </a:bodyPr>
          <a:lstStyle/>
          <a:p>
            <a:pPr algn="ctr"/>
            <a:r>
              <a:rPr lang="en-US" b="1" dirty="0">
                <a:solidFill>
                  <a:schemeClr val="tx1"/>
                </a:solidFill>
                <a:latin typeface="Arial" panose="020B0604020202020204" pitchFamily="34" charset="0"/>
                <a:cs typeface="Arial" panose="020B0604020202020204" pitchFamily="34" charset="0"/>
              </a:rPr>
              <a:t/>
            </a:r>
            <a:br>
              <a:rPr lang="en-US" b="1" dirty="0">
                <a:solidFill>
                  <a:schemeClr val="tx1"/>
                </a:solidFill>
                <a:latin typeface="Arial" panose="020B0604020202020204" pitchFamily="34" charset="0"/>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000" b="1" dirty="0">
                <a:solidFill>
                  <a:schemeClr val="tx1"/>
                </a:solidFill>
                <a:latin typeface="+mn-lt"/>
                <a:cs typeface="Arial" panose="020B0604020202020204" pitchFamily="34" charset="0"/>
              </a:rPr>
              <a:t/>
            </a:r>
            <a:br>
              <a:rPr lang="en-US" sz="4000" b="1" dirty="0">
                <a:solidFill>
                  <a:schemeClr val="tx1"/>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Law Enforcement and</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People with Intellectual Disabilities and/or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Developmental Disabilities</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
            </a:r>
            <a:br>
              <a:rPr lang="en-US" sz="4400" b="1" dirty="0">
                <a:solidFill>
                  <a:schemeClr val="tx1">
                    <a:lumMod val="75000"/>
                    <a:lumOff val="25000"/>
                  </a:schemeClr>
                </a:solidFill>
                <a:latin typeface="+mn-lt"/>
                <a:cs typeface="Arial" panose="020B0604020202020204" pitchFamily="34" charset="0"/>
              </a:rPr>
            </a:br>
            <a:r>
              <a:rPr lang="en-US" sz="4400" b="1" dirty="0">
                <a:solidFill>
                  <a:schemeClr val="tx1">
                    <a:lumMod val="75000"/>
                    <a:lumOff val="25000"/>
                  </a:schemeClr>
                </a:solidFill>
                <a:latin typeface="+mn-lt"/>
                <a:cs typeface="Arial" panose="020B0604020202020204" pitchFamily="34" charset="0"/>
              </a:rPr>
              <a:t>SECTION 7</a:t>
            </a:r>
            <a:r>
              <a:rPr lang="en-US" sz="4400" dirty="0">
                <a:solidFill>
                  <a:schemeClr val="tx1">
                    <a:lumMod val="75000"/>
                    <a:lumOff val="25000"/>
                  </a:schemeClr>
                </a:solidFill>
                <a:latin typeface="Arial" panose="020B0604020202020204" pitchFamily="34" charset="0"/>
                <a:cs typeface="Arial" panose="020B0604020202020204" pitchFamily="34" charset="0"/>
              </a:rPr>
              <a:t/>
            </a:r>
            <a:br>
              <a:rPr lang="en-US" sz="4400" dirty="0">
                <a:solidFill>
                  <a:schemeClr val="tx1">
                    <a:lumMod val="75000"/>
                    <a:lumOff val="25000"/>
                  </a:schemeClr>
                </a:solidFill>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p>
        </p:txBody>
      </p:sp>
      <p:sp>
        <p:nvSpPr>
          <p:cNvPr id="11" name="TextBox 10"/>
          <p:cNvSpPr txBox="1"/>
          <p:nvPr/>
        </p:nvSpPr>
        <p:spPr>
          <a:xfrm>
            <a:off x="2100977" y="5390346"/>
            <a:ext cx="6629400" cy="954107"/>
          </a:xfrm>
          <a:prstGeom prst="rect">
            <a:avLst/>
          </a:prstGeom>
          <a:solidFill>
            <a:schemeClr val="tx1"/>
          </a:solid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Maryland Department of Disabilities</a:t>
            </a:r>
          </a:p>
          <a:p>
            <a:r>
              <a:rPr lang="en-US" sz="2400" dirty="0">
                <a:solidFill>
                  <a:schemeClr val="bg1"/>
                </a:solidFill>
                <a:latin typeface="Cambria" panose="02040503050406030204" pitchFamily="18" charset="0"/>
              </a:rPr>
              <a:t>Revised Curriculum 2021</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029200"/>
            <a:ext cx="1600200" cy="167640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771" y="245533"/>
            <a:ext cx="1784629" cy="1351138"/>
          </a:xfrm>
          <a:prstGeom prst="rect">
            <a:avLst/>
          </a:prstGeom>
        </p:spPr>
      </p:pic>
    </p:spTree>
    <p:custDataLst>
      <p:tags r:id="rId1"/>
    </p:custDataLst>
    <p:extLst>
      <p:ext uri="{BB962C8B-B14F-4D97-AF65-F5344CB8AC3E}">
        <p14:creationId xmlns:p14="http://schemas.microsoft.com/office/powerpoint/2010/main" val="4951626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97880"/>
          </a:xfrm>
        </p:spPr>
        <p:txBody>
          <a:bodyPr anchor="t" anchorCtr="0">
            <a:normAutofit/>
          </a:bodyPr>
          <a:lstStyle/>
          <a:p>
            <a:pPr algn="ct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Community Engagement</a:t>
            </a:r>
            <a:br>
              <a:rPr lang="en-US" sz="4000" b="1" dirty="0">
                <a:latin typeface="+mn-lt"/>
                <a:cs typeface="Arial" panose="020B0604020202020204" pitchFamily="34" charset="0"/>
              </a:rPr>
            </a:br>
            <a:r>
              <a:rPr lang="en-US" sz="3200" b="1" dirty="0">
                <a:latin typeface="+mn-lt"/>
                <a:cs typeface="Arial" panose="020B0604020202020204" pitchFamily="34" charset="0"/>
              </a:rPr>
              <a:t> </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1400" dirty="0">
                <a:latin typeface="+mn-lt"/>
                <a:cs typeface="Arial" panose="020B0604020202020204" pitchFamily="34" charset="0"/>
              </a:rPr>
              <a:t>MPCTC Training Objectives</a:t>
            </a:r>
            <a:br>
              <a:rPr lang="en-US" sz="1400" dirty="0">
                <a:latin typeface="+mn-lt"/>
                <a:cs typeface="Arial" panose="020B0604020202020204" pitchFamily="34" charset="0"/>
              </a:rPr>
            </a:br>
            <a:r>
              <a:rPr lang="en-US" sz="1400" dirty="0">
                <a:latin typeface="+mn-lt"/>
                <a:cs typeface="Arial" panose="020B0604020202020204" pitchFamily="34" charset="0"/>
              </a:rPr>
              <a:t> 09.19 Explain the resources available to assist an officer interacting with a person with an ID/DD</a:t>
            </a:r>
            <a:endParaRPr lang="en-US" sz="1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131805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97880"/>
          </a:xfrm>
        </p:spPr>
        <p:txBody>
          <a:bodyPr anchor="t" anchorCtr="0">
            <a:normAutofit/>
          </a:bodyPr>
          <a:lstStyle/>
          <a:p>
            <a:pPr algn="ct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Definitions and Common Characteristics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1400" dirty="0">
                <a:latin typeface="+mn-lt"/>
                <a:cs typeface="Arial" panose="020B0604020202020204" pitchFamily="34" charset="0"/>
              </a:rPr>
              <a:t>MPCTC Training Objectives</a:t>
            </a:r>
            <a:br>
              <a:rPr lang="en-US" sz="1400" dirty="0">
                <a:latin typeface="+mn-lt"/>
                <a:cs typeface="Arial" panose="020B0604020202020204" pitchFamily="34" charset="0"/>
              </a:rPr>
            </a:br>
            <a:r>
              <a:rPr lang="en-US" sz="1400" dirty="0">
                <a:latin typeface="+mn-lt"/>
                <a:cs typeface="Arial" panose="020B0604020202020204" pitchFamily="34" charset="0"/>
              </a:rPr>
              <a:t>09.16  Identify the indicators that a person may have an  intellectual or developmental disability</a:t>
            </a:r>
            <a:br>
              <a:rPr lang="en-US" sz="1400" dirty="0">
                <a:latin typeface="+mn-lt"/>
                <a:cs typeface="Arial" panose="020B0604020202020204" pitchFamily="34" charset="0"/>
              </a:rPr>
            </a:br>
            <a:endParaRPr lang="en-US" sz="14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40123622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Community Engagement</a:t>
            </a: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Get to know the area in which you work</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Conduct wellness checks at residential homes, assisted living homes, and day programs</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Connect with School Resource Officers to  learn of significant incidents involving people with disabilities</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Partner with local disability groups, such as The Arc or the autism society, and name a liaison to that group</a:t>
            </a:r>
            <a:br>
              <a:rPr lang="en-US" sz="2800" dirty="0">
                <a:latin typeface="+mn-lt"/>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304148392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r>
              <a:rPr lang="en-US" sz="4000" b="1" dirty="0">
                <a:latin typeface="+mn-lt"/>
                <a:cs typeface="Arial" panose="020B0604020202020204" pitchFamily="34" charset="0"/>
              </a:rPr>
              <a:t>Community Engagement</a:t>
            </a: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Participate in community events, such as public safety day or </a:t>
            </a:r>
            <a:r>
              <a:rPr lang="en-US" sz="2800" dirty="0" err="1">
                <a:latin typeface="+mn-lt"/>
                <a:cs typeface="Arial" panose="020B0604020202020204" pitchFamily="34" charset="0"/>
              </a:rPr>
              <a:t>BeSAFE</a:t>
            </a:r>
            <a:r>
              <a:rPr lang="en-US" sz="2800" dirty="0">
                <a:latin typeface="+mn-lt"/>
                <a:cs typeface="Arial" panose="020B0604020202020204" pitchFamily="34" charset="0"/>
              </a:rPr>
              <a:t> trainings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Hold an open house for people with disabilities to visit the police station, meet with the CIT team</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Offer ride-</a:t>
            </a:r>
            <a:r>
              <a:rPr lang="en-US" sz="2800" dirty="0" err="1">
                <a:latin typeface="+mn-lt"/>
                <a:cs typeface="Arial" panose="020B0604020202020204" pitchFamily="34" charset="0"/>
              </a:rPr>
              <a:t>alongs</a:t>
            </a: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
            </a:r>
            <a:br>
              <a:rPr lang="en-US" sz="2800" dirty="0">
                <a:latin typeface="+mn-lt"/>
                <a:cs typeface="Arial" panose="020B0604020202020204" pitchFamily="34" charset="0"/>
              </a:rPr>
            </a:br>
            <a:r>
              <a:rPr lang="en-US" sz="2800" dirty="0">
                <a:latin typeface="+mn-lt"/>
                <a:cs typeface="Arial" panose="020B0604020202020204" pitchFamily="34" charset="0"/>
              </a:rPr>
              <a:t>Encourage officers to volunteer with Special Olympics or Best Buddies</a:t>
            </a:r>
            <a:r>
              <a:rPr lang="en-US" sz="2800" dirty="0">
                <a:solidFill>
                  <a:schemeClr val="tx1"/>
                </a:solidFill>
                <a:latin typeface="Arial" panose="020B0604020202020204" pitchFamily="34" charset="0"/>
                <a:cs typeface="Arial" panose="020B0604020202020204" pitchFamily="34" charset="0"/>
              </a:rPr>
              <a:t/>
            </a:r>
            <a:br>
              <a:rPr lang="en-US" sz="2800" dirty="0">
                <a:solidFill>
                  <a:schemeClr val="tx1"/>
                </a:solidFill>
                <a:latin typeface="Arial" panose="020B0604020202020204" pitchFamily="34" charset="0"/>
                <a:cs typeface="Arial" panose="020B0604020202020204" pitchFamily="34" charset="0"/>
              </a:rPr>
            </a:br>
            <a:endParaRPr lang="en-US" sz="2800" dirty="0">
              <a:latin typeface="+mn-lt"/>
              <a:cs typeface="Arial" panose="020B0604020202020204" pitchFamily="34" charset="0"/>
            </a:endParaRPr>
          </a:p>
        </p:txBody>
      </p:sp>
    </p:spTree>
    <p:custDataLst>
      <p:tags r:id="rId1"/>
    </p:custDataLst>
    <p:extLst>
      <p:ext uri="{BB962C8B-B14F-4D97-AF65-F5344CB8AC3E}">
        <p14:creationId xmlns:p14="http://schemas.microsoft.com/office/powerpoint/2010/main" val="213947327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a:defRPr/>
            </a:pPr>
            <a:r>
              <a:rPr lang="en-US" sz="4000" b="1" dirty="0">
                <a:latin typeface="+mn-lt"/>
                <a:cs typeface="Arial" panose="020B0604020202020204" pitchFamily="34" charset="0"/>
              </a:rPr>
              <a:t>Proactive strategies</a:t>
            </a:r>
            <a:br>
              <a:rPr lang="en-US" sz="4000" b="1" dirty="0">
                <a:latin typeface="+mn-lt"/>
                <a:cs typeface="Arial" panose="020B0604020202020204" pitchFamily="34" charset="0"/>
              </a:rPr>
            </a:b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US" sz="2800" b="1" dirty="0">
                <a:latin typeface="+mn-lt"/>
                <a:ea typeface="Tahoma" pitchFamily="34" charset="0"/>
                <a:cs typeface="Arial" panose="020B0604020202020204" pitchFamily="34" charset="0"/>
              </a:rPr>
              <a:t>Voluntary 911 Address Flagging Program</a:t>
            </a:r>
            <a:br>
              <a:rPr lang="en-US" sz="2800" b="1" dirty="0">
                <a:latin typeface="+mn-lt"/>
                <a:ea typeface="Tahoma" pitchFamily="34" charset="0"/>
                <a:cs typeface="Arial" panose="020B0604020202020204" pitchFamily="34" charset="0"/>
              </a:rPr>
            </a:br>
            <a:r>
              <a:rPr lang="en-US" sz="2800" b="1" dirty="0">
                <a:latin typeface="+mn-lt"/>
                <a:ea typeface="Tahoma" pitchFamily="34" charset="0"/>
                <a:cs typeface="Arial" panose="020B0604020202020204" pitchFamily="34" charset="0"/>
              </a:rPr>
              <a:t/>
            </a:r>
            <a:br>
              <a:rPr lang="en-US" sz="2800" b="1" dirty="0">
                <a:latin typeface="+mn-lt"/>
                <a:ea typeface="Tahoma" pitchFamily="34" charset="0"/>
                <a:cs typeface="Arial" panose="020B0604020202020204" pitchFamily="34" charset="0"/>
              </a:rPr>
            </a:br>
            <a:r>
              <a:rPr lang="en-US" sz="2800" b="1" dirty="0">
                <a:latin typeface="+mn-lt"/>
                <a:ea typeface="Tahoma" pitchFamily="34" charset="0"/>
                <a:cs typeface="Arial" panose="020B0604020202020204" pitchFamily="34" charset="0"/>
              </a:rPr>
              <a:t/>
            </a:r>
            <a:br>
              <a:rPr lang="en-US" sz="2800" b="1" dirty="0">
                <a:latin typeface="+mn-lt"/>
                <a:ea typeface="Tahoma" pitchFamily="34" charset="0"/>
                <a:cs typeface="Arial" panose="020B0604020202020204" pitchFamily="34" charset="0"/>
              </a:rPr>
            </a:br>
            <a:r>
              <a:rPr lang="en-US" sz="2700" u="sng" dirty="0">
                <a:latin typeface="+mn-lt"/>
                <a:ea typeface="Tahoma" pitchFamily="34" charset="0"/>
                <a:cs typeface="Arial" panose="020B0604020202020204" pitchFamily="34" charset="0"/>
              </a:rPr>
              <a:t>specific</a:t>
            </a:r>
            <a:r>
              <a:rPr lang="en-US" sz="2700" dirty="0">
                <a:latin typeface="+mn-lt"/>
                <a:ea typeface="Tahoma" pitchFamily="34" charset="0"/>
                <a:cs typeface="Arial" panose="020B0604020202020204" pitchFamily="34" charset="0"/>
              </a:rPr>
              <a:t> details are provided in advance by families </a:t>
            </a:r>
            <a:br>
              <a:rPr lang="en-US" sz="2700" dirty="0">
                <a:latin typeface="+mn-lt"/>
                <a:ea typeface="Tahoma" pitchFamily="34" charset="0"/>
                <a:cs typeface="Arial" panose="020B0604020202020204" pitchFamily="34" charset="0"/>
              </a:rPr>
            </a:br>
            <a:r>
              <a:rPr lang="en-US" sz="2700" dirty="0">
                <a:ea typeface="Tahoma" pitchFamily="34" charset="0"/>
                <a:cs typeface="Arial" panose="020B0604020202020204" pitchFamily="34" charset="0"/>
              </a:rPr>
              <a:t/>
            </a:r>
            <a:br>
              <a:rPr lang="en-US" sz="2700" dirty="0">
                <a:ea typeface="Tahoma" pitchFamily="34" charset="0"/>
                <a:cs typeface="Arial" panose="020B0604020202020204" pitchFamily="34" charset="0"/>
              </a:rPr>
            </a:br>
            <a:r>
              <a:rPr lang="en-US" sz="2700" dirty="0">
                <a:latin typeface="+mn-lt"/>
                <a:ea typeface="Tahoma" pitchFamily="34" charset="0"/>
                <a:cs typeface="Arial" panose="020B0604020202020204" pitchFamily="34" charset="0"/>
              </a:rPr>
              <a:t>911 Call Center has first-hand knowledge that an individual with a disability, dementia, or mental health issue, etc.,  resides at a given address</a:t>
            </a:r>
            <a:br>
              <a:rPr lang="en-US" sz="2700" dirty="0">
                <a:latin typeface="+mn-lt"/>
                <a:ea typeface="Tahoma" pitchFamily="34" charset="0"/>
                <a:cs typeface="Arial" panose="020B0604020202020204" pitchFamily="34" charset="0"/>
              </a:rPr>
            </a:br>
            <a:r>
              <a:rPr lang="en-US" sz="2700" dirty="0">
                <a:latin typeface="+mn-lt"/>
                <a:ea typeface="Tahoma" pitchFamily="34" charset="0"/>
                <a:cs typeface="Arial" panose="020B0604020202020204" pitchFamily="34" charset="0"/>
              </a:rPr>
              <a:t/>
            </a:r>
            <a:br>
              <a:rPr lang="en-US" sz="2700" dirty="0">
                <a:latin typeface="+mn-lt"/>
                <a:ea typeface="Tahoma" pitchFamily="34" charset="0"/>
                <a:cs typeface="Arial" panose="020B0604020202020204" pitchFamily="34" charset="0"/>
              </a:rPr>
            </a:br>
            <a:r>
              <a:rPr lang="en-US" sz="2700" dirty="0">
                <a:latin typeface="+mn-lt"/>
                <a:ea typeface="Tahoma" pitchFamily="34" charset="0"/>
                <a:cs typeface="Arial" panose="020B0604020202020204" pitchFamily="34" charset="0"/>
              </a:rPr>
              <a:t>911 operators and first responders are already “in the know” when called for an emergency</a:t>
            </a:r>
            <a:br>
              <a:rPr lang="en-US" sz="2700" dirty="0">
                <a:latin typeface="+mn-lt"/>
                <a:ea typeface="Tahoma" pitchFamily="34" charset="0"/>
                <a:cs typeface="Arial" panose="020B0604020202020204" pitchFamily="34" charset="0"/>
              </a:rPr>
            </a:br>
            <a:r>
              <a:rPr lang="en-US" sz="2700" dirty="0">
                <a:latin typeface="+mn-lt"/>
                <a:ea typeface="Tahoma" pitchFamily="34" charset="0"/>
                <a:cs typeface="Arial" panose="020B0604020202020204" pitchFamily="34" charset="0"/>
              </a:rPr>
              <a:t/>
            </a:r>
            <a:br>
              <a:rPr lang="en-US" sz="2700" dirty="0">
                <a:latin typeface="+mn-lt"/>
                <a:ea typeface="Tahoma" pitchFamily="34" charset="0"/>
                <a:cs typeface="Arial" panose="020B0604020202020204" pitchFamily="34" charset="0"/>
              </a:rPr>
            </a:br>
            <a:r>
              <a:rPr lang="en-US" sz="2700" i="1" dirty="0">
                <a:latin typeface="+mn-lt"/>
                <a:ea typeface="Tahoma" pitchFamily="34" charset="0"/>
                <a:cs typeface="Arial" panose="020B0604020202020204" pitchFamily="34" charset="0"/>
              </a:rPr>
              <a:t>Consider Howard County Police Department’s robust program with 350+ voluntary flags.  HCPD has an online “address flagging” form for individuals or family members to complete. </a:t>
            </a:r>
            <a:br>
              <a:rPr lang="en-US" sz="2700" i="1" dirty="0">
                <a:latin typeface="+mn-lt"/>
                <a:ea typeface="Tahoma" pitchFamily="34" charset="0"/>
                <a:cs typeface="Arial" panose="020B0604020202020204" pitchFamily="34" charset="0"/>
              </a:rPr>
            </a:br>
            <a:r>
              <a:rPr lang="en-US" sz="2700" dirty="0">
                <a:latin typeface="+mn-lt"/>
                <a:ea typeface="Tahoma" pitchFamily="34" charset="0"/>
                <a:cs typeface="Arial" panose="020B0604020202020204" pitchFamily="34" charset="0"/>
              </a:rPr>
              <a:t/>
            </a:r>
            <a:br>
              <a:rPr lang="en-US" sz="2700" dirty="0">
                <a:latin typeface="+mn-lt"/>
                <a:ea typeface="Tahoma" pitchFamily="34" charset="0"/>
                <a:cs typeface="Arial" panose="020B0604020202020204" pitchFamily="34" charset="0"/>
              </a:rPr>
            </a:br>
            <a:r>
              <a:rPr lang="en-US" sz="2700" dirty="0">
                <a:latin typeface="+mn-lt"/>
                <a:cs typeface="Arial" panose="020B0604020202020204" pitchFamily="34" charset="0"/>
              </a:rPr>
              <a:t> </a:t>
            </a:r>
            <a:br>
              <a:rPr lang="en-US" sz="2700" dirty="0">
                <a:latin typeface="+mn-lt"/>
                <a:cs typeface="Arial" panose="020B0604020202020204" pitchFamily="34" charset="0"/>
              </a:rPr>
            </a:br>
            <a:r>
              <a:rPr lang="en-US" sz="2700" dirty="0">
                <a:latin typeface="+mn-lt"/>
                <a:cs typeface="Arial" panose="020B0604020202020204" pitchFamily="34" charset="0"/>
              </a:rPr>
              <a:t/>
            </a:r>
            <a:br>
              <a:rPr lang="en-US" sz="2700" dirty="0">
                <a:latin typeface="+mn-lt"/>
                <a:cs typeface="Arial" panose="020B0604020202020204" pitchFamily="34" charset="0"/>
              </a:rPr>
            </a:br>
            <a:endParaRPr lang="en-US" sz="2700" dirty="0">
              <a:latin typeface="+mn-lt"/>
              <a:cs typeface="Arial" panose="020B0604020202020204" pitchFamily="34" charset="0"/>
            </a:endParaRPr>
          </a:p>
        </p:txBody>
      </p:sp>
      <p:pic>
        <p:nvPicPr>
          <p:cNvPr id="3" name="Picture 2"/>
          <p:cNvPicPr>
            <a:picLocks noChangeAspect="1" noChangeArrowheads="1"/>
          </p:cNvPicPr>
          <p:nvPr/>
        </p:nvPicPr>
        <p:blipFill>
          <a:blip r:embed="rId4" cstate="print"/>
          <a:stretch>
            <a:fillRect/>
          </a:stretch>
        </p:blipFill>
        <p:spPr bwMode="auto">
          <a:xfrm>
            <a:off x="6553200" y="381000"/>
            <a:ext cx="1295400" cy="1153886"/>
          </a:xfrm>
          <a:prstGeom prst="rect">
            <a:avLst/>
          </a:prstGeom>
          <a:ln>
            <a:noFill/>
          </a:ln>
          <a:effectLst>
            <a:softEdge rad="112500"/>
          </a:effectLst>
        </p:spPr>
      </p:pic>
    </p:spTree>
    <p:custDataLst>
      <p:tags r:id="rId1"/>
    </p:custDataLst>
    <p:extLst>
      <p:ext uri="{BB962C8B-B14F-4D97-AF65-F5344CB8AC3E}">
        <p14:creationId xmlns:p14="http://schemas.microsoft.com/office/powerpoint/2010/main" val="54710737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fontScale="90000"/>
          </a:bodyPr>
          <a:lstStyle/>
          <a:p>
            <a:pPr>
              <a:defRPr/>
            </a:pPr>
            <a:r>
              <a:rPr lang="en-US" sz="4000" b="1" dirty="0">
                <a:latin typeface="+mn-lt"/>
                <a:cs typeface="Arial" panose="020B0604020202020204" pitchFamily="34" charset="0"/>
              </a:rPr>
              <a:t>Growth Through Opportunities (GTO) </a:t>
            </a:r>
            <a:br>
              <a:rPr lang="en-US" sz="4000" b="1" dirty="0">
                <a:latin typeface="+mn-lt"/>
                <a:cs typeface="Arial" panose="020B0604020202020204" pitchFamily="34" charset="0"/>
              </a:rPr>
            </a:br>
            <a:r>
              <a:rPr lang="en-US" sz="4000" b="1" dirty="0">
                <a:latin typeface="+mn-lt"/>
                <a:cs typeface="Arial" panose="020B0604020202020204" pitchFamily="34" charset="0"/>
              </a:rPr>
              <a:t>Cadet Training Program</a:t>
            </a:r>
            <a:br>
              <a:rPr lang="en-US" sz="4000" b="1" dirty="0">
                <a:latin typeface="+mn-lt"/>
                <a:cs typeface="Arial" panose="020B0604020202020204" pitchFamily="34" charset="0"/>
              </a:rPr>
            </a:br>
            <a:r>
              <a:rPr lang="en-US" sz="2800" dirty="0">
                <a:latin typeface="+mn-lt"/>
                <a:ea typeface="Tahoma" pitchFamily="34" charset="0"/>
                <a:cs typeface="Arial" panose="020B0604020202020204" pitchFamily="34" charset="0"/>
              </a:rPr>
              <a:t/>
            </a:r>
            <a:br>
              <a:rPr lang="en-US" sz="2800" dirty="0">
                <a:latin typeface="+mn-lt"/>
                <a:ea typeface="Tahoma" pitchFamily="34" charset="0"/>
                <a:cs typeface="Arial" panose="020B0604020202020204" pitchFamily="34" charset="0"/>
              </a:rPr>
            </a:br>
            <a:r>
              <a:rPr lang="en-US" sz="2800" dirty="0">
                <a:latin typeface="+mn-lt"/>
                <a:ea typeface="Tahoma" pitchFamily="34" charset="0"/>
                <a:cs typeface="Arial" panose="020B0604020202020204" pitchFamily="34" charset="0"/>
              </a:rPr>
              <a:t>The GTO Cadet Program is designed for young adults with unique challenges to gain valuable social experience and job skills by volunteering for the police department. Each GTO cadet is given his/her own uniform and can volunteer at the department for up to 12 hours per week. Cadet coordinator, Officer Travis Akins, works with each cadet candidate and their families to hone the volunteer experience specifically for their interests and goals. </a:t>
            </a:r>
            <a:br>
              <a:rPr lang="en-US" sz="2800" dirty="0">
                <a:latin typeface="+mn-lt"/>
                <a:ea typeface="Tahoma" pitchFamily="34" charset="0"/>
                <a:cs typeface="Arial" panose="020B0604020202020204" pitchFamily="34" charset="0"/>
              </a:rPr>
            </a:br>
            <a:r>
              <a:rPr lang="en-US" sz="2800" dirty="0">
                <a:latin typeface="+mn-lt"/>
                <a:ea typeface="Tahoma" pitchFamily="34" charset="0"/>
                <a:cs typeface="Arial" panose="020B0604020202020204" pitchFamily="34" charset="0"/>
              </a:rPr>
              <a:t/>
            </a:r>
            <a:br>
              <a:rPr lang="en-US" sz="2800" dirty="0">
                <a:latin typeface="+mn-lt"/>
                <a:ea typeface="Tahoma" pitchFamily="34" charset="0"/>
                <a:cs typeface="Arial" panose="020B0604020202020204" pitchFamily="34" charset="0"/>
              </a:rPr>
            </a:br>
            <a:r>
              <a:rPr lang="en-US" sz="2800" dirty="0">
                <a:latin typeface="+mn-lt"/>
                <a:ea typeface="Tahoma" pitchFamily="34" charset="0"/>
                <a:cs typeface="Arial" panose="020B0604020202020204" pitchFamily="34" charset="0"/>
              </a:rPr>
              <a:t/>
            </a:r>
            <a:br>
              <a:rPr lang="en-US" sz="2800" dirty="0">
                <a:latin typeface="+mn-lt"/>
                <a:ea typeface="Tahoma" pitchFamily="34" charset="0"/>
                <a:cs typeface="Arial" panose="020B0604020202020204" pitchFamily="34" charset="0"/>
              </a:rPr>
            </a:br>
            <a:r>
              <a:rPr lang="en-US" sz="2800" dirty="0">
                <a:latin typeface="+mn-lt"/>
                <a:ea typeface="Tahoma" pitchFamily="34" charset="0"/>
                <a:cs typeface="Arial" panose="020B0604020202020204" pitchFamily="34" charset="0"/>
              </a:rPr>
              <a:t>For more information: </a:t>
            </a:r>
            <a:br>
              <a:rPr lang="en-US" sz="2800" dirty="0">
                <a:latin typeface="+mn-lt"/>
                <a:ea typeface="Tahoma" pitchFamily="34" charset="0"/>
                <a:cs typeface="Arial" panose="020B0604020202020204" pitchFamily="34" charset="0"/>
              </a:rPr>
            </a:br>
            <a:r>
              <a:rPr lang="en-US" sz="2800" dirty="0">
                <a:latin typeface="+mn-lt"/>
                <a:ea typeface="Tahoma" pitchFamily="34" charset="0"/>
                <a:cs typeface="Arial" panose="020B0604020202020204" pitchFamily="34" charset="0"/>
              </a:rPr>
              <a:t>travis.akins@roanokeva.gov</a:t>
            </a:r>
            <a:r>
              <a:rPr lang="en-US" sz="2800" b="1" dirty="0">
                <a:latin typeface="+mn-lt"/>
                <a:ea typeface="Tahoma" pitchFamily="34" charset="0"/>
                <a:cs typeface="Arial" panose="020B0604020202020204" pitchFamily="34" charset="0"/>
              </a:rPr>
              <a:t/>
            </a:r>
            <a:br>
              <a:rPr lang="en-US" sz="2800" b="1" dirty="0">
                <a:latin typeface="+mn-lt"/>
                <a:ea typeface="Tahoma" pitchFamily="34" charset="0"/>
                <a:cs typeface="Arial" panose="020B0604020202020204" pitchFamily="34" charset="0"/>
              </a:rPr>
            </a:br>
            <a:endParaRPr lang="en-US" sz="2700" dirty="0">
              <a:latin typeface="+mn-lt"/>
              <a:cs typeface="Arial" panose="020B0604020202020204" pitchFamily="34" charset="0"/>
            </a:endParaRPr>
          </a:p>
        </p:txBody>
      </p:sp>
      <p:pic>
        <p:nvPicPr>
          <p:cNvPr id="4" name="Picture 3" descr="Growth Through Opportunity Program | Roanoke, VA - Mozilla Firefox"/>
          <p:cNvPicPr>
            <a:picLocks noChangeAspect="1"/>
          </p:cNvPicPr>
          <p:nvPr/>
        </p:nvPicPr>
        <p:blipFill rotWithShape="1">
          <a:blip r:embed="rId4">
            <a:extLst>
              <a:ext uri="{28A0092B-C50C-407E-A947-70E740481C1C}">
                <a14:useLocalDpi xmlns:a14="http://schemas.microsoft.com/office/drawing/2010/main" val="0"/>
              </a:ext>
            </a:extLst>
          </a:blip>
          <a:srcRect l="60889" t="46066" r="9167" b="18607"/>
          <a:stretch/>
        </p:blipFill>
        <p:spPr>
          <a:xfrm>
            <a:off x="5943600" y="3962400"/>
            <a:ext cx="2019582" cy="2015906"/>
          </a:xfrm>
          <a:prstGeom prst="rect">
            <a:avLst/>
          </a:prstGeom>
          <a:ln>
            <a:solidFill>
              <a:schemeClr val="tx1"/>
            </a:solidFill>
          </a:ln>
        </p:spPr>
      </p:pic>
    </p:spTree>
    <p:custDataLst>
      <p:tags r:id="rId1"/>
    </p:custDataLst>
    <p:extLst>
      <p:ext uri="{BB962C8B-B14F-4D97-AF65-F5344CB8AC3E}">
        <p14:creationId xmlns:p14="http://schemas.microsoft.com/office/powerpoint/2010/main" val="161719520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74320"/>
            <a:ext cx="8229600" cy="5821680"/>
          </a:xfrm>
        </p:spPr>
        <p:txBody>
          <a:bodyPr anchor="t" anchorCtr="0">
            <a:normAutofit/>
          </a:bodyPr>
          <a:lstStyle/>
          <a:p>
            <a:pPr>
              <a:defRPr/>
            </a:pPr>
            <a:r>
              <a:rPr lang="en-US" sz="4000" b="1" dirty="0">
                <a:latin typeface="+mn-lt"/>
                <a:cs typeface="Arial" panose="020B0604020202020204" pitchFamily="34" charset="0"/>
              </a:rPr>
              <a:t>Recruit Class Partnership</a:t>
            </a:r>
            <a:br>
              <a:rPr lang="en-US" sz="4000" b="1" dirty="0">
                <a:latin typeface="+mn-lt"/>
                <a:cs typeface="Arial" panose="020B0604020202020204" pitchFamily="34" charset="0"/>
              </a:rPr>
            </a:br>
            <a:endParaRPr lang="en-US" sz="2800" dirty="0">
              <a:latin typeface="+mn-lt"/>
              <a:cs typeface="Arial" panose="020B0604020202020204" pitchFamily="34" charset="0"/>
            </a:endParaRPr>
          </a:p>
        </p:txBody>
      </p:sp>
      <p:pic>
        <p:nvPicPr>
          <p:cNvPr id="4" name="Picture 3" descr="HCPD Recruit Class Partners with Autism Society to Enhance Training and Fundraising | Howard County Police Foundation - Mozilla Firefox"/>
          <p:cNvPicPr>
            <a:picLocks noChangeAspect="1"/>
          </p:cNvPicPr>
          <p:nvPr/>
        </p:nvPicPr>
        <p:blipFill rotWithShape="1">
          <a:blip r:embed="rId4">
            <a:extLst>
              <a:ext uri="{28A0092B-C50C-407E-A947-70E740481C1C}">
                <a14:useLocalDpi xmlns:a14="http://schemas.microsoft.com/office/drawing/2010/main" val="0"/>
              </a:ext>
            </a:extLst>
          </a:blip>
          <a:srcRect l="7913" t="19042" r="35971" b="16783"/>
          <a:stretch/>
        </p:blipFill>
        <p:spPr>
          <a:xfrm>
            <a:off x="381000" y="1066800"/>
            <a:ext cx="3837554" cy="2039778"/>
          </a:xfrm>
          <a:prstGeom prst="rect">
            <a:avLst/>
          </a:prstGeom>
        </p:spPr>
      </p:pic>
      <p:pic>
        <p:nvPicPr>
          <p:cNvPr id="5" name="Picture 4" descr="Police training expands for encounters with people who have developmental disabilities - Howard County Times - Mozilla Firefox"/>
          <p:cNvPicPr>
            <a:picLocks noChangeAspect="1"/>
          </p:cNvPicPr>
          <p:nvPr/>
        </p:nvPicPr>
        <p:blipFill rotWithShape="1">
          <a:blip r:embed="rId5">
            <a:extLst>
              <a:ext uri="{28A0092B-C50C-407E-A947-70E740481C1C}">
                <a14:useLocalDpi xmlns:a14="http://schemas.microsoft.com/office/drawing/2010/main" val="0"/>
              </a:ext>
            </a:extLst>
          </a:blip>
          <a:srcRect l="9973" t="32767" r="34357" b="2826"/>
          <a:stretch/>
        </p:blipFill>
        <p:spPr>
          <a:xfrm>
            <a:off x="471233" y="3570153"/>
            <a:ext cx="3747321" cy="2135718"/>
          </a:xfrm>
          <a:prstGeom prst="rect">
            <a:avLst/>
          </a:prstGeom>
        </p:spPr>
      </p:pic>
      <p:sp>
        <p:nvSpPr>
          <p:cNvPr id="6" name="Rectangle 5"/>
          <p:cNvSpPr/>
          <p:nvPr/>
        </p:nvSpPr>
        <p:spPr>
          <a:xfrm>
            <a:off x="4345504" y="1508313"/>
            <a:ext cx="4572000" cy="3970318"/>
          </a:xfrm>
          <a:prstGeom prst="rect">
            <a:avLst/>
          </a:prstGeom>
        </p:spPr>
        <p:txBody>
          <a:bodyPr>
            <a:spAutoFit/>
          </a:bodyPr>
          <a:lstStyle/>
          <a:p>
            <a:r>
              <a:rPr lang="en-US" dirty="0">
                <a:solidFill>
                  <a:schemeClr val="tx1">
                    <a:lumMod val="75000"/>
                    <a:lumOff val="25000"/>
                  </a:schemeClr>
                </a:solidFill>
                <a:cs typeface="Arial" panose="020B0604020202020204" pitchFamily="34" charset="0"/>
              </a:rPr>
              <a:t>“These projects not only assist local nonprofits, but, just as importantly, they personally impact our newest officers and better prepare them for interactions in the community.” </a:t>
            </a:r>
          </a:p>
          <a:p>
            <a:r>
              <a:rPr lang="en-US" b="1" dirty="0">
                <a:solidFill>
                  <a:schemeClr val="tx1">
                    <a:lumMod val="75000"/>
                    <a:lumOff val="25000"/>
                  </a:schemeClr>
                </a:solidFill>
                <a:cs typeface="Arial" panose="020B0604020202020204" pitchFamily="34" charset="0"/>
              </a:rPr>
              <a:t>Howard County Police Chief Gary Gardner</a:t>
            </a:r>
          </a:p>
          <a:p>
            <a:endParaRPr lang="en-US" b="1" dirty="0">
              <a:solidFill>
                <a:schemeClr val="tx1">
                  <a:lumMod val="75000"/>
                  <a:lumOff val="25000"/>
                </a:schemeClr>
              </a:solidFill>
              <a:cs typeface="Arial" panose="020B0604020202020204" pitchFamily="34" charset="0"/>
            </a:endParaRPr>
          </a:p>
          <a:p>
            <a:r>
              <a:rPr lang="en-US" dirty="0">
                <a:solidFill>
                  <a:schemeClr val="tx1">
                    <a:lumMod val="75000"/>
                    <a:lumOff val="25000"/>
                  </a:schemeClr>
                </a:solidFill>
                <a:cs typeface="Arial" panose="020B0604020202020204" pitchFamily="34" charset="0"/>
              </a:rPr>
              <a:t>“This partnership has proven to be invaluable to our families. There’s peace of mind in knowing that responding officers will have a basic understanding of autism and how it may affect someone in an emergency situation.”</a:t>
            </a:r>
          </a:p>
          <a:p>
            <a:r>
              <a:rPr lang="en-US" b="1" dirty="0">
                <a:solidFill>
                  <a:schemeClr val="tx1">
                    <a:lumMod val="75000"/>
                    <a:lumOff val="25000"/>
                  </a:schemeClr>
                </a:solidFill>
                <a:cs typeface="Arial" panose="020B0604020202020204" pitchFamily="34" charset="0"/>
              </a:rPr>
              <a:t>Theresa Ballinger, Howard County Autism Society</a:t>
            </a:r>
          </a:p>
          <a:p>
            <a:endParaRPr lang="en-US"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 name="TextBox 2"/>
          <p:cNvSpPr txBox="1"/>
          <p:nvPr/>
        </p:nvSpPr>
        <p:spPr>
          <a:xfrm>
            <a:off x="3505200" y="5819956"/>
            <a:ext cx="3735904" cy="338554"/>
          </a:xfrm>
          <a:prstGeom prst="rect">
            <a:avLst/>
          </a:prstGeom>
          <a:noFill/>
        </p:spPr>
        <p:txBody>
          <a:bodyPr wrap="square" rtlCol="0">
            <a:spAutoFit/>
          </a:bodyPr>
          <a:lstStyle/>
          <a:p>
            <a:r>
              <a:rPr lang="en-US" sz="1600" dirty="0"/>
              <a:t>	HCPD Academy Class 40 (2016)</a:t>
            </a:r>
          </a:p>
        </p:txBody>
      </p:sp>
    </p:spTree>
    <p:custDataLst>
      <p:tags r:id="rId1"/>
    </p:custDataLst>
    <p:extLst>
      <p:ext uri="{BB962C8B-B14F-4D97-AF65-F5344CB8AC3E}">
        <p14:creationId xmlns:p14="http://schemas.microsoft.com/office/powerpoint/2010/main" val="85141207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763000" cy="4093428"/>
          </a:xfrm>
          <a:prstGeom prst="rect">
            <a:avLst/>
          </a:prstGeom>
        </p:spPr>
        <p:txBody>
          <a:bodyPr wrap="square">
            <a:spAutoFit/>
          </a:bodyPr>
          <a:lstStyle/>
          <a:p>
            <a:r>
              <a:rPr lang="en-US" b="1" dirty="0">
                <a:cs typeface="Arial" panose="020B0604020202020204" pitchFamily="34" charset="0"/>
              </a:rPr>
              <a:t>Resources used in this presentation:</a:t>
            </a:r>
          </a:p>
          <a:p>
            <a:endParaRPr lang="en-US" dirty="0"/>
          </a:p>
          <a:p>
            <a:r>
              <a:rPr lang="en-US" sz="1600" dirty="0">
                <a:cs typeface="Arial" panose="020B0604020202020204" pitchFamily="34" charset="0"/>
              </a:rPr>
              <a:t>American Association on Intellectual and Developmental Disabilities</a:t>
            </a:r>
          </a:p>
          <a:p>
            <a:r>
              <a:rPr lang="en-US" sz="1600" dirty="0">
                <a:cs typeface="Arial" panose="020B0604020202020204" pitchFamily="34" charset="0"/>
              </a:rPr>
              <a:t>American Psychological Association, Diagnostic and Statistical Manual of Mental Disorders, V</a:t>
            </a:r>
          </a:p>
          <a:p>
            <a:r>
              <a:rPr lang="en-US" sz="1600" dirty="0">
                <a:cs typeface="Arial" panose="020B0604020202020204" pitchFamily="34" charset="0"/>
              </a:rPr>
              <a:t>The Arc National Center on Criminal Justice and Disability</a:t>
            </a:r>
          </a:p>
          <a:p>
            <a:r>
              <a:rPr lang="en-US" sz="1600" dirty="0">
                <a:cs typeface="Arial" panose="020B0604020202020204" pitchFamily="34" charset="0"/>
              </a:rPr>
              <a:t>The Arc North Carolina (Partners in Justice)</a:t>
            </a:r>
          </a:p>
          <a:p>
            <a:r>
              <a:rPr lang="en-US" sz="1600" dirty="0">
                <a:cs typeface="Arial" panose="020B0604020202020204" pitchFamily="34" charset="0"/>
              </a:rPr>
              <a:t>Autism Society of Central Texas</a:t>
            </a:r>
          </a:p>
          <a:p>
            <a:r>
              <a:rPr lang="en-US" sz="1600" dirty="0">
                <a:cs typeface="Arial" panose="020B0604020202020204" pitchFamily="34" charset="0"/>
              </a:rPr>
              <a:t>CDC (US Centers for Disease Prevention and Control)</a:t>
            </a:r>
          </a:p>
          <a:p>
            <a:r>
              <a:rPr lang="en-US" sz="1600" dirty="0">
                <a:cs typeface="Arial" panose="020B0604020202020204" pitchFamily="34" charset="0"/>
              </a:rPr>
              <a:t>Dennis </a:t>
            </a:r>
            <a:r>
              <a:rPr lang="en-US" sz="1600" dirty="0" err="1">
                <a:cs typeface="Arial" panose="020B0604020202020204" pitchFamily="34" charset="0"/>
              </a:rPr>
              <a:t>Debbaudt</a:t>
            </a:r>
            <a:r>
              <a:rPr lang="en-US" sz="1600" dirty="0">
                <a:cs typeface="Arial" panose="020B0604020202020204" pitchFamily="34" charset="0"/>
              </a:rPr>
              <a:t>, Autism Risk Management</a:t>
            </a:r>
          </a:p>
          <a:p>
            <a:r>
              <a:rPr lang="en-US" sz="1600" dirty="0">
                <a:cs typeface="Arial" panose="020B0604020202020204" pitchFamily="34" charset="0"/>
              </a:rPr>
              <a:t>Disability Justice Initiative</a:t>
            </a:r>
          </a:p>
          <a:p>
            <a:r>
              <a:rPr lang="en-US" sz="1600" dirty="0">
                <a:cs typeface="Arial" panose="020B0604020202020204" pitchFamily="34" charset="0"/>
              </a:rPr>
              <a:t>Interactive Autism Network, </a:t>
            </a:r>
            <a:r>
              <a:rPr lang="en-US" sz="1600" i="1" dirty="0">
                <a:cs typeface="Arial" panose="020B0604020202020204" pitchFamily="34" charset="0"/>
              </a:rPr>
              <a:t>What Do We Really Know about Autism and Crime</a:t>
            </a:r>
          </a:p>
          <a:p>
            <a:r>
              <a:rPr lang="en-US" sz="1600" dirty="0">
                <a:cs typeface="Arial" panose="020B0604020202020204" pitchFamily="34" charset="0"/>
              </a:rPr>
              <a:t>International Association of Chiefs of Police, Alexandria, VA</a:t>
            </a:r>
          </a:p>
          <a:p>
            <a:r>
              <a:rPr lang="en-US" sz="1600" dirty="0">
                <a:cs typeface="Arial" panose="020B0604020202020204" pitchFamily="34" charset="0"/>
              </a:rPr>
              <a:t>Maryland Department of Disabilities, Governor’s Commission for Effective Community Inclusion of National Autism Association</a:t>
            </a:r>
          </a:p>
          <a:p>
            <a:r>
              <a:rPr lang="en-US" sz="1600" dirty="0">
                <a:cs typeface="Arial" panose="020B0604020202020204" pitchFamily="34" charset="0"/>
              </a:rPr>
              <a:t>Pathfinders for Autism</a:t>
            </a:r>
          </a:p>
          <a:p>
            <a:r>
              <a:rPr lang="en-US" sz="1600" dirty="0">
                <a:cs typeface="Arial" panose="020B0604020202020204" pitchFamily="34" charset="0"/>
              </a:rPr>
              <a:t>People with Intellectual and Developmental Disabilities</a:t>
            </a:r>
          </a:p>
        </p:txBody>
      </p:sp>
    </p:spTree>
    <p:custDataLst>
      <p:tags r:id="rId1"/>
    </p:custDataLst>
    <p:extLst>
      <p:ext uri="{BB962C8B-B14F-4D97-AF65-F5344CB8AC3E}">
        <p14:creationId xmlns:p14="http://schemas.microsoft.com/office/powerpoint/2010/main" val="55005368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763000" cy="5632311"/>
          </a:xfrm>
          <a:prstGeom prst="rect">
            <a:avLst/>
          </a:prstGeom>
        </p:spPr>
        <p:txBody>
          <a:bodyPr wrap="square">
            <a:spAutoFit/>
          </a:bodyPr>
          <a:lstStyle/>
          <a:p>
            <a:r>
              <a:rPr lang="en-US" b="1" dirty="0">
                <a:cs typeface="Arial" panose="020B0604020202020204" pitchFamily="34" charset="0"/>
              </a:rPr>
              <a:t>Additional Training Resources</a:t>
            </a:r>
          </a:p>
          <a:p>
            <a:endParaRPr lang="en-US" dirty="0">
              <a:cs typeface="Arial" panose="020B0604020202020204" pitchFamily="34" charset="0"/>
            </a:endParaRPr>
          </a:p>
          <a:p>
            <a:endParaRPr lang="en-US" dirty="0">
              <a:cs typeface="Arial" panose="020B0604020202020204" pitchFamily="34" charset="0"/>
            </a:endParaRPr>
          </a:p>
          <a:p>
            <a:r>
              <a:rPr lang="en-US" dirty="0">
                <a:cs typeface="Arial" panose="020B0604020202020204" pitchFamily="34" charset="0"/>
              </a:rPr>
              <a:t>The Arc Center for Criminal Justice and Disability -  many fact sheets and resources specific to the criminal justice system and disability</a:t>
            </a:r>
          </a:p>
          <a:p>
            <a:r>
              <a:rPr lang="en-US" u="sng" dirty="0">
                <a:cs typeface="Arial" panose="020B0604020202020204" pitchFamily="34" charset="0"/>
                <a:hlinkClick r:id="rId4"/>
              </a:rPr>
              <a:t>https://www.thearc.org/NCCJD</a:t>
            </a:r>
            <a:endParaRPr lang="en-US" dirty="0">
              <a:cs typeface="Arial" panose="020B0604020202020204" pitchFamily="34" charset="0"/>
            </a:endParaRPr>
          </a:p>
          <a:p>
            <a:r>
              <a:rPr lang="en-US" dirty="0">
                <a:cs typeface="Arial" panose="020B0604020202020204" pitchFamily="34" charset="0"/>
              </a:rPr>
              <a:t> </a:t>
            </a:r>
          </a:p>
          <a:p>
            <a:r>
              <a:rPr lang="en-US" dirty="0">
                <a:cs typeface="Arial" panose="020B0604020202020204" pitchFamily="34" charset="0"/>
              </a:rPr>
              <a:t>International Association of Chiefs of Police – 2017 Model </a:t>
            </a:r>
            <a:r>
              <a:rPr lang="en-US">
                <a:cs typeface="Arial" panose="020B0604020202020204" pitchFamily="34" charset="0"/>
              </a:rPr>
              <a:t>Policy </a:t>
            </a:r>
            <a:r>
              <a:rPr lang="en-US" u="sng">
                <a:hlinkClick r:id="rId5"/>
              </a:rPr>
              <a:t>www.theiacp.org/policycenter</a:t>
            </a:r>
            <a:endParaRPr lang="en-US" dirty="0">
              <a:cs typeface="Arial" panose="020B0604020202020204" pitchFamily="34" charset="0"/>
            </a:endParaRPr>
          </a:p>
          <a:p>
            <a:r>
              <a:rPr lang="en-US" dirty="0">
                <a:cs typeface="Arial" panose="020B0604020202020204" pitchFamily="34" charset="0"/>
              </a:rPr>
              <a:t> </a:t>
            </a:r>
          </a:p>
          <a:p>
            <a:r>
              <a:rPr lang="en-US" dirty="0">
                <a:cs typeface="Arial" panose="020B0604020202020204" pitchFamily="34" charset="0"/>
              </a:rPr>
              <a:t>ADA and Police -  </a:t>
            </a:r>
            <a:r>
              <a:rPr lang="en-US" u="sng" dirty="0">
                <a:cs typeface="Arial" panose="020B0604020202020204" pitchFamily="34" charset="0"/>
                <a:hlinkClick r:id="rId6"/>
              </a:rPr>
              <a:t>https://www.ada.gov/q&amp;a_law.htm</a:t>
            </a:r>
            <a:endParaRPr lang="en-US" u="sng" dirty="0">
              <a:cs typeface="Arial" panose="020B0604020202020204" pitchFamily="34" charset="0"/>
            </a:endParaRPr>
          </a:p>
          <a:p>
            <a:endParaRPr lang="en-US" u="sng" dirty="0">
              <a:cs typeface="Arial" panose="020B0604020202020204" pitchFamily="34" charset="0"/>
            </a:endParaRPr>
          </a:p>
          <a:p>
            <a:r>
              <a:rPr lang="en-US" dirty="0">
                <a:cs typeface="Arial" panose="020B0604020202020204" pitchFamily="34" charset="0"/>
              </a:rPr>
              <a:t>National Down Syndrome Society - </a:t>
            </a:r>
            <a:r>
              <a:rPr lang="en-US" u="sng" dirty="0">
                <a:cs typeface="Arial" panose="020B0604020202020204" pitchFamily="34" charset="0"/>
                <a:hlinkClick r:id="rId7"/>
              </a:rPr>
              <a:t>https://www.ndss.org</a:t>
            </a:r>
            <a:r>
              <a:rPr lang="en-US" dirty="0">
                <a:cs typeface="Arial" panose="020B0604020202020204" pitchFamily="34" charset="0"/>
              </a:rPr>
              <a:t> </a:t>
            </a:r>
          </a:p>
          <a:p>
            <a:r>
              <a:rPr lang="en-US" dirty="0">
                <a:cs typeface="Arial" panose="020B0604020202020204" pitchFamily="34" charset="0"/>
              </a:rPr>
              <a:t> </a:t>
            </a:r>
          </a:p>
          <a:p>
            <a:r>
              <a:rPr lang="en-US" dirty="0">
                <a:cs typeface="Arial" panose="020B0604020202020204" pitchFamily="34" charset="0"/>
              </a:rPr>
              <a:t>National Down Syndrome Congress – </a:t>
            </a:r>
            <a:r>
              <a:rPr lang="en-US" u="sng" dirty="0">
                <a:cs typeface="Arial" panose="020B0604020202020204" pitchFamily="34" charset="0"/>
                <a:hlinkClick r:id="rId8"/>
              </a:rPr>
              <a:t>https://www.ndsccenter.org</a:t>
            </a:r>
            <a:endParaRPr lang="en-US" dirty="0">
              <a:cs typeface="Arial" panose="020B0604020202020204" pitchFamily="34" charset="0"/>
            </a:endParaRPr>
          </a:p>
          <a:p>
            <a:r>
              <a:rPr lang="en-US" dirty="0">
                <a:cs typeface="Arial" panose="020B0604020202020204" pitchFamily="34" charset="0"/>
              </a:rPr>
              <a:t> </a:t>
            </a:r>
          </a:p>
          <a:p>
            <a:r>
              <a:rPr lang="en-US" dirty="0">
                <a:cs typeface="Arial" panose="020B0604020202020204" pitchFamily="34" charset="0"/>
              </a:rPr>
              <a:t>Global Down Syndrome Foundation - </a:t>
            </a:r>
            <a:r>
              <a:rPr lang="en-US" u="sng" dirty="0">
                <a:cs typeface="Arial" panose="020B0604020202020204" pitchFamily="34" charset="0"/>
                <a:hlinkClick r:id="rId9"/>
              </a:rPr>
              <a:t>https://www.globaldownsyndrome.org</a:t>
            </a:r>
            <a:endParaRPr lang="en-US" dirty="0">
              <a:cs typeface="Arial" panose="020B0604020202020204" pitchFamily="34" charset="0"/>
            </a:endParaRPr>
          </a:p>
          <a:p>
            <a:r>
              <a:rPr lang="en-US" dirty="0">
                <a:cs typeface="Arial" panose="020B0604020202020204" pitchFamily="34" charset="0"/>
              </a:rPr>
              <a:t> </a:t>
            </a:r>
          </a:p>
          <a:p>
            <a:r>
              <a:rPr lang="en-US" dirty="0">
                <a:cs typeface="Arial" panose="020B0604020202020204" pitchFamily="34" charset="0"/>
              </a:rPr>
              <a:t>Pathfinders for Autism   </a:t>
            </a:r>
            <a:r>
              <a:rPr lang="en-US" dirty="0">
                <a:cs typeface="Arial" panose="020B0604020202020204" pitchFamily="34" charset="0"/>
                <a:hlinkClick r:id="rId10"/>
              </a:rPr>
              <a:t>www.pathfindersforautism.org</a:t>
            </a:r>
            <a:endParaRPr lang="en-US" dirty="0">
              <a:cs typeface="Arial" panose="020B0604020202020204" pitchFamily="34" charset="0"/>
            </a:endParaRPr>
          </a:p>
          <a:p>
            <a:endParaRPr lang="en-US" dirty="0"/>
          </a:p>
        </p:txBody>
      </p:sp>
    </p:spTree>
    <p:custDataLst>
      <p:tags r:id="rId1"/>
    </p:custDataLst>
    <p:extLst>
      <p:ext uri="{BB962C8B-B14F-4D97-AF65-F5344CB8AC3E}">
        <p14:creationId xmlns:p14="http://schemas.microsoft.com/office/powerpoint/2010/main" val="163111992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763000" cy="5078313"/>
          </a:xfrm>
          <a:prstGeom prst="rect">
            <a:avLst/>
          </a:prstGeom>
        </p:spPr>
        <p:txBody>
          <a:bodyPr wrap="square">
            <a:spAutoFit/>
          </a:bodyPr>
          <a:lstStyle/>
          <a:p>
            <a:r>
              <a:rPr lang="en-US" b="1" dirty="0">
                <a:cs typeface="Arial" panose="020B0604020202020204" pitchFamily="34" charset="0"/>
              </a:rPr>
              <a:t>For More Information</a:t>
            </a:r>
          </a:p>
          <a:p>
            <a:endParaRPr lang="en-US" dirty="0">
              <a:cs typeface="Arial" panose="020B0604020202020204" pitchFamily="34" charset="0"/>
            </a:endParaRPr>
          </a:p>
          <a:p>
            <a:endParaRPr lang="en-US" dirty="0">
              <a:cs typeface="Arial" panose="020B0604020202020204" pitchFamily="34" charset="0"/>
            </a:endParaRPr>
          </a:p>
          <a:p>
            <a:r>
              <a:rPr lang="en-US" b="1" dirty="0">
                <a:cs typeface="Arial" panose="020B0604020202020204" pitchFamily="34" charset="0"/>
              </a:rPr>
              <a:t>Maryland Police </a:t>
            </a:r>
            <a:r>
              <a:rPr lang="en-US" b="1">
                <a:cs typeface="Arial" panose="020B0604020202020204" pitchFamily="34" charset="0"/>
              </a:rPr>
              <a:t>and Correctional </a:t>
            </a:r>
            <a:r>
              <a:rPr lang="en-US" b="1" dirty="0">
                <a:cs typeface="Arial" panose="020B0604020202020204" pitchFamily="34" charset="0"/>
              </a:rPr>
              <a:t>Training Commissions</a:t>
            </a:r>
          </a:p>
          <a:p>
            <a:r>
              <a:rPr lang="en-US" b="1" dirty="0">
                <a:cs typeface="Arial" panose="020B0604020202020204" pitchFamily="34" charset="0"/>
              </a:rPr>
              <a:t>Robert Wagner</a:t>
            </a:r>
          </a:p>
          <a:p>
            <a:r>
              <a:rPr lang="en-US" dirty="0">
                <a:cs typeface="Arial" panose="020B0604020202020204" pitchFamily="34" charset="0"/>
              </a:rPr>
              <a:t>Director, Law Enforcement Training</a:t>
            </a:r>
          </a:p>
          <a:p>
            <a:r>
              <a:rPr lang="en-US" dirty="0">
                <a:cs typeface="Arial" panose="020B0604020202020204" pitchFamily="34" charset="0"/>
              </a:rPr>
              <a:t>Department of Public Safety and Correctional Services</a:t>
            </a:r>
          </a:p>
          <a:p>
            <a:r>
              <a:rPr lang="en-US" dirty="0">
                <a:cs typeface="Arial" panose="020B0604020202020204" pitchFamily="34" charset="0"/>
              </a:rPr>
              <a:t>410-875-3528</a:t>
            </a:r>
          </a:p>
          <a:p>
            <a:r>
              <a:rPr lang="en-US" dirty="0">
                <a:cs typeface="Arial" panose="020B0604020202020204" pitchFamily="34" charset="0"/>
              </a:rPr>
              <a:t>robert.wagner2@maryland.gov</a:t>
            </a:r>
          </a:p>
          <a:p>
            <a:endParaRPr lang="en-US" dirty="0">
              <a:cs typeface="Arial" panose="020B0604020202020204" pitchFamily="34" charset="0"/>
            </a:endParaRPr>
          </a:p>
          <a:p>
            <a:endParaRPr lang="en-US" dirty="0">
              <a:cs typeface="Arial" panose="020B0604020202020204" pitchFamily="34" charset="0"/>
            </a:endParaRPr>
          </a:p>
          <a:p>
            <a:r>
              <a:rPr lang="en-US" b="1" dirty="0">
                <a:cs typeface="Arial" panose="020B0604020202020204" pitchFamily="34" charset="0"/>
              </a:rPr>
              <a:t>Maryland Department of Disabilities</a:t>
            </a:r>
          </a:p>
          <a:p>
            <a:r>
              <a:rPr lang="en-US" b="1" dirty="0">
                <a:cs typeface="Arial" panose="020B0604020202020204" pitchFamily="34" charset="0"/>
              </a:rPr>
              <a:t>Jennifer Eastman</a:t>
            </a:r>
          </a:p>
          <a:p>
            <a:r>
              <a:rPr lang="en-US" dirty="0">
                <a:cs typeface="Arial" panose="020B0604020202020204" pitchFamily="34" charset="0"/>
              </a:rPr>
              <a:t>Director, Community Living Policy</a:t>
            </a:r>
          </a:p>
          <a:p>
            <a:r>
              <a:rPr lang="en-US" dirty="0">
                <a:cs typeface="Arial" panose="020B0604020202020204" pitchFamily="34" charset="0"/>
              </a:rPr>
              <a:t>410-767-7901</a:t>
            </a:r>
          </a:p>
          <a:p>
            <a:r>
              <a:rPr lang="en-US" dirty="0">
                <a:cs typeface="Arial" panose="020B0604020202020204" pitchFamily="34" charset="0"/>
              </a:rPr>
              <a:t>jennifer.eastman@maryland.gov</a:t>
            </a:r>
          </a:p>
          <a:p>
            <a:endParaRPr lang="en-US" b="1" dirty="0">
              <a:cs typeface="Arial" panose="020B0604020202020204" pitchFamily="34" charset="0"/>
            </a:endParaRPr>
          </a:p>
          <a:p>
            <a:endParaRPr lang="en-US" dirty="0"/>
          </a:p>
        </p:txBody>
      </p:sp>
    </p:spTree>
    <p:custDataLst>
      <p:tags r:id="rId1"/>
    </p:custDataLst>
    <p:extLst>
      <p:ext uri="{BB962C8B-B14F-4D97-AF65-F5344CB8AC3E}">
        <p14:creationId xmlns:p14="http://schemas.microsoft.com/office/powerpoint/2010/main" val="8257370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9"/>
  <p:tag name="ARTICULATE_DESIGN_ID_RETROSPECT" val="1mKeXBRa"/>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etrospect">
  <a:themeElements>
    <a:clrScheme name="Custom 10">
      <a:dk1>
        <a:srgbClr val="000000"/>
      </a:dk1>
      <a:lt1>
        <a:srgbClr val="FFFFFF"/>
      </a:lt1>
      <a:dk2>
        <a:srgbClr val="FFFFFF"/>
      </a:dk2>
      <a:lt2>
        <a:srgbClr val="FFFFFF"/>
      </a:lt2>
      <a:accent1>
        <a:srgbClr val="FF0000"/>
      </a:accent1>
      <a:accent2>
        <a:srgbClr val="A7B789"/>
      </a:accent2>
      <a:accent3>
        <a:srgbClr val="BEAE98"/>
      </a:accent3>
      <a:accent4>
        <a:srgbClr val="000000"/>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4150</TotalTime>
  <Words>4235</Words>
  <Application>Microsoft Office PowerPoint</Application>
  <PresentationFormat>On-screen Show (4:3)</PresentationFormat>
  <Paragraphs>1428</Paragraphs>
  <Slides>97</Slides>
  <Notes>97</Notes>
  <HiddenSlides>0</HiddenSlides>
  <MMClips>0</MMClips>
  <ScaleCrop>false</ScaleCrop>
  <HeadingPairs>
    <vt:vector size="4" baseType="variant">
      <vt:variant>
        <vt:lpstr>Theme</vt:lpstr>
      </vt:variant>
      <vt:variant>
        <vt:i4>1</vt:i4>
      </vt:variant>
      <vt:variant>
        <vt:lpstr>Slide Titles</vt:lpstr>
      </vt:variant>
      <vt:variant>
        <vt:i4>97</vt:i4>
      </vt:variant>
    </vt:vector>
  </HeadingPairs>
  <TitlesOfParts>
    <vt:vector size="98" baseType="lpstr">
      <vt:lpstr>Retrospect</vt:lpstr>
      <vt:lpstr>   Law Enforcement and People with Intellectual Disabilities and/or  Developmental Disabilities  </vt:lpstr>
      <vt:lpstr>Who do you know?   Have you ever known or helped someone with an intellectual disability or a developmental disability (ID/DD)?  Who? What? How did it go?   </vt:lpstr>
      <vt:lpstr>Ethan Saylor is someone all Marylanders should know          He is the reason for this training  </vt:lpstr>
      <vt:lpstr>Patti Saylor Video</vt:lpstr>
      <vt:lpstr>PowerPoint Presentation</vt:lpstr>
      <vt:lpstr>PowerPoint Presentation</vt:lpstr>
      <vt:lpstr> MPCTC Training Objectives  09.15  Identify the procedures that an officer should/may employ when  interacting with an individual with an ID/DD.   09.16 Identify the indicators that a person may have an ID/DD.   09.17 Identify the procedures an officer should follow to ensure the safety  and calmness of an individual that has an ID/DD.  09.18 Demonstrate communication techniques required to effectively interact  with a person who has an ID/DD.  09.19 Explain the resources available to assist an officer interacting with a  person with an ID/DD.  09.20 Describe the procedures an officer uses to ensure compliance with the  American with Disabilities Act when interacting with a person with  intellectual, developmental, or physical disability.         </vt:lpstr>
      <vt:lpstr>   Law Enforcement and People with Intellectual Disabilities and/or Developmental Disabilities  SECTION 2  </vt:lpstr>
      <vt:lpstr>  Definitions and Common Characteristics   MPCTC Training Objectives 09.16  Identify the indicators that a person may have an  intellectual or developmental disability </vt:lpstr>
      <vt:lpstr>Intellectual Disability  A disability characterized by significant limitations both in intellectual functioning (reasoning, learning, problem solving) and in adaptive behavior, which covers a range of everyday social and practical skills.    American Association on Intellectual and Developmental Disabilities              </vt:lpstr>
      <vt:lpstr>Developmental Disability  An umbrella term that includes more than 200 disabilities that are generally apparent during childhood,  originated before age 22, and are likely to  continue throughout the individual’s lifetime.  The most common developmental disabilities are:  ADHD     Fetal Alcohol Spectrum Disorder Autism Spectrum Disorder Hearing Impairment Cerebral Palsy   Intellectual Disability Down Syndrome  Tourette Syndrome Epilepsy   Vision Impairment                </vt:lpstr>
      <vt:lpstr>Developmental Disabilities  Developmental disabilities might consist of physical or sensory impairments only, such as blindness from birth,  while others may affect movement, communication, and/or intellectual functioning.  Most people with developmental disabilities are only mildly affected and are not easily recognized as having a disability. Their disability is often “hidden.”  Many people with developmental disabilities have co-occurring psychiatric issues (e.g. anxiety, depression, OCD, bipolar disorder).        </vt:lpstr>
      <vt:lpstr>Developmental Disabilities  About 1 in 6 children ages 3-17 has been identified with a developmental disability according to the CDC.  1 in 59   Autism Spectrum Disorder 1 in 91  Intellectual Disability 1 in 323  Cerebral Palsy 1 in 360  Tourette Syndrome 1 in 700  Down Syndrome 2 in 100  Fetal Alcohol Spectrum Disorder                </vt:lpstr>
      <vt:lpstr>Perceptions  Before discussing how intellectual or developmental disabilities may impact a person’s interactions with law enforcement, it is important to consider our own perceptions of disabilities.  Too often, we mistakenly view people with disabilities as outside of the norm to the point of exclusion.   And often, we make sweeping generalizations about how a certain disability may affect a person. Every person is different.            </vt:lpstr>
      <vt:lpstr>Developmental disabilities generally impact:   Communication   Language processing   Sensory processing   Social interaction   Behavior                 </vt:lpstr>
      <vt:lpstr>People communicate with the skills they have to convey their thoughts and emotions  Someone with developmental disabilities may have fewer tools to express thoughts, emotions, and needs.  When a person cannot verbally communicate, or their communication is not easily understood, they communicate with nonverbal language, such as body language, facial expressions, or actions.   </vt:lpstr>
      <vt:lpstr>Common Communication Challenges</vt:lpstr>
      <vt:lpstr>Language Processing Challenges  Officers should be aware that interactions with people with developmental disabilities will require more time due to the manner in which the person understands, processes, and communicates.</vt:lpstr>
      <vt:lpstr>Processing Challenges  </vt:lpstr>
      <vt:lpstr>Processing Game         The red fox jumped over the fence.  </vt:lpstr>
      <vt:lpstr>Additional Processing Issues  Echolalia:    repeating what is said  Word retrieval:   difficulty formulating a response to    questions, especially open-ended    questions; the default may be a rote    or irrelevant response that does not    apply to or answer the question asked  </vt:lpstr>
      <vt:lpstr>Sensory Processing Issues  People with developmental disabilities may have different responses to the input their body receives through their five senses.   This can cause over- or under-sensitivity.  </vt:lpstr>
      <vt:lpstr>Common Responses to Sensory Processing Challenges</vt:lpstr>
      <vt:lpstr>Social Interaction Differences  Some people with developmental disabilities may have difficulty following or understanding social norms.   Social expectations may not be clearly understood or may be too difficult to follow due to a person’s disability. </vt:lpstr>
      <vt:lpstr>Social Interaction Differences  overly social and challenged to recognize boundaries  overly trusting and may misinterpret affection   difficulty forming and maintaining peer relationships  difficulty making or sustaining eye contact  difficulty interpreting social cues or body language  difficulty understanding and respecting personal space  </vt:lpstr>
      <vt:lpstr>Social Interaction Differences  People with developmental disabilities may:  touch others excessively (atypically) for sensory input  laugh or giggle at inappropriate times  self-talk (talk aloud to themselves)   struggle to express emotions</vt:lpstr>
      <vt:lpstr>Behavior Differences  Behavior = the way a person acts Behavior ≠  negative (“bad”) behavior  Some people may have obsessive tendencies (passions or routines) that are difficult to interrupt or may cause anxiety when interrupted.  Impulse control may be significantly challenged. People may act quickly without considering or understanding consequences.  Emotions, fears, or anger may be displayed through actions or outward behaviors rather than words.    </vt:lpstr>
      <vt:lpstr>Vulnerabilities  People with developmental disabilities generally  are not violent, they are more vulnerable.  Of the few cases in which people with developmental disabilities have been involved in a crime, they are often influenced by other participants who do not have a disability.  People with developmental disabilities are at greater risk of victimization compared to people without disabilities (verbal, emotional, physical, or sexual abuse; or neglect).</vt:lpstr>
      <vt:lpstr>Why the greater risk of victimization?  Impaired cognitive abilities and judgment Physical disabilities and limitations Eagerness to please others Believe perpetrator is a “friend” Difficulty deciphering actions that may constitute a crime Insufficient adaptive behaviors Difficulty understanding safety and ways to protect themselves Inability to report victimization or seek help</vt:lpstr>
      <vt:lpstr>PowerPoint Presentation</vt:lpstr>
      <vt:lpstr>   Law Enforcement and People with Intellectual Disabilities and/or  Developmental Disabilities  SECTION 3  </vt:lpstr>
      <vt:lpstr>  Law Enforcement Interactions:  Effective Response   MPCTC Training Objectives  09.15 Identify the procedures that an officer should/may employ when  interacting with an individual with an I/DD  09.17 Identify the procedures an officer should follow to ensure the  safety and calmness of an individual that has an I/DD  09.18 Demonstrate communication techniques required to effectively  interact with a person who has an I/DD  </vt:lpstr>
      <vt:lpstr>Interactions with people with developmental disabilities may  require more time  Developmental disabilities may cause a person to:    </vt:lpstr>
      <vt:lpstr>Be Patient  </vt:lpstr>
      <vt:lpstr>Keep in mind YOUR part in the communication exchange   </vt:lpstr>
      <vt:lpstr>Understand the importance of the person’s routine  </vt:lpstr>
      <vt:lpstr>Recognize fear -- we all react with a fight, flight, or freeze response    </vt:lpstr>
      <vt:lpstr>Reduce sources of overstimulation, if possible       </vt:lpstr>
      <vt:lpstr>Communicate effectively       </vt:lpstr>
      <vt:lpstr>Be aware of different forms of communication       </vt:lpstr>
      <vt:lpstr>Check for understanding       </vt:lpstr>
      <vt:lpstr>Do not interpret odd behavior as belligerent or aggressive       </vt:lpstr>
      <vt:lpstr>Use all available resources       </vt:lpstr>
      <vt:lpstr>Use all available resources       </vt:lpstr>
      <vt:lpstr>PowerPoint Presentation</vt:lpstr>
      <vt:lpstr>Avoid leading questions       </vt:lpstr>
      <vt:lpstr>   Law Enforcement and People with Intellectual Disabilities and/or  Developmental Disabilities  SECTION 4  </vt:lpstr>
      <vt:lpstr>  Crisis and De-escalation   MPCTC Training Objectives  09.15 Identify the procedures that an officer should/may employ when  interacting with an individual with an I/DD  09.17 Identify the procedures an officer should follow to ensure the  safety and calmness of an individual that has an I/DD  09.18 Demonstrate communication techniques required to effectively  interact with a person who has an I/DD </vt:lpstr>
      <vt:lpstr>What is a crisis?  A situation—real or perceived—that significantly reduces a person’s ability to cope.  A crisis presents an obstacle, trauma, or threat; it also presents an opportunity for growth or decline.  Your interactions on the scene may unintentionally initiate a crisis or raise the emotional level. </vt:lpstr>
      <vt:lpstr>Stages of a meltdown  The Rumbling Stage  (Escalation)  pre-meltdown signs (pacing, increased stimming, echolalia) effective intervention is critical   The Rage Stage  (Crisis) explosive loss of behavioral control; safety is the main concern  The Recovery Stage  (Post-Crisis Calming) may not recall the rage; empathy and support are critical   © B. Myles, 2005 </vt:lpstr>
      <vt:lpstr>PowerPoint Presentation</vt:lpstr>
      <vt:lpstr>Possible signs of escalation</vt:lpstr>
      <vt:lpstr>Possible triggers of emotional escalation, crisis, or meltdown</vt:lpstr>
      <vt:lpstr>Possible triggers of emotional escalation, crisis, or meltdown</vt:lpstr>
      <vt:lpstr>Keep in mind . . .  People with intellectual disabilities and/or developmental disabilities have more difficulty employing coping skills and strategies when escalated.   De-escalation may take more time and patience.  </vt:lpstr>
      <vt:lpstr>Effective approaches for de-escalation</vt:lpstr>
      <vt:lpstr>Effective approaches for de-escalation</vt:lpstr>
      <vt:lpstr>Effective approaches for de-escalation</vt:lpstr>
      <vt:lpstr>PowerPoint Presentation</vt:lpstr>
      <vt:lpstr>   Law Enforcement and People with Intellectual Disabilities and/or  Developmental Disabilities  SECTION 5  </vt:lpstr>
      <vt:lpstr>  The Americans with Disabilities Act: Implications for Law Enforcement  Custody, Interviews, Interrogations, Use of Miranda/Custodial Rights Warnings  MPCTC Training Objectives  09.15 Identify the procedures that an officer should/may employ when  interacting with an individual with an I/DD  09.17 Identify the procedures an officer should follow to ensure the  safety and calmness of an individual that has an I/DD  09.18 Demonstrate communication techniques required to effectively  interact with a person who has an I/DD  09.20   Describe the procedures an officer uses to ensure compliance with  the American with Disabilities Act when interacting with a person with intellectual, developmental, or physical disability </vt:lpstr>
      <vt:lpstr>American with Disabilities Act (ADA)  A federal civil rights law passed in 1990.  Guarantees equal opportunity to individuals with disabilities in state and local government services, public accommodations, employment, transportation, and telecommunications.  By law, people with disabilities are entitled to the same level of access to law enforcement services as provided to those without disabilities. </vt:lpstr>
      <vt:lpstr>The ADA requires  Law enforcement agencies to make reasonable modifications to their polices, practices, and procedures that are necessary to ensure accessibility for individuals with disabilities, unless making such modifications would fundamentally alter the program or service involved.</vt:lpstr>
      <vt:lpstr>Reasonable accommodations (e.g.)  Finding alternate ways to communicate with a person with an ID/DD, such as: pictures, gestures, typing, assistive technology  Keeping the person and his or her service animal together at all times, if possible  If desired by the person with a disability, call his or her desired support person or a disability advocacy organization for assistance  </vt:lpstr>
      <vt:lpstr>Taking a person with ID/DD into custody  Seek alternatives to physical custody of individuals with ID/DD, as it is likely to initiate a severe anxiety response and further escalate the situation.  This might include release of the person to his or her family, a support person, or a community-based diversion program. </vt:lpstr>
      <vt:lpstr>Taking a person with ID/DD into custody in more serious offense situations  1. Contact a supervisor  2. Employ calming and reassuring language and de-escalation protocols  3. If possible, contact the person’s family member, support person, or other trusted individual to accompany him or her to assist with calming and intervention  </vt:lpstr>
      <vt:lpstr>4. When reasonable and practical, avoid physical restraints the use of restraints can injure the person or limit the person’s ability to communicate (e.g. someone who uses American Sign Language can no longer sign) or move independently (e.g. someone who uses a wheelchair or scooter can no longer use these devices)  5. When possible, avoid using body weight to restrain the individual; when unavoidable, use extreme caution   6. Prior to giving Miranda warning or rights pertaining to custodial interrogation, consult a detective or investigator and have the person’s lawyer present to help protect his or her rights </vt:lpstr>
      <vt:lpstr>7. If possible, do not incarcerate the person in a holding facility. If the person must be detained, ask if the person prefers to be housed alone, with a smaller group of people, or a larger group, in accordance with agency policy  *some people with ID/DD will be greatly harmed by placement in administrative segregation  *make note during booking that the person has ID/DD and should be classified and assigned to the appropriate housing unit; no person with ID/DD should be housed in a medical unit unless treatment is needed</vt:lpstr>
      <vt:lpstr>8. Until alternative arrangements can be made, and when safe to do so, place the individual in a quiet room with a support person if requested, another responsible individual, or an officer who has experience interacting with people with ID/DD  9. Provide the person any comfort items or assistive devices that might have in his or her possession at the time of arrest (toys, canes, reading devices, etc.) in accordance with agency policy</vt:lpstr>
      <vt:lpstr>Interviews, Interrogations, and Use of Miranda/Custodial Rights Warnings  1. Consult with a supervisor, detective, or investigator assigned to the case, or the prosecuting attorney’s office to determine how to proceed  2. A support person or disability advocate should be allowed to be present to help ensure the person’s rights are protected  </vt:lpstr>
      <vt:lpstr>3. Miranda or other custodial rights warnings should not be given to a suspect with ID/DD without his or her lawyer present.   Many people with ID/DD are not able to fully understand their rights, but will agree with the officer in order to hide their disability or to appear cooperative.   Alternative or simpler versions of these warnings may be used. Officers should also ask the suspects to repeat their rights in their own words to ensure understanding.</vt:lpstr>
      <vt:lpstr>4. Interrogations of suspects with ID/DD should be recorded and the person should be notified that it is being recorded.   5. When interviewing, officers should: --determine the individual’s primary mode of communication and provide necessary accommodations --keep in mind that lack of eye contact and seemingly strange responses or actions should not be interpreted as indications of deceit, deception, or evasion of questions --use simple, straightforward questions (avoid yes/no) --avoid suggesting answers, as people with ID/DD can be more easily manipulated and might also be highly suggestible</vt:lpstr>
      <vt:lpstr>   Law Enforcement and People with Intellectual Disabilities and/or  Developmental Disabilities  SECTION 6  </vt:lpstr>
      <vt:lpstr>  Law Enforcement Scenarios   MPCTC Training Objectives  09.15 Identify the procedures that an officer should/may employ when  interacting with an individual with an I/DD  09.16  Identify the indicators that a person may have an  intellectual or  developmental disability  09.17 Identify the procedures an officer should follow to ensure the  safety and calmness of an individual that has an I/DD  09.18 Demonstrate communication techniques required to effectively  interact with a person who has an I/DD </vt:lpstr>
      <vt:lpstr>To prepare for the scenarios:  1. Identify two police officers for each of the three scenarios.  2. The police officers should leave the room prior to their assigned scenario beginning.     </vt:lpstr>
      <vt:lpstr>Scenario 1: Police Objectives  Recognition of characteristics of ID/DD Empathetic communication to increase trust Building skill in interviewing to extract key knowledge Obtaining knowledge about individuals with ID/DD     </vt:lpstr>
      <vt:lpstr>Scenario 1  Bystander/witness/victim in a public space  A group of adults with ID/DD are at the mall in the food court. They have their food and other items on the table including their wallets.    A teenage male approaches the group and engages in conversation with two people at the end of the table. While talking, he takes a wallet off the table.    The two individuals at the end of the table shout to him to stop, but he runs away. The police are called.       </vt:lpstr>
      <vt:lpstr>Questions for Police Officers  What characteristics indicated that the witness and victim may have ID/DD?  What difficulties were encountered in communicating with them?  How did you modify your communication in order to get the information you needed to move forward? Were you effective?   How well did you use active listening and empathy in your interaction?  How did your body language help to reduce the anxiety of the witness and victim?        </vt:lpstr>
      <vt:lpstr>Questions for Self-Advocates  How did the police officer(s) make you feel?  Did you feel that they understood what you were saying?  Did you feel like they would be able to help you?  Is there anything the officer(s) could have done differently       to make you feel safe or understood?        </vt:lpstr>
      <vt:lpstr>Scenario 2: Police Objectives  Recognition of characteristics of ID/DD  Empathetic communication to increase trust  Building skill in interviewing to extract key knowledge  Obtaining knowledge about individuals with ID/DD  Using language and communication to deescalate  behavior and anxiety in this situation  Using appropriate techniques to secure the subject so that she did not harm herself or others </vt:lpstr>
      <vt:lpstr>Scenario 2  Request for Assistance (from a family)  An adolescent (age 17) with autism, anxiety, and some compliance issues is in her house with her mother.   The teen is playing video games and becoming agitated (more than usual).  Her mother has asked her to stop and go to bed, but the teen becomes more agitated each time she is directed. She screams and threatens self-harm.    Her mother calls the police for assistance.   </vt:lpstr>
      <vt:lpstr>Questions for Police Officers  What characteristics indicated that the person may have ID/DD?  What difficulties were encountered in communicating with them?  How did you modify your communication in order to get the information you needed to move forward? Were you effective?   How well did you use active listening and empathy in your interaction?  How did your body language help to reduce the anxiety of the witness and victim?  If you used restraining techniques, how well did you use them?        </vt:lpstr>
      <vt:lpstr>Questions for Self-Advocates  How did the police officer(s) make you feel?  Did you feel that they understood what you were saying?  Did you feel like they would be able to help you?  Is there anything the officer(s) could have done differently       to make you feel safe or understood?        </vt:lpstr>
      <vt:lpstr>Scenario 3: Police Objectives  Recognition of characteristics of ID/DD  Empathetic communication to increase trust  Building skill in interviewing to extract key knowledge  Obtaining knowledge about individuals with ID/DD    </vt:lpstr>
      <vt:lpstr>Scenario 3  Missing Person  A young adult who lives in a group home tells his roommate, who is minimally verbal, that he is going for a walk and will come back soon.  As 30 minutes pass, the group home counselor (who does not know this information) has become alarmed that he cannot find the young man.  The counselor is panicked and appears angry while asking the other residents if anyone has seen this individual. The friend is upset and worried that he will get in trouble and does not communicate that his roommate went for a walk.  The counselor calls the police.   </vt:lpstr>
      <vt:lpstr>Questions for Police Officers  What characteristics indicated that the person may have ID/DD?  What difficulties were encountered in communicating with them?  How did you modify your communication in order to get the information you needed to move forward? Were you effective?   How well did you use active listening and empathy in your interaction?  How did your body language help to reduce the anxiety of the witness and victim?           </vt:lpstr>
      <vt:lpstr>Questions for Self-Advocates  How did the police officer(s) make you feel?  Did you feel that they understood what you were saying?  Did you feel like they would be able to help you?  Is there anything the officer(s) could have done differently       to make you feel safe or understood?        </vt:lpstr>
      <vt:lpstr>   Law Enforcement and People with Intellectual Disabilities and/or  Developmental Disabilities  SECTION 7  </vt:lpstr>
      <vt:lpstr>  Community Engagement    MPCTC Training Objectives  09.19 Explain the resources available to assist an officer interacting with a person with an ID/DD</vt:lpstr>
      <vt:lpstr>Community Engagement  Get to know the area in which you work  Conduct wellness checks at residential homes, assisted living homes, and day programs  Connect with School Resource Officers to  learn of significant incidents involving people with disabilities  Partner with local disability groups, such as The Arc or the autism society, and name a liaison to that group </vt:lpstr>
      <vt:lpstr>Community Engagement  Participate in community events, such as public safety day or BeSAFE trainings   Hold an open house for people with disabilities to visit the police station, meet with the CIT team  Offer ride-alongs  Encourage officers to volunteer with Special Olympics or Best Buddies </vt:lpstr>
      <vt:lpstr>Proactive strategies  Voluntary 911 Address Flagging Program   specific details are provided in advance by families   911 Call Center has first-hand knowledge that an individual with a disability, dementia, or mental health issue, etc.,  resides at a given address  911 operators and first responders are already “in the know” when called for an emergency  Consider Howard County Police Department’s robust program with 350+ voluntary flags.  HCPD has an online “address flagging” form for individuals or family members to complete.      </vt:lpstr>
      <vt:lpstr>Growth Through Opportunities (GTO)  Cadet Training Program  The GTO Cadet Program is designed for young adults with unique challenges to gain valuable social experience and job skills by volunteering for the police department. Each GTO cadet is given his/her own uniform and can volunteer at the department for up to 12 hours per week. Cadet coordinator, Officer Travis Akins, works with each cadet candidate and their families to hone the volunteer experience specifically for their interests and goals.    For more information:  travis.akins@roanokeva.gov </vt:lpstr>
      <vt:lpstr>Recruit Class Partnership </vt:lpstr>
      <vt:lpstr>PowerPoint Presentation</vt:lpstr>
      <vt:lpstr>PowerPoint Presentation</vt:lpstr>
      <vt:lpstr>PowerPoint Presentation</vt:lpstr>
    </vt:vector>
  </TitlesOfParts>
  <Company>DPSCS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People with Intellectual and Developmental Disabilities (I/DD) and Law Enforcement (LE)</dc:title>
  <dc:creator>user</dc:creator>
  <cp:lastModifiedBy>Katie</cp:lastModifiedBy>
  <cp:revision>103</cp:revision>
  <cp:lastPrinted>2019-08-06T13:14:39Z</cp:lastPrinted>
  <dcterms:created xsi:type="dcterms:W3CDTF">2015-12-04T13:03:14Z</dcterms:created>
  <dcterms:modified xsi:type="dcterms:W3CDTF">2024-02-09T17:32:13Z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BB79AC33-38F7-47A9-B2F1-5719B9BF3289</vt:lpwstr>
  </property>
  <property fmtid="{D5CDD505-2E9C-101B-9397-08002B2CF9AE}" pid="3" name="ArticulatePath">
    <vt:lpwstr>DD Training_Section 1_Introduction_June 2019_NO VIDEOS</vt:lpwstr>
  </property>
</Properties>
</file>